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38" r:id="rId4"/>
    <p:sldId id="1245" r:id="rId5"/>
    <p:sldId id="1241" r:id="rId6"/>
    <p:sldId id="1244" r:id="rId7"/>
    <p:sldId id="1291" r:id="rId8"/>
    <p:sldId id="1265" r:id="rId9"/>
    <p:sldId id="1442" r:id="rId10"/>
    <p:sldId id="934" r:id="rId11"/>
    <p:sldId id="1475" r:id="rId12"/>
    <p:sldId id="1476" r:id="rId13"/>
    <p:sldId id="1477" r:id="rId14"/>
    <p:sldId id="1479" r:id="rId15"/>
    <p:sldId id="1452" r:id="rId16"/>
    <p:sldId id="1480"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38"/>
            <p14:sldId id="1245"/>
            <p14:sldId id="1241"/>
            <p14:sldId id="1244"/>
            <p14:sldId id="1291"/>
            <p14:sldId id="1265"/>
            <p14:sldId id="1442"/>
            <p14:sldId id="934"/>
            <p14:sldId id="1475"/>
            <p14:sldId id="1476"/>
            <p14:sldId id="1477"/>
            <p14:sldId id="1479"/>
            <p14:sldId id="1452"/>
            <p14:sldId id="1480"/>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90578" autoAdjust="0"/>
  </p:normalViewPr>
  <p:slideViewPr>
    <p:cSldViewPr>
      <p:cViewPr varScale="1">
        <p:scale>
          <a:sx n="78" d="100"/>
          <a:sy n="78" d="100"/>
        </p:scale>
        <p:origin x="154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13-12-2022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13-12-2022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1" dirty="0">
                <a:solidFill>
                  <a:srgbClr val="4F4F4F"/>
                </a:solidFill>
                <a:effectLst/>
                <a:latin typeface="Verdana" panose="020B0604030504040204" pitchFamily="34" charset="0"/>
              </a:rPr>
              <a:t>opvoeden</a:t>
            </a:r>
            <a:r>
              <a:rPr lang="nl-NL" sz="1800" b="0" dirty="0">
                <a:solidFill>
                  <a:srgbClr val="4F4F4F"/>
                </a:solidFill>
                <a:effectLst/>
                <a:latin typeface="Verdana" panose="020B0604030504040204" pitchFamily="34" charset="0"/>
              </a:rPr>
              <a:t>: kinderen of jonge dieren leren hoe ze moeten leven</a:t>
            </a:r>
          </a:p>
          <a:p>
            <a:pPr algn="l"/>
            <a:r>
              <a:rPr lang="nl-NL" sz="1800" b="1" dirty="0">
                <a:solidFill>
                  <a:srgbClr val="4F4F4F"/>
                </a:solidFill>
                <a:effectLst/>
                <a:latin typeface="Verdana" panose="020B0604030504040204" pitchFamily="34" charset="0"/>
              </a:rPr>
              <a:t>met een beperking</a:t>
            </a:r>
            <a:r>
              <a:rPr lang="nl-NL" sz="1800" b="0" dirty="0">
                <a:solidFill>
                  <a:srgbClr val="4F4F4F"/>
                </a:solidFill>
                <a:effectLst/>
                <a:latin typeface="Verdana" panose="020B0604030504040204" pitchFamily="34" charset="0"/>
              </a:rPr>
              <a:t>: je kunt iets niet wat de meeste mensen wel kunnen</a:t>
            </a:r>
          </a:p>
          <a:p>
            <a:pPr algn="l"/>
            <a:r>
              <a:rPr lang="nl-NL" sz="1800" b="1" dirty="0">
                <a:solidFill>
                  <a:srgbClr val="4F4F4F"/>
                </a:solidFill>
                <a:effectLst/>
                <a:latin typeface="Verdana" panose="020B0604030504040204" pitchFamily="34" charset="0"/>
              </a:rPr>
              <a:t>meemaken</a:t>
            </a:r>
            <a:r>
              <a:rPr lang="nl-NL" sz="1800" b="0" dirty="0">
                <a:solidFill>
                  <a:srgbClr val="4F4F4F"/>
                </a:solidFill>
                <a:effectLst/>
                <a:latin typeface="Verdana" panose="020B0604030504040204" pitchFamily="34" charset="0"/>
              </a:rPr>
              <a:t>: erbij zijn als iets gebeurt, beleven</a:t>
            </a:r>
          </a:p>
          <a:p>
            <a:pPr algn="l"/>
            <a:r>
              <a:rPr lang="nl-NL" sz="1800" b="1" dirty="0">
                <a:solidFill>
                  <a:srgbClr val="4F4F4F"/>
                </a:solidFill>
                <a:effectLst/>
                <a:latin typeface="Verdana" panose="020B0604030504040204" pitchFamily="34" charset="0"/>
              </a:rPr>
              <a:t>niet zomaar</a:t>
            </a:r>
            <a:r>
              <a:rPr lang="nl-NL" sz="1800" b="0" dirty="0">
                <a:solidFill>
                  <a:srgbClr val="4F4F4F"/>
                </a:solidFill>
                <a:effectLst/>
                <a:latin typeface="Verdana" panose="020B0604030504040204" pitchFamily="34" charset="0"/>
              </a:rPr>
              <a:t>: niet meteen</a:t>
            </a:r>
          </a:p>
          <a:p>
            <a:pPr algn="l"/>
            <a:r>
              <a:rPr lang="nl-NL" sz="1800" b="1" dirty="0">
                <a:solidFill>
                  <a:srgbClr val="4F4F4F"/>
                </a:solidFill>
                <a:effectLst/>
                <a:latin typeface="Verdana" panose="020B0604030504040204" pitchFamily="34" charset="0"/>
              </a:rPr>
              <a:t>de opleiding</a:t>
            </a:r>
            <a:r>
              <a:rPr lang="nl-NL" sz="1800" b="0" dirty="0">
                <a:solidFill>
                  <a:srgbClr val="4F4F4F"/>
                </a:solidFill>
                <a:effectLst/>
                <a:latin typeface="Verdana" panose="020B0604030504040204" pitchFamily="34" charset="0"/>
              </a:rPr>
              <a:t>: de lessen die je krijgt om iets te worden of te leren</a:t>
            </a:r>
          </a:p>
          <a:p>
            <a:pPr algn="l"/>
            <a:r>
              <a:rPr lang="nl-NL" sz="1800" b="1" dirty="0">
                <a:solidFill>
                  <a:srgbClr val="4F4F4F"/>
                </a:solidFill>
                <a:effectLst/>
                <a:latin typeface="Verdana" panose="020B0604030504040204" pitchFamily="34" charset="0"/>
              </a:rPr>
              <a:t>herkennen</a:t>
            </a:r>
            <a:r>
              <a:rPr lang="nl-NL" sz="1800" b="0" dirty="0">
                <a:solidFill>
                  <a:srgbClr val="4F4F4F"/>
                </a:solidFill>
                <a:effectLst/>
                <a:latin typeface="Verdana" panose="020B0604030504040204" pitchFamily="34" charset="0"/>
              </a:rPr>
              <a:t>: weten wie of wat je ziet</a:t>
            </a:r>
          </a:p>
          <a:p>
            <a:pPr algn="l"/>
            <a:r>
              <a:rPr lang="nl-NL" sz="1800" b="1" dirty="0">
                <a:solidFill>
                  <a:srgbClr val="4F4F4F"/>
                </a:solidFill>
                <a:effectLst/>
                <a:latin typeface="Verdana" panose="020B0604030504040204" pitchFamily="34" charset="0"/>
              </a:rPr>
              <a:t>afleiden</a:t>
            </a:r>
            <a:r>
              <a:rPr lang="nl-NL" sz="1800" b="0" dirty="0">
                <a:solidFill>
                  <a:srgbClr val="4F4F4F"/>
                </a:solidFill>
                <a:effectLst/>
                <a:latin typeface="Verdana" panose="020B0604030504040204" pitchFamily="34" charset="0"/>
              </a:rPr>
              <a:t>: ervoor zorgen dat iemand niet goed meer oplet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11648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0059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13-12-2022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652" y="35332"/>
            <a:ext cx="9144000" cy="6858000"/>
          </a:xfrm>
        </p:spPr>
        <p:txBody>
          <a:bodyPr>
            <a:noAutofit/>
          </a:bodyPr>
          <a:lstStyle/>
          <a:p>
            <a:pPr marL="0" indent="0">
              <a:buNone/>
            </a:pPr>
            <a:r>
              <a:rPr lang="nl-NL" sz="2000" u="sng" dirty="0"/>
              <a:t>Semantisatieverhaal AA:</a:t>
            </a:r>
          </a:p>
          <a:p>
            <a:pPr marL="0" indent="0">
              <a:buNone/>
            </a:pPr>
            <a:r>
              <a:rPr lang="nl-NL" sz="1800" dirty="0"/>
              <a:t>Op 5 december ‘s avonds om half 8 is mijn liefste wens in vervulling gegaan:</a:t>
            </a:r>
            <a:br>
              <a:rPr lang="nl-NL" sz="1800" dirty="0"/>
            </a:br>
            <a:r>
              <a:rPr lang="nl-NL" sz="1800" dirty="0"/>
              <a:t>Ik heb een nieuwe smartphone gekregen. Van Sinterklaas. En ik ben er zoo blij mee!</a:t>
            </a:r>
            <a:br>
              <a:rPr lang="nl-NL" sz="1800" dirty="0"/>
            </a:br>
            <a:r>
              <a:rPr lang="nl-NL" sz="1800" dirty="0"/>
              <a:t>Het is een telefoon die mijn gezicht </a:t>
            </a:r>
            <a:r>
              <a:rPr lang="nl-NL" sz="1800" b="1" u="sng" dirty="0"/>
              <a:t>herkent</a:t>
            </a:r>
            <a:r>
              <a:rPr lang="nl-NL" sz="1800" dirty="0"/>
              <a:t>. Herkennen betekent </a:t>
            </a:r>
            <a:r>
              <a:rPr lang="nl-NL" sz="1800" b="1" i="1" dirty="0"/>
              <a:t>weten wie of wat je ziet. </a:t>
            </a:r>
            <a:r>
              <a:rPr lang="nl-NL" sz="1800" dirty="0"/>
              <a:t>Als de telefoon mij ziet dan gaat ie vanzelf aan. En hij luistert naar me als ik vraag om mijn moeder te bellen. Zelfs als hij nog in mijn broekzak zit. Ik heb mijn handen niet eens nodig. Dat lijkt me ook handig voor mensen </a:t>
            </a:r>
            <a:r>
              <a:rPr lang="nl-NL" sz="1800" b="1" u="sng" dirty="0"/>
              <a:t>met een beperking</a:t>
            </a:r>
            <a:r>
              <a:rPr lang="nl-NL" sz="1800" b="1" dirty="0"/>
              <a:t> </a:t>
            </a:r>
            <a:r>
              <a:rPr lang="nl-NL" sz="1800" dirty="0"/>
              <a:t>(bijvoorbeeld als je je handen niet goed kan gebruiken). Met een beperking betekent </a:t>
            </a:r>
            <a:r>
              <a:rPr lang="nl-NL" sz="1800" b="1" i="1" dirty="0"/>
              <a:t>je kunt  iets niet wat de meeste mensen wel kunnen. </a:t>
            </a:r>
            <a:r>
              <a:rPr lang="nl-NL" sz="1800" dirty="0"/>
              <a:t>Ik heb mijn telefoon de hele dag bij me. En het liefst lees ik dan berichtjes die andere mensen mij sturen. Of ik speel spelletjes met andere kinderen op het internet. Ook </a:t>
            </a:r>
            <a:r>
              <a:rPr lang="nl-NL" sz="1800" b="1" u="sng" dirty="0"/>
              <a:t>maak</a:t>
            </a:r>
            <a:r>
              <a:rPr lang="nl-NL" sz="1800" dirty="0"/>
              <a:t> ik elke dag wel iets spannends </a:t>
            </a:r>
            <a:r>
              <a:rPr lang="nl-NL" sz="1800" b="1" u="sng" dirty="0"/>
              <a:t>mee</a:t>
            </a:r>
            <a:r>
              <a:rPr lang="nl-NL" sz="1800" dirty="0"/>
              <a:t>, ik </a:t>
            </a:r>
            <a:r>
              <a:rPr lang="nl-NL" sz="1800" b="1" i="1" dirty="0"/>
              <a:t>ben erbij als iets gebeurt</a:t>
            </a:r>
            <a:r>
              <a:rPr lang="nl-NL" sz="1800" dirty="0"/>
              <a:t>. Ik </a:t>
            </a:r>
            <a:r>
              <a:rPr lang="nl-NL" sz="1800" b="1" i="1" dirty="0"/>
              <a:t>beleef</a:t>
            </a:r>
            <a:r>
              <a:rPr lang="nl-NL" sz="1800" dirty="0"/>
              <a:t> elke dag wel iets bijzonders, dat ik dan met mijn telefoon kan filmen. Ik moet wel toegeven dat de telefoon mij best wel </a:t>
            </a:r>
            <a:r>
              <a:rPr lang="nl-NL" sz="1800" b="1" u="sng" dirty="0"/>
              <a:t>afleidt</a:t>
            </a:r>
            <a:r>
              <a:rPr lang="nl-NL" sz="1800" dirty="0"/>
              <a:t>, </a:t>
            </a:r>
            <a:r>
              <a:rPr lang="nl-NL" sz="1800" b="1" i="1" dirty="0"/>
              <a:t>hij zorgt ervoor dat ik niet goed meer oplet. </a:t>
            </a:r>
            <a:r>
              <a:rPr lang="nl-NL" sz="1800" dirty="0"/>
              <a:t>Dat hebben mijn ouders ook al gemerkt. Ze zeggen dat ik mijn telefoon te vaak gebruik. Daarom we hebben nu afspraken gemaakt. Mijn ouders zeggen dat ze me weer even moeten </a:t>
            </a:r>
            <a:r>
              <a:rPr lang="nl-NL" sz="1800" b="1" u="sng" dirty="0"/>
              <a:t>opvoeden</a:t>
            </a:r>
            <a:r>
              <a:rPr lang="nl-NL" sz="1800" dirty="0"/>
              <a:t>. Zo noem je het als je </a:t>
            </a:r>
            <a:r>
              <a:rPr lang="nl-NL" sz="1800" b="1" i="1" dirty="0"/>
              <a:t>kinderen of jongen dieren leert hoe ze moeten leven</a:t>
            </a:r>
            <a:r>
              <a:rPr lang="nl-NL" sz="1800" dirty="0"/>
              <a:t>. Ik mag de telefoon nog maar één uurtje per dag gebruiken en tijdens het eten moet ik hem in een bakje leggen. Ik heb trouwens wel ontdekt welke </a:t>
            </a:r>
            <a:r>
              <a:rPr lang="nl-NL" sz="1800" b="1" u="sng" dirty="0"/>
              <a:t>opleiding</a:t>
            </a:r>
            <a:r>
              <a:rPr lang="nl-NL" sz="1800" dirty="0"/>
              <a:t> ik later wil volgen. Dat zijn </a:t>
            </a:r>
            <a:r>
              <a:rPr lang="nl-NL" sz="1800" b="1" i="1" dirty="0"/>
              <a:t>de lessen die je krijgt om iets te worden of te leren. </a:t>
            </a:r>
            <a:r>
              <a:rPr lang="nl-NL" sz="1800" dirty="0"/>
              <a:t>Ik wil graag app-ontwikkelaar worden. Want goede apps ontwikkelen kun je </a:t>
            </a:r>
            <a:r>
              <a:rPr lang="nl-NL" sz="1800" b="1" u="sng" dirty="0"/>
              <a:t>niet zomaar</a:t>
            </a:r>
            <a:r>
              <a:rPr lang="nl-NL" sz="1800" dirty="0"/>
              <a:t>, </a:t>
            </a:r>
            <a:r>
              <a:rPr lang="nl-NL" sz="1800" b="1" i="1" dirty="0"/>
              <a:t>niet meteen</a:t>
            </a:r>
            <a:r>
              <a:rPr lang="nl-NL" sz="1800" dirty="0"/>
              <a:t>. Daar moet je nog best lang voor leren en oefenen. Weten jullie eigenlijk al welke opleiding jullie later willen volgen?</a:t>
            </a:r>
            <a:endParaRPr lang="nl-NL" sz="1800" b="1" i="1"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81727" y="332656"/>
            <a:ext cx="4502665"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meemaken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missen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erbij zijn als iets gebeurt, beleven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jongen staat al klaar met zijn telefoon als hij het ongeluk </a:t>
            </a:r>
            <a:r>
              <a:rPr lang="nl-NL" sz="2000" i="1" u="sng" dirty="0">
                <a:solidFill>
                  <a:srgbClr val="387038"/>
                </a:solidFill>
                <a:latin typeface="Century Gothic" panose="020B0502020202020204" pitchFamily="34" charset="0"/>
                <a:ea typeface="Calibri"/>
                <a:cs typeface="Times New Roman"/>
              </a:rPr>
              <a:t>meemaakt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ergens niet bij zijn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jongen is er niet. Hij </a:t>
            </a:r>
            <a:r>
              <a:rPr lang="nl-NL" sz="2000" i="1" u="sng" dirty="0">
                <a:solidFill>
                  <a:srgbClr val="387038"/>
                </a:solidFill>
                <a:effectLst/>
                <a:latin typeface="Century Gothic" panose="020B0502020202020204" pitchFamily="34" charset="0"/>
                <a:ea typeface="Calibri"/>
                <a:cs typeface="Times New Roman"/>
              </a:rPr>
              <a:t>mist</a:t>
            </a:r>
            <a:r>
              <a:rPr lang="nl-NL" sz="2000" i="1" dirty="0">
                <a:solidFill>
                  <a:srgbClr val="387038"/>
                </a:solidFill>
                <a:effectLst/>
                <a:latin typeface="Century Gothic" panose="020B0502020202020204" pitchFamily="34" charset="0"/>
                <a:ea typeface="Calibri"/>
                <a:cs typeface="Times New Roman"/>
              </a:rPr>
              <a:t> de aanrijding.</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tekst, lucht, weg, buiten&#10;&#10;Automatisch gegenereerde beschrijving">
            <a:extLst>
              <a:ext uri="{FF2B5EF4-FFF2-40B4-BE49-F238E27FC236}">
                <a16:creationId xmlns:a16="http://schemas.microsoft.com/office/drawing/2014/main" id="{2EEB7A09-FE76-4AD5-B26F-EFDD4AE28E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055" y="2636912"/>
            <a:ext cx="3880872" cy="1940436"/>
          </a:xfrm>
          <a:prstGeom prst="rect">
            <a:avLst/>
          </a:prstGeom>
        </p:spPr>
      </p:pic>
      <p:pic>
        <p:nvPicPr>
          <p:cNvPr id="9" name="Afbeelding 8" descr="Afbeelding met tekst, lucht, weg, buiten&#10;&#10;Automatisch gegenereerde beschrijving">
            <a:extLst>
              <a:ext uri="{FF2B5EF4-FFF2-40B4-BE49-F238E27FC236}">
                <a16:creationId xmlns:a16="http://schemas.microsoft.com/office/drawing/2014/main" id="{9D96289B-2F44-4E36-AC38-294D026880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9813" y="2654052"/>
            <a:ext cx="3880872" cy="1940436"/>
          </a:xfrm>
          <a:prstGeom prst="rect">
            <a:avLst/>
          </a:prstGeom>
        </p:spPr>
      </p:pic>
      <p:sp>
        <p:nvSpPr>
          <p:cNvPr id="2" name="Ovaal 1">
            <a:extLst>
              <a:ext uri="{FF2B5EF4-FFF2-40B4-BE49-F238E27FC236}">
                <a16:creationId xmlns:a16="http://schemas.microsoft.com/office/drawing/2014/main" id="{0EBDC01B-7269-4DFC-8259-C35F30B21314}"/>
              </a:ext>
            </a:extLst>
          </p:cNvPr>
          <p:cNvSpPr/>
          <p:nvPr/>
        </p:nvSpPr>
        <p:spPr>
          <a:xfrm>
            <a:off x="5436096" y="336826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779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afleiden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19463" y="341429"/>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focussen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60709" y="1534887"/>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iemand niet goed meer oplet</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telefoon kan je heel erg </a:t>
            </a:r>
            <a:r>
              <a:rPr lang="nl-NL" sz="2000" i="1" u="sng" dirty="0">
                <a:solidFill>
                  <a:srgbClr val="387038"/>
                </a:solidFill>
                <a:latin typeface="Century Gothic" panose="020B0502020202020204" pitchFamily="34" charset="0"/>
                <a:ea typeface="Calibri"/>
                <a:cs typeface="Times New Roman"/>
              </a:rPr>
              <a:t>afleiden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aandacht richten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verrekijker helpt de jongen goed te </a:t>
            </a:r>
            <a:r>
              <a:rPr lang="nl-NL" sz="2000" i="1" u="sng" dirty="0">
                <a:solidFill>
                  <a:srgbClr val="387038"/>
                </a:solidFill>
                <a:effectLst/>
                <a:latin typeface="Century Gothic" panose="020B0502020202020204" pitchFamily="34" charset="0"/>
                <a:ea typeface="Calibri"/>
                <a:cs typeface="Times New Roman"/>
              </a:rPr>
              <a:t>focussen</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oom, buiten, weg, persoon&#10;&#10;Automatisch gegenereerde beschrijving">
            <a:extLst>
              <a:ext uri="{FF2B5EF4-FFF2-40B4-BE49-F238E27FC236}">
                <a16:creationId xmlns:a16="http://schemas.microsoft.com/office/drawing/2014/main" id="{5E0851D0-81D9-48C5-9F0C-BC0A190C02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2941846"/>
            <a:ext cx="3528392" cy="2356966"/>
          </a:xfrm>
          <a:prstGeom prst="rect">
            <a:avLst/>
          </a:prstGeom>
        </p:spPr>
      </p:pic>
      <p:pic>
        <p:nvPicPr>
          <p:cNvPr id="5" name="Afbeelding 4" descr="Afbeelding met gras, buiten, veld, groen&#10;&#10;Automatisch gegenereerde beschrijving">
            <a:extLst>
              <a:ext uri="{FF2B5EF4-FFF2-40B4-BE49-F238E27FC236}">
                <a16:creationId xmlns:a16="http://schemas.microsoft.com/office/drawing/2014/main" id="{58DEB3CD-9056-4641-9848-09685D48F3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5147" y="2933289"/>
            <a:ext cx="3584126" cy="2365523"/>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84965" y="407013"/>
            <a:ext cx="4580987"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niet zomaar</a:t>
            </a:r>
          </a:p>
        </p:txBody>
      </p:sp>
      <p:sp>
        <p:nvSpPr>
          <p:cNvPr id="13" name="Tekstvak 2"/>
          <p:cNvSpPr txBox="1">
            <a:spLocks noChangeArrowheads="1"/>
          </p:cNvSpPr>
          <p:nvPr/>
        </p:nvSpPr>
        <p:spPr bwMode="auto">
          <a:xfrm>
            <a:off x="4138760" y="39428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vanzelf</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meteen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Je kunt </a:t>
            </a:r>
            <a:r>
              <a:rPr lang="nl-NL" sz="2000" i="1" u="sng" dirty="0">
                <a:solidFill>
                  <a:srgbClr val="387038"/>
                </a:solidFill>
                <a:latin typeface="Century Gothic" panose="020B0502020202020204" pitchFamily="34" charset="0"/>
                <a:ea typeface="Calibri"/>
                <a:cs typeface="Times New Roman"/>
              </a:rPr>
              <a:t>niet zomaar</a:t>
            </a:r>
            <a:r>
              <a:rPr lang="nl-NL" sz="2000" i="1" dirty="0">
                <a:solidFill>
                  <a:srgbClr val="387038"/>
                </a:solidFill>
                <a:latin typeface="Century Gothic" panose="020B0502020202020204" pitchFamily="34" charset="0"/>
                <a:ea typeface="Calibri"/>
                <a:cs typeface="Times New Roman"/>
              </a:rPr>
              <a:t> apps ontwikkelen. Daarvoor moet je minstens 4 jaar naar school.</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8800"/>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hulp van iets of iemand</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8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Rijden op een hoverboard </a:t>
            </a:r>
          </a:p>
          <a:p>
            <a:pPr algn="ctr">
              <a:spcAft>
                <a:spcPts val="0"/>
              </a:spcAft>
            </a:pPr>
            <a:r>
              <a:rPr lang="nl-NL" sz="2000" i="1" dirty="0">
                <a:solidFill>
                  <a:srgbClr val="387038"/>
                </a:solidFill>
                <a:effectLst/>
                <a:latin typeface="Century Gothic" panose="020B0502020202020204" pitchFamily="34" charset="0"/>
                <a:ea typeface="Calibri"/>
                <a:cs typeface="Times New Roman"/>
              </a:rPr>
              <a:t>leren kinderen </a:t>
            </a:r>
            <a:r>
              <a:rPr lang="nl-NL" sz="2000" i="1" u="sng" dirty="0">
                <a:solidFill>
                  <a:srgbClr val="387038"/>
                </a:solidFill>
                <a:effectLst/>
                <a:latin typeface="Century Gothic" panose="020B0502020202020204" pitchFamily="34" charset="0"/>
                <a:ea typeface="Calibri"/>
                <a:cs typeface="Times New Roman"/>
              </a:rPr>
              <a:t>vanzelf</a:t>
            </a:r>
            <a:r>
              <a:rPr lang="nl-NL" sz="2000" i="1" dirty="0">
                <a:solidFill>
                  <a:srgbClr val="387038"/>
                </a:solidFill>
                <a:effectLst/>
                <a:latin typeface="Century Gothic" panose="020B0502020202020204" pitchFamily="34" charset="0"/>
                <a:ea typeface="Calibri"/>
                <a:cs typeface="Times New Roman"/>
              </a:rPr>
              <a:t>. Ze hebben geen les nodig.</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3DC046F-6245-4E75-95C9-2B1EE5A585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156" y="2314946"/>
            <a:ext cx="3940229" cy="2739999"/>
          </a:xfrm>
          <a:prstGeom prst="rect">
            <a:avLst/>
          </a:prstGeom>
        </p:spPr>
      </p:pic>
      <p:pic>
        <p:nvPicPr>
          <p:cNvPr id="8" name="Afbeelding 7" descr="Afbeelding met grond, persoon, buiten, rood&#10;&#10;Automatisch gegenereerde beschrijving">
            <a:extLst>
              <a:ext uri="{FF2B5EF4-FFF2-40B4-BE49-F238E27FC236}">
                <a16:creationId xmlns:a16="http://schemas.microsoft.com/office/drawing/2014/main" id="{B7ED9664-673C-4058-9EA5-94DBAA5376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2080" y="2636912"/>
            <a:ext cx="3168352" cy="2335060"/>
          </a:xfrm>
          <a:prstGeom prst="rect">
            <a:avLst/>
          </a:prstGeom>
        </p:spPr>
      </p:pic>
    </p:spTree>
    <p:extLst>
      <p:ext uri="{BB962C8B-B14F-4D97-AF65-F5344CB8AC3E}">
        <p14:creationId xmlns:p14="http://schemas.microsoft.com/office/powerpoint/2010/main" val="164899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97422" y="476672"/>
            <a:ext cx="570366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01105" y="404664"/>
            <a:ext cx="592707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met een beperking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83028"/>
            <a:ext cx="2696249" cy="6620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72305"/>
            <a:ext cx="2858850" cy="6728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60022" y="1043522"/>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0"/>
              </a:lnSpc>
              <a:spcAft>
                <a:spcPts val="800"/>
              </a:spcAft>
            </a:pPr>
            <a:r>
              <a:rPr lang="nl-NL" sz="3600" b="1" dirty="0">
                <a:latin typeface="Century Gothic" panose="020B0502020202020204" pitchFamily="34" charset="0"/>
                <a:ea typeface="Calibri"/>
                <a:cs typeface="Times New Roman"/>
              </a:rPr>
              <a:t>verlamd zijn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872305"/>
            <a:ext cx="2736397" cy="6573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17355" y="4135292"/>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3500" b="1" dirty="0">
                <a:latin typeface="Century Gothic" panose="020B0502020202020204" pitchFamily="34" charset="0"/>
                <a:ea typeface="Calibri"/>
                <a:cs typeface="Times New Roman"/>
              </a:rPr>
              <a:t>doof zijn</a:t>
            </a: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68321" y="534074"/>
            <a:ext cx="2584926" cy="23079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25064"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kunt iets niet wat de meeste anderen wel kunnen</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5210" y="3987292"/>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blind zijn</a:t>
            </a:r>
            <a:endParaRPr lang="nl-NL" sz="3600" b="1"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CFC50CB-2DFC-4E49-8DC5-04A875F946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765" y="1233382"/>
            <a:ext cx="3386474" cy="1197143"/>
          </a:xfrm>
          <a:prstGeom prst="rect">
            <a:avLst/>
          </a:prstGeom>
        </p:spPr>
      </p:pic>
      <p:pic>
        <p:nvPicPr>
          <p:cNvPr id="4" name="Afbeelding 3" descr="Afbeelding met buiten, gebouw, weg, persoon&#10;&#10;Automatisch gegenereerde beschrijving">
            <a:extLst>
              <a:ext uri="{FF2B5EF4-FFF2-40B4-BE49-F238E27FC236}">
                <a16:creationId xmlns:a16="http://schemas.microsoft.com/office/drawing/2014/main" id="{E5078CF2-C639-44DF-BD99-AF9D33D91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08" y="4581128"/>
            <a:ext cx="2028192" cy="1354833"/>
          </a:xfrm>
          <a:prstGeom prst="rect">
            <a:avLst/>
          </a:prstGeom>
        </p:spPr>
      </p:pic>
      <p:pic>
        <p:nvPicPr>
          <p:cNvPr id="17" name="Afbeelding 16" descr="Afbeelding met persoon&#10;&#10;Automatisch gegenereerde beschrijving">
            <a:extLst>
              <a:ext uri="{FF2B5EF4-FFF2-40B4-BE49-F238E27FC236}">
                <a16:creationId xmlns:a16="http://schemas.microsoft.com/office/drawing/2014/main" id="{B7DFE38A-8193-4110-AEC2-5781ECD944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1920" y="4592116"/>
            <a:ext cx="2028192" cy="1354832"/>
          </a:xfrm>
          <a:prstGeom prst="rect">
            <a:avLst/>
          </a:prstGeom>
        </p:spPr>
      </p:pic>
      <p:pic>
        <p:nvPicPr>
          <p:cNvPr id="21" name="Afbeelding 20" descr="Afbeelding met huiskat&#10;&#10;Automatisch gegenereerde beschrijving">
            <a:extLst>
              <a:ext uri="{FF2B5EF4-FFF2-40B4-BE49-F238E27FC236}">
                <a16:creationId xmlns:a16="http://schemas.microsoft.com/office/drawing/2014/main" id="{1AA8EEEE-2A88-4D9E-8C9D-3722490165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2240" y="4600764"/>
            <a:ext cx="2028192" cy="1420136"/>
          </a:xfrm>
          <a:prstGeom prst="rect">
            <a:avLst/>
          </a:prstGeom>
        </p:spPr>
      </p:pic>
      <p:pic>
        <p:nvPicPr>
          <p:cNvPr id="19" name="Picture 3">
            <a:extLst>
              <a:ext uri="{FF2B5EF4-FFF2-40B4-BE49-F238E27FC236}">
                <a16:creationId xmlns:a16="http://schemas.microsoft.com/office/drawing/2014/main" id="{48C92CEC-6B78-47AC-ABEB-B5BF55D0708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51179" y="3646200"/>
            <a:ext cx="721568" cy="34109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Afbeelding 1">
            <a:extLst>
              <a:ext uri="{FF2B5EF4-FFF2-40B4-BE49-F238E27FC236}">
                <a16:creationId xmlns:a16="http://schemas.microsoft.com/office/drawing/2014/main" id="{B36D2A9B-72F9-4C99-B636-2558ADC87D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25283" y="3379584"/>
            <a:ext cx="707639" cy="627942"/>
          </a:xfrm>
          <a:prstGeom prst="rect">
            <a:avLst/>
          </a:prstGeom>
        </p:spPr>
      </p:pic>
      <p:pic>
        <p:nvPicPr>
          <p:cNvPr id="18" name="Afbeelding 17">
            <a:extLst>
              <a:ext uri="{FF2B5EF4-FFF2-40B4-BE49-F238E27FC236}">
                <a16:creationId xmlns:a16="http://schemas.microsoft.com/office/drawing/2014/main" id="{47485A1A-D7EA-40B7-8339-D2DACED7A13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46561" y="3443931"/>
            <a:ext cx="591775" cy="591775"/>
          </a:xfrm>
          <a:prstGeom prst="rect">
            <a:avLst/>
          </a:prstGeom>
          <a:ln w="28575">
            <a:solidFill>
              <a:schemeClr val="tx1"/>
            </a:solidFill>
          </a:ln>
        </p:spPr>
      </p:pic>
    </p:spTree>
    <p:extLst>
      <p:ext uri="{BB962C8B-B14F-4D97-AF65-F5344CB8AC3E}">
        <p14:creationId xmlns:p14="http://schemas.microsoft.com/office/powerpoint/2010/main" val="305524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086470" y="1918714"/>
            <a:ext cx="439889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95536" y="609461"/>
            <a:ext cx="469035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83872" y="1834415"/>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opvoeden</a:t>
            </a:r>
          </a:p>
        </p:txBody>
      </p:sp>
      <p:sp>
        <p:nvSpPr>
          <p:cNvPr id="15" name="Text Box 14"/>
          <p:cNvSpPr txBox="1"/>
          <p:nvPr/>
        </p:nvSpPr>
        <p:spPr>
          <a:xfrm>
            <a:off x="827584" y="4312699"/>
            <a:ext cx="2837910"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32968" y="4288372"/>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toespreken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3781381"/>
            <a:ext cx="2491320" cy="540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4086470" y="2824998"/>
            <a:ext cx="4799696"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086470" y="2862681"/>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kinderen of jonge dieren </a:t>
            </a:r>
          </a:p>
          <a:p>
            <a:r>
              <a:rPr lang="nl-NL" sz="2800" dirty="0">
                <a:latin typeface="Century Gothic" panose="020B0502020202020204" pitchFamily="34" charset="0"/>
              </a:rPr>
              <a:t>leren hoe ze moeten leven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34976" y="606944"/>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van elkaar houden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1443" y="4110907"/>
            <a:ext cx="4476729"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294612" y="4072415"/>
            <a:ext cx="4799696" cy="707886"/>
          </a:xfrm>
          <a:prstGeom prst="rect">
            <a:avLst/>
          </a:prstGeom>
          <a:noFill/>
        </p:spPr>
        <p:txBody>
          <a:bodyPr wrap="square" rtlCol="0">
            <a:spAutoFit/>
          </a:bodyPr>
          <a:lstStyle/>
          <a:p>
            <a:r>
              <a:rPr lang="nl-NL" sz="4000" dirty="0">
                <a:latin typeface="Century Gothic" panose="020B0502020202020204" pitchFamily="34" charset="0"/>
              </a:rPr>
              <a:t>afspraken maken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053216" y="138985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Afbeelding 19" descr="Afbeelding met persoon, zitten, binnen&#10;&#10;Automatisch gegenereerde beschrijving">
            <a:extLst>
              <a:ext uri="{FF2B5EF4-FFF2-40B4-BE49-F238E27FC236}">
                <a16:creationId xmlns:a16="http://schemas.microsoft.com/office/drawing/2014/main" id="{30870C7F-D46C-481B-88FF-5B0B2826C7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5864" y="5034231"/>
            <a:ext cx="1955828" cy="1306493"/>
          </a:xfrm>
          <a:prstGeom prst="rect">
            <a:avLst/>
          </a:prstGeom>
        </p:spPr>
      </p:pic>
      <p:pic>
        <p:nvPicPr>
          <p:cNvPr id="4" name="Afbeelding 3">
            <a:extLst>
              <a:ext uri="{FF2B5EF4-FFF2-40B4-BE49-F238E27FC236}">
                <a16:creationId xmlns:a16="http://schemas.microsoft.com/office/drawing/2014/main" id="{C9301B1D-4FE1-466D-8DC0-14EFCCFED8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0461" y="1567494"/>
            <a:ext cx="3463743" cy="2364601"/>
          </a:xfrm>
          <a:prstGeom prst="rect">
            <a:avLst/>
          </a:prstGeom>
        </p:spPr>
      </p:pic>
      <p:pic>
        <p:nvPicPr>
          <p:cNvPr id="30" name="Afbeelding 29" descr="Afbeelding met tekst, persoon, binnen&#10;&#10;Automatisch gegenereerde beschrijving">
            <a:extLst>
              <a:ext uri="{FF2B5EF4-FFF2-40B4-BE49-F238E27FC236}">
                <a16:creationId xmlns:a16="http://schemas.microsoft.com/office/drawing/2014/main" id="{B27DD565-FAF5-49FC-BED0-D5502761EA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30654" y="4856595"/>
            <a:ext cx="2037689" cy="1361177"/>
          </a:xfrm>
          <a:prstGeom prst="rect">
            <a:avLst/>
          </a:prstGeom>
        </p:spPr>
      </p:pic>
      <p:pic>
        <p:nvPicPr>
          <p:cNvPr id="10" name="Afbeelding 9" descr="Afbeelding met muur, persoon, plaats, luie stoel&#10;&#10;Automatisch gegenereerde beschrijving">
            <a:extLst>
              <a:ext uri="{FF2B5EF4-FFF2-40B4-BE49-F238E27FC236}">
                <a16:creationId xmlns:a16="http://schemas.microsoft.com/office/drawing/2014/main" id="{D8A7A35B-D88E-4177-AB51-7502BC61B7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48064" y="548680"/>
            <a:ext cx="1777069" cy="1179974"/>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a:extLst>
              <a:ext uri="{FF2B5EF4-FFF2-40B4-BE49-F238E27FC236}">
                <a16:creationId xmlns:a16="http://schemas.microsoft.com/office/drawing/2014/main" id="{7491E891-35DF-4C97-B99A-15890CA48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923928" y="1918714"/>
            <a:ext cx="4561434"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043608" y="609461"/>
            <a:ext cx="3312368"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341030" y="1759827"/>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opleiding</a:t>
            </a:r>
          </a:p>
        </p:txBody>
      </p:sp>
      <p:sp>
        <p:nvSpPr>
          <p:cNvPr id="15" name="Text Box 14"/>
          <p:cNvSpPr txBox="1"/>
          <p:nvPr/>
        </p:nvSpPr>
        <p:spPr>
          <a:xfrm>
            <a:off x="251519" y="4312699"/>
            <a:ext cx="4202555"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27661" y="4291017"/>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studierichting</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3781381"/>
            <a:ext cx="2491320" cy="540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4086470" y="2824998"/>
            <a:ext cx="4799696"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086470" y="2862681"/>
            <a:ext cx="479969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lessen die je krijgt om iets te worden of te leren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34976" y="606944"/>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diploma</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1778" y="4110907"/>
            <a:ext cx="3426394"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328896" y="4116788"/>
            <a:ext cx="4428097" cy="707886"/>
          </a:xfrm>
          <a:prstGeom prst="rect">
            <a:avLst/>
          </a:prstGeom>
          <a:noFill/>
        </p:spPr>
        <p:txBody>
          <a:bodyPr wrap="square" rtlCol="0">
            <a:spAutoFit/>
          </a:bodyPr>
          <a:lstStyle/>
          <a:p>
            <a:r>
              <a:rPr lang="nl-NL" sz="4000" dirty="0">
                <a:latin typeface="Century Gothic" panose="020B0502020202020204" pitchFamily="34" charset="0"/>
              </a:rPr>
              <a:t>het lesrooster</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053216" y="138985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Afbeelding 32" descr="Afbeelding met persoon, transport, buiten, grasmaaier&#10;&#10;Automatisch gegenereerde beschrijving">
            <a:extLst>
              <a:ext uri="{FF2B5EF4-FFF2-40B4-BE49-F238E27FC236}">
                <a16:creationId xmlns:a16="http://schemas.microsoft.com/office/drawing/2014/main" id="{1D9B9FBA-BBF6-4724-A2BB-DC89926091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2245" y="5091079"/>
            <a:ext cx="2141102" cy="1430256"/>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76319CBC-00A8-4772-9B39-39CDEE33CB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3621" y="1547749"/>
            <a:ext cx="2491320" cy="1764899"/>
          </a:xfrm>
          <a:prstGeom prst="rect">
            <a:avLst/>
          </a:prstGeom>
        </p:spPr>
      </p:pic>
      <p:sp>
        <p:nvSpPr>
          <p:cNvPr id="8" name="Rechthoek 7">
            <a:extLst>
              <a:ext uri="{FF2B5EF4-FFF2-40B4-BE49-F238E27FC236}">
                <a16:creationId xmlns:a16="http://schemas.microsoft.com/office/drawing/2014/main" id="{6EFDEEDD-E081-4CE1-A6A9-34ADD053333D}"/>
              </a:ext>
            </a:extLst>
          </p:cNvPr>
          <p:cNvSpPr/>
          <p:nvPr/>
        </p:nvSpPr>
        <p:spPr>
          <a:xfrm>
            <a:off x="1282245" y="2348016"/>
            <a:ext cx="841483" cy="216888"/>
          </a:xfrm>
          <a:prstGeom prst="rect">
            <a:avLst/>
          </a:prstGeom>
          <a:solidFill>
            <a:srgbClr val="F4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371D211-D2B6-4E44-A17C-7A1ACCA69EBB}"/>
              </a:ext>
            </a:extLst>
          </p:cNvPr>
          <p:cNvSpPr txBox="1"/>
          <p:nvPr/>
        </p:nvSpPr>
        <p:spPr>
          <a:xfrm>
            <a:off x="1282245" y="2348016"/>
            <a:ext cx="1054381" cy="246221"/>
          </a:xfrm>
          <a:prstGeom prst="rect">
            <a:avLst/>
          </a:prstGeom>
          <a:noFill/>
        </p:spPr>
        <p:txBody>
          <a:bodyPr wrap="square" rtlCol="0">
            <a:spAutoFit/>
          </a:bodyPr>
          <a:lstStyle/>
          <a:p>
            <a:r>
              <a:rPr lang="nl-NL" sz="1000" dirty="0">
                <a:latin typeface="Baguet Script" panose="020B0604020202020204" pitchFamily="2" charset="0"/>
              </a:rPr>
              <a:t>Jannie Visser</a:t>
            </a:r>
          </a:p>
        </p:txBody>
      </p:sp>
      <p:pic>
        <p:nvPicPr>
          <p:cNvPr id="21" name="Afbeelding 20">
            <a:extLst>
              <a:ext uri="{FF2B5EF4-FFF2-40B4-BE49-F238E27FC236}">
                <a16:creationId xmlns:a16="http://schemas.microsoft.com/office/drawing/2014/main" id="{B029D832-DECC-4CB1-A3F6-E0174DD2991B}"/>
              </a:ext>
            </a:extLst>
          </p:cNvPr>
          <p:cNvPicPr>
            <a:picLocks noChangeAspect="1"/>
          </p:cNvPicPr>
          <p:nvPr/>
        </p:nvPicPr>
        <p:blipFill>
          <a:blip r:embed="rId8"/>
          <a:stretch>
            <a:fillRect/>
          </a:stretch>
        </p:blipFill>
        <p:spPr>
          <a:xfrm>
            <a:off x="5050337" y="621541"/>
            <a:ext cx="2609850" cy="1257300"/>
          </a:xfrm>
          <a:prstGeom prst="rect">
            <a:avLst/>
          </a:prstGeom>
        </p:spPr>
      </p:pic>
      <p:pic>
        <p:nvPicPr>
          <p:cNvPr id="1030" name="Picture 6">
            <a:extLst>
              <a:ext uri="{FF2B5EF4-FFF2-40B4-BE49-F238E27FC236}">
                <a16:creationId xmlns:a16="http://schemas.microsoft.com/office/drawing/2014/main" id="{6AFFA098-E2AE-4509-A6E6-18E679D5FF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59039" y="4882810"/>
            <a:ext cx="1605021" cy="1813976"/>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a16="http://schemas.microsoft.com/office/drawing/2014/main" id="{FD20D01E-613C-4F51-AC97-D11CFBE79C04}"/>
              </a:ext>
            </a:extLst>
          </p:cNvPr>
          <p:cNvSpPr txBox="1"/>
          <p:nvPr/>
        </p:nvSpPr>
        <p:spPr>
          <a:xfrm rot="5400000">
            <a:off x="6543372" y="5803939"/>
            <a:ext cx="1872208" cy="230832"/>
          </a:xfrm>
          <a:prstGeom prst="rect">
            <a:avLst/>
          </a:prstGeom>
          <a:noFill/>
        </p:spPr>
        <p:txBody>
          <a:bodyPr wrap="square" rtlCol="0">
            <a:spAutoFit/>
          </a:bodyPr>
          <a:lstStyle/>
          <a:p>
            <a:r>
              <a:rPr lang="nl-NL" sz="900" dirty="0"/>
              <a:t>Wikimedia-</a:t>
            </a:r>
            <a:r>
              <a:rPr lang="nl-NL" sz="900" dirty="0" err="1"/>
              <a:t>Commons</a:t>
            </a:r>
            <a:endParaRPr lang="nl-NL" sz="900" dirty="0"/>
          </a:p>
        </p:txBody>
      </p:sp>
    </p:spTree>
    <p:extLst>
      <p:ext uri="{BB962C8B-B14F-4D97-AF65-F5344CB8AC3E}">
        <p14:creationId xmlns:p14="http://schemas.microsoft.com/office/powerpoint/2010/main" val="37097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57085" y="-96834"/>
            <a:ext cx="9144000" cy="667875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herkennen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weten wie of wat je ziet</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Eerst scant de camera je gezicht. Daarna </a:t>
            </a:r>
            <a:r>
              <a:rPr lang="nl-NL" sz="2800" i="1" u="sng" dirty="0">
                <a:solidFill>
                  <a:srgbClr val="387038"/>
                </a:solidFill>
                <a:latin typeface="Century Gothic" panose="020B0502020202020204" pitchFamily="34" charset="0"/>
                <a:cs typeface="Times New Roman"/>
              </a:rPr>
              <a:t>herkent</a:t>
            </a:r>
            <a:r>
              <a:rPr lang="nl-NL" sz="2800" i="1" dirty="0">
                <a:solidFill>
                  <a:srgbClr val="387038"/>
                </a:solidFill>
                <a:latin typeface="Century Gothic" panose="020B0502020202020204" pitchFamily="34" charset="0"/>
                <a:cs typeface="Times New Roman"/>
              </a:rPr>
              <a:t> hij je elke keer als je de telefoon pakt.</a:t>
            </a:r>
            <a:endParaRPr lang="nl-NL" sz="2800" i="1" dirty="0">
              <a:solidFill>
                <a:srgbClr val="00B050"/>
              </a:solidFill>
              <a:latin typeface="Century Gothic" panose="020B0502020202020204" pitchFamily="34" charset="0"/>
            </a:endParaRPr>
          </a:p>
        </p:txBody>
      </p:sp>
      <p:pic>
        <p:nvPicPr>
          <p:cNvPr id="6" name="Afbeelding 5" descr="Afbeelding met persoon&#10;&#10;Automatisch gegenereerde beschrijving">
            <a:extLst>
              <a:ext uri="{FF2B5EF4-FFF2-40B4-BE49-F238E27FC236}">
                <a16:creationId xmlns:a16="http://schemas.microsoft.com/office/drawing/2014/main" id="{203D846B-3A8D-4E94-8A82-5BFBEC01F2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1772816"/>
            <a:ext cx="5472608" cy="3535305"/>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50 -  13 december 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herkennen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persoon&#10;&#10;Automatisch gegenereerde beschrijving">
            <a:extLst>
              <a:ext uri="{FF2B5EF4-FFF2-40B4-BE49-F238E27FC236}">
                <a16:creationId xmlns:a16="http://schemas.microsoft.com/office/drawing/2014/main" id="{AD369A5E-0A96-4FA7-B417-86F029F0BB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596" y="1673346"/>
            <a:ext cx="7272808" cy="4698235"/>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812" y="332656"/>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met een beperking</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a:extLst>
              <a:ext uri="{FF2B5EF4-FFF2-40B4-BE49-F238E27FC236}">
                <a16:creationId xmlns:a16="http://schemas.microsoft.com/office/drawing/2014/main" id="{C8BC5ABE-54DD-4A19-99A2-A3833647A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 y="2780928"/>
            <a:ext cx="9144000" cy="3232470"/>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meemaken</a:t>
            </a:r>
          </a:p>
        </p:txBody>
      </p:sp>
      <p:pic>
        <p:nvPicPr>
          <p:cNvPr id="3" name="Afbeelding 2" descr="Afbeelding met tekst, lucht, weg, buiten&#10;&#10;Automatisch gegenereerde beschrijving">
            <a:extLst>
              <a:ext uri="{FF2B5EF4-FFF2-40B4-BE49-F238E27FC236}">
                <a16:creationId xmlns:a16="http://schemas.microsoft.com/office/drawing/2014/main" id="{20FBE3D3-A5F1-4A67-A04F-B7A113DD1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316" y="2060848"/>
            <a:ext cx="8345368" cy="4172684"/>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0"/>
            <a:ext cx="11409158" cy="1323439"/>
          </a:xfrm>
          <a:prstGeom prst="rect">
            <a:avLst/>
          </a:prstGeom>
          <a:noFill/>
        </p:spPr>
        <p:txBody>
          <a:bodyPr wrap="square" rtlCol="0">
            <a:spAutoFit/>
          </a:bodyPr>
          <a:lstStyle/>
          <a:p>
            <a:r>
              <a:rPr lang="nl-NL" sz="8000" b="1" u="sng" dirty="0">
                <a:latin typeface="Century Gothic" panose="020B0502020202020204" pitchFamily="34" charset="0"/>
              </a:rPr>
              <a:t>afleiden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boom, buiten, weg, persoon&#10;&#10;Automatisch gegenereerde beschrijving">
            <a:extLst>
              <a:ext uri="{FF2B5EF4-FFF2-40B4-BE49-F238E27FC236}">
                <a16:creationId xmlns:a16="http://schemas.microsoft.com/office/drawing/2014/main" id="{FBEED379-15F1-4974-85F4-A5F5DF0BF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416" y="1475758"/>
            <a:ext cx="7803167" cy="5212516"/>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opvoeden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boom, buiten, persoon&#10;&#10;Automatisch gegenereerde beschrijving">
            <a:extLst>
              <a:ext uri="{FF2B5EF4-FFF2-40B4-BE49-F238E27FC236}">
                <a16:creationId xmlns:a16="http://schemas.microsoft.com/office/drawing/2014/main" id="{6E235396-0838-40C4-8093-59A697D57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6" y="3659575"/>
            <a:ext cx="3312368" cy="2212662"/>
          </a:xfrm>
          <a:prstGeom prst="rect">
            <a:avLst/>
          </a:prstGeom>
        </p:spPr>
      </p:pic>
      <p:pic>
        <p:nvPicPr>
          <p:cNvPr id="5" name="Afbeelding 4" descr="Afbeelding met tafel, persoon, binnen, jongen&#10;&#10;Automatisch gegenereerde beschrijving">
            <a:extLst>
              <a:ext uri="{FF2B5EF4-FFF2-40B4-BE49-F238E27FC236}">
                <a16:creationId xmlns:a16="http://schemas.microsoft.com/office/drawing/2014/main" id="{0AC2B0D0-4C3F-4CBC-8639-651D707ECC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3" y="1419682"/>
            <a:ext cx="3312367" cy="2212661"/>
          </a:xfrm>
          <a:prstGeom prst="rect">
            <a:avLst/>
          </a:prstGeom>
        </p:spPr>
      </p:pic>
      <p:pic>
        <p:nvPicPr>
          <p:cNvPr id="11" name="Afbeelding 10" descr="Afbeelding met binnen, muur, persoon&#10;&#10;Automatisch gegenereerde beschrijving">
            <a:extLst>
              <a:ext uri="{FF2B5EF4-FFF2-40B4-BE49-F238E27FC236}">
                <a16:creationId xmlns:a16="http://schemas.microsoft.com/office/drawing/2014/main" id="{3276450C-6C73-44D5-A9DF-084FFA0166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9981" y="3659575"/>
            <a:ext cx="3312367" cy="2212662"/>
          </a:xfrm>
          <a:prstGeom prst="rect">
            <a:avLst/>
          </a:prstGeom>
        </p:spPr>
      </p:pic>
      <p:pic>
        <p:nvPicPr>
          <p:cNvPr id="4" name="Afbeelding 3" descr="Afbeelding met tekst, persoon, binnen&#10;&#10;Automatisch gegenereerde beschrijving">
            <a:extLst>
              <a:ext uri="{FF2B5EF4-FFF2-40B4-BE49-F238E27FC236}">
                <a16:creationId xmlns:a16="http://schemas.microsoft.com/office/drawing/2014/main" id="{212713CE-034B-417E-A6D9-C5828B805F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3646" y="1446913"/>
            <a:ext cx="3312367" cy="2212662"/>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opleiding</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1E42D488-D0E3-4E78-8B79-477DAA2CBD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1331376"/>
            <a:ext cx="7812360" cy="5208240"/>
          </a:xfrm>
          <a:prstGeom prst="rect">
            <a:avLst/>
          </a:prstGeom>
        </p:spPr>
      </p:pic>
      <p:sp>
        <p:nvSpPr>
          <p:cNvPr id="6" name="Rechthoek 5">
            <a:extLst>
              <a:ext uri="{FF2B5EF4-FFF2-40B4-BE49-F238E27FC236}">
                <a16:creationId xmlns:a16="http://schemas.microsoft.com/office/drawing/2014/main" id="{BC7DB1A3-C082-4929-B00A-B0901D6ADAAE}"/>
              </a:ext>
            </a:extLst>
          </p:cNvPr>
          <p:cNvSpPr/>
          <p:nvPr/>
        </p:nvSpPr>
        <p:spPr>
          <a:xfrm>
            <a:off x="1835696" y="5445224"/>
            <a:ext cx="504056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niet zomaar</a:t>
            </a:r>
          </a:p>
        </p:txBody>
      </p:sp>
      <p:pic>
        <p:nvPicPr>
          <p:cNvPr id="3" name="Afbeelding 2" descr="Afbeelding met kantoorartikelen&#10;&#10;Automatisch gegenereerde beschrijving">
            <a:extLst>
              <a:ext uri="{FF2B5EF4-FFF2-40B4-BE49-F238E27FC236}">
                <a16:creationId xmlns:a16="http://schemas.microsoft.com/office/drawing/2014/main" id="{2DDF708C-DAD4-4998-8CAC-5A0F63EBC8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2"/>
          </a:xfrm>
          <a:prstGeom prst="rect">
            <a:avLst/>
          </a:prstGeom>
        </p:spPr>
      </p:pic>
      <p:sp>
        <p:nvSpPr>
          <p:cNvPr id="4" name="Tekstvak 3">
            <a:extLst>
              <a:ext uri="{FF2B5EF4-FFF2-40B4-BE49-F238E27FC236}">
                <a16:creationId xmlns:a16="http://schemas.microsoft.com/office/drawing/2014/main" id="{BAAA6CBC-3832-4D0E-9FDD-434D55DCA04B}"/>
              </a:ext>
            </a:extLst>
          </p:cNvPr>
          <p:cNvSpPr txBox="1"/>
          <p:nvPr/>
        </p:nvSpPr>
        <p:spPr>
          <a:xfrm rot="572816">
            <a:off x="2392064" y="3467874"/>
            <a:ext cx="1656184" cy="646331"/>
          </a:xfrm>
          <a:prstGeom prst="rect">
            <a:avLst/>
          </a:prstGeom>
          <a:noFill/>
        </p:spPr>
        <p:txBody>
          <a:bodyPr wrap="square" rtlCol="0">
            <a:spAutoFit/>
          </a:bodyPr>
          <a:lstStyle/>
          <a:p>
            <a:r>
              <a:rPr lang="nl-NL" sz="3600" b="1" dirty="0"/>
              <a:t>2019</a:t>
            </a:r>
          </a:p>
        </p:txBody>
      </p:sp>
      <p:sp>
        <p:nvSpPr>
          <p:cNvPr id="7" name="Tekstvak 6">
            <a:extLst>
              <a:ext uri="{FF2B5EF4-FFF2-40B4-BE49-F238E27FC236}">
                <a16:creationId xmlns:a16="http://schemas.microsoft.com/office/drawing/2014/main" id="{143871CF-F5E4-4CB3-B792-59D52974E10A}"/>
              </a:ext>
            </a:extLst>
          </p:cNvPr>
          <p:cNvSpPr txBox="1"/>
          <p:nvPr/>
        </p:nvSpPr>
        <p:spPr>
          <a:xfrm rot="1392234">
            <a:off x="2116782" y="4012798"/>
            <a:ext cx="1656184" cy="646331"/>
          </a:xfrm>
          <a:prstGeom prst="rect">
            <a:avLst/>
          </a:prstGeom>
          <a:noFill/>
        </p:spPr>
        <p:txBody>
          <a:bodyPr wrap="square" rtlCol="0">
            <a:spAutoFit/>
          </a:bodyPr>
          <a:lstStyle/>
          <a:p>
            <a:r>
              <a:rPr lang="nl-NL" sz="3600" b="1" dirty="0"/>
              <a:t>2020</a:t>
            </a:r>
          </a:p>
        </p:txBody>
      </p:sp>
      <p:sp>
        <p:nvSpPr>
          <p:cNvPr id="8" name="Tekstvak 7">
            <a:extLst>
              <a:ext uri="{FF2B5EF4-FFF2-40B4-BE49-F238E27FC236}">
                <a16:creationId xmlns:a16="http://schemas.microsoft.com/office/drawing/2014/main" id="{C23DA68C-7089-4DA4-9295-05585289D76C}"/>
              </a:ext>
            </a:extLst>
          </p:cNvPr>
          <p:cNvSpPr txBox="1"/>
          <p:nvPr/>
        </p:nvSpPr>
        <p:spPr>
          <a:xfrm rot="1157652">
            <a:off x="2605876" y="4558081"/>
            <a:ext cx="1656184" cy="584775"/>
          </a:xfrm>
          <a:prstGeom prst="rect">
            <a:avLst/>
          </a:prstGeom>
          <a:noFill/>
        </p:spPr>
        <p:txBody>
          <a:bodyPr wrap="square" rtlCol="0">
            <a:spAutoFit/>
          </a:bodyPr>
          <a:lstStyle/>
          <a:p>
            <a:r>
              <a:rPr lang="nl-NL" sz="3200" b="1" dirty="0"/>
              <a:t>2021</a:t>
            </a:r>
          </a:p>
        </p:txBody>
      </p:sp>
      <p:sp>
        <p:nvSpPr>
          <p:cNvPr id="9" name="Tekstvak 8">
            <a:extLst>
              <a:ext uri="{FF2B5EF4-FFF2-40B4-BE49-F238E27FC236}">
                <a16:creationId xmlns:a16="http://schemas.microsoft.com/office/drawing/2014/main" id="{97A1E953-4250-479E-838E-1C642751865C}"/>
              </a:ext>
            </a:extLst>
          </p:cNvPr>
          <p:cNvSpPr txBox="1"/>
          <p:nvPr/>
        </p:nvSpPr>
        <p:spPr>
          <a:xfrm rot="1352792">
            <a:off x="2117058" y="4854442"/>
            <a:ext cx="1656184" cy="646331"/>
          </a:xfrm>
          <a:prstGeom prst="rect">
            <a:avLst/>
          </a:prstGeom>
          <a:noFill/>
        </p:spPr>
        <p:txBody>
          <a:bodyPr wrap="square" rtlCol="0">
            <a:spAutoFit/>
          </a:bodyPr>
          <a:lstStyle/>
          <a:p>
            <a:r>
              <a:rPr lang="nl-NL" sz="3600" b="1" dirty="0">
                <a:solidFill>
                  <a:schemeClr val="bg1"/>
                </a:solidFill>
              </a:rPr>
              <a:t>2022</a:t>
            </a:r>
          </a:p>
        </p:txBody>
      </p:sp>
    </p:spTree>
    <p:extLst>
      <p:ext uri="{BB962C8B-B14F-4D97-AF65-F5344CB8AC3E}">
        <p14:creationId xmlns:p14="http://schemas.microsoft.com/office/powerpoint/2010/main" val="35771190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8879</TotalTime>
  <Words>733</Words>
  <Application>Microsoft Office PowerPoint</Application>
  <PresentationFormat>Diavoorstelling (4:3)</PresentationFormat>
  <Paragraphs>221</Paragraphs>
  <Slides>17</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Baguet Script</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1395</cp:revision>
  <dcterms:created xsi:type="dcterms:W3CDTF">2020-12-15T09:16:44Z</dcterms:created>
  <dcterms:modified xsi:type="dcterms:W3CDTF">2022-12-13T11:04:47Z</dcterms:modified>
</cp:coreProperties>
</file>