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1376" r:id="rId2"/>
    <p:sldId id="548" r:id="rId3"/>
    <p:sldId id="1509" r:id="rId4"/>
    <p:sldId id="1465" r:id="rId5"/>
    <p:sldId id="1311" r:id="rId6"/>
    <p:sldId id="1226" r:id="rId7"/>
    <p:sldId id="1507" r:id="rId8"/>
    <p:sldId id="1314" r:id="rId9"/>
    <p:sldId id="1368" r:id="rId10"/>
    <p:sldId id="1367" r:id="rId11"/>
    <p:sldId id="1305" r:id="rId12"/>
    <p:sldId id="1508" r:id="rId13"/>
    <p:sldId id="934" r:id="rId14"/>
    <p:sldId id="268" r:id="rId15"/>
    <p:sldId id="1372" r:id="rId16"/>
    <p:sldId id="1511" r:id="rId17"/>
    <p:sldId id="888" r:id="rId18"/>
    <p:sldId id="267" r:id="rId19"/>
    <p:sldId id="1361" r:id="rId20"/>
    <p:sldId id="264" r:id="rId21"/>
    <p:sldId id="265" r:id="rId22"/>
    <p:sldId id="1514" r:id="rId23"/>
    <p:sldId id="1513" r:id="rId24"/>
    <p:sldId id="1512" r:id="rId25"/>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376"/>
            <p14:sldId id="548"/>
            <p14:sldId id="1509"/>
            <p14:sldId id="1465"/>
            <p14:sldId id="1311"/>
            <p14:sldId id="1226"/>
            <p14:sldId id="1507"/>
            <p14:sldId id="1314"/>
            <p14:sldId id="1368"/>
            <p14:sldId id="1367"/>
            <p14:sldId id="1305"/>
            <p14:sldId id="1508"/>
            <p14:sldId id="934"/>
            <p14:sldId id="268"/>
            <p14:sldId id="1372"/>
            <p14:sldId id="1511"/>
            <p14:sldId id="888"/>
            <p14:sldId id="267"/>
            <p14:sldId id="1361"/>
            <p14:sldId id="264"/>
            <p14:sldId id="265"/>
            <p14:sldId id="1514"/>
            <p14:sldId id="1513"/>
            <p14:sldId id="151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05" autoAdjust="0"/>
    <p:restoredTop sz="71482" autoAdjust="0"/>
  </p:normalViewPr>
  <p:slideViewPr>
    <p:cSldViewPr>
      <p:cViewPr varScale="1">
        <p:scale>
          <a:sx n="61" d="100"/>
          <a:sy n="61" d="100"/>
        </p:scale>
        <p:origin x="2050" y="5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7814"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4576" y="3"/>
            <a:ext cx="3077814"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6-12-2022</a:t>
            </a:fld>
            <a:endParaRPr lang="nl-NL" dirty="0"/>
          </a:p>
        </p:txBody>
      </p:sp>
      <p:sp>
        <p:nvSpPr>
          <p:cNvPr id="4" name="Tijdelijke aanduiding voor voettekst 3"/>
          <p:cNvSpPr>
            <a:spLocks noGrp="1"/>
          </p:cNvSpPr>
          <p:nvPr>
            <p:ph type="ftr" sz="quarter" idx="2"/>
          </p:nvPr>
        </p:nvSpPr>
        <p:spPr>
          <a:xfrm>
            <a:off x="0" y="9721155"/>
            <a:ext cx="3077814"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4576" y="9721155"/>
            <a:ext cx="3077814"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8427"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3992" y="9"/>
            <a:ext cx="3078427"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6-12-2022</a:t>
            </a:fld>
            <a:endParaRPr lang="nl-NL" dirty="0"/>
          </a:p>
        </p:txBody>
      </p:sp>
      <p:sp>
        <p:nvSpPr>
          <p:cNvPr id="4" name="Tijdelijke aanduiding voor dia-afbeelding 3"/>
          <p:cNvSpPr>
            <a:spLocks noGrp="1" noRot="1" noChangeAspect="1"/>
          </p:cNvSpPr>
          <p:nvPr>
            <p:ph type="sldImg" idx="2"/>
          </p:nvPr>
        </p:nvSpPr>
        <p:spPr>
          <a:xfrm>
            <a:off x="992188" y="766763"/>
            <a:ext cx="5119687"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10408" y="4861442"/>
            <a:ext cx="568325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8427"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3992" y="9721128"/>
            <a:ext cx="3078427"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600" dirty="0"/>
              <a:t>vloeibaar: het is nat, je kunt het schenken</a:t>
            </a:r>
          </a:p>
          <a:p>
            <a:pPr fontAlgn="t">
              <a:spcBef>
                <a:spcPts val="200"/>
              </a:spcBef>
              <a:spcAft>
                <a:spcPts val="200"/>
              </a:spcAft>
            </a:pPr>
            <a:r>
              <a:rPr lang="nl-NL" sz="1600" dirty="0"/>
              <a:t>spuwen: met veel kracht naar buiten duwen</a:t>
            </a:r>
          </a:p>
          <a:p>
            <a:pPr fontAlgn="t">
              <a:spcBef>
                <a:spcPts val="200"/>
              </a:spcBef>
              <a:spcAft>
                <a:spcPts val="200"/>
              </a:spcAft>
            </a:pPr>
            <a:r>
              <a:rPr lang="nl-NL" sz="1600" dirty="0"/>
              <a:t>gloeiend: heel erg</a:t>
            </a:r>
          </a:p>
          <a:p>
            <a:pPr fontAlgn="t">
              <a:spcBef>
                <a:spcPts val="200"/>
              </a:spcBef>
              <a:spcAft>
                <a:spcPts val="200"/>
              </a:spcAft>
            </a:pPr>
            <a:r>
              <a:rPr lang="nl-NL" sz="1600" dirty="0"/>
              <a:t>vernietigen: helemaal kapotmaken</a:t>
            </a:r>
          </a:p>
          <a:p>
            <a:pPr fontAlgn="t">
              <a:spcBef>
                <a:spcPts val="200"/>
              </a:spcBef>
              <a:spcAft>
                <a:spcPts val="200"/>
              </a:spcAft>
            </a:pPr>
            <a:r>
              <a:rPr lang="nl-NL" sz="1600" dirty="0"/>
              <a:t>op een gegeven moment: op een bepaald tijdstip</a:t>
            </a:r>
          </a:p>
          <a:p>
            <a:pPr fontAlgn="t">
              <a:spcBef>
                <a:spcPts val="200"/>
              </a:spcBef>
              <a:spcAft>
                <a:spcPts val="200"/>
              </a:spcAft>
            </a:pPr>
            <a:r>
              <a:rPr lang="nl-NL" sz="1600" dirty="0"/>
              <a:t>actief: werkend</a:t>
            </a:r>
          </a:p>
          <a:p>
            <a:pPr fontAlgn="t">
              <a:spcBef>
                <a:spcPts val="200"/>
              </a:spcBef>
              <a:spcAft>
                <a:spcPts val="200"/>
              </a:spcAft>
            </a:pPr>
            <a:r>
              <a:rPr lang="nl-NL" sz="1600" dirty="0"/>
              <a:t>schadelijk: slecht</a:t>
            </a:r>
          </a:p>
          <a:p>
            <a:pPr fontAlgn="t">
              <a:spcBef>
                <a:spcPts val="200"/>
              </a:spcBef>
              <a:spcAft>
                <a:spcPts val="200"/>
              </a:spcAft>
            </a:pPr>
            <a:r>
              <a:rPr lang="nl-NL" sz="1600" dirty="0"/>
              <a:t>om het leven komen: doodgaan door een ongeluk of ramp</a:t>
            </a:r>
          </a:p>
          <a:p>
            <a:pPr fontAlgn="t">
              <a:spcBef>
                <a:spcPts val="200"/>
              </a:spcBef>
              <a:spcAft>
                <a:spcPts val="200"/>
              </a:spcAft>
            </a:pPr>
            <a:r>
              <a:rPr lang="nl-NL" sz="1600" dirty="0"/>
              <a:t>bedekken met: onzichtbaar maken door er iets overheen te leggen</a:t>
            </a:r>
          </a:p>
          <a:p>
            <a:pPr fontAlgn="t">
              <a:spcBef>
                <a:spcPts val="200"/>
              </a:spcBef>
              <a:spcAft>
                <a:spcPts val="200"/>
              </a:spcAft>
            </a:pPr>
            <a:r>
              <a:rPr lang="nl-NL" sz="1600" dirty="0"/>
              <a:t>de melding: het bericht</a:t>
            </a:r>
            <a:endParaRPr lang="nl-NL" sz="16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1015976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4040180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dirty="0"/>
          </a:p>
        </p:txBody>
      </p:sp>
    </p:spTree>
    <p:extLst>
      <p:ext uri="{BB962C8B-B14F-4D97-AF65-F5344CB8AC3E}">
        <p14:creationId xmlns:p14="http://schemas.microsoft.com/office/powerpoint/2010/main" val="54576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Extra dia, passend bij het onderwerp van Nieuwsbegrip</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24</a:t>
            </a:fld>
            <a:endParaRPr lang="nl-NL" dirty="0"/>
          </a:p>
        </p:txBody>
      </p:sp>
    </p:spTree>
    <p:extLst>
      <p:ext uri="{BB962C8B-B14F-4D97-AF65-F5344CB8AC3E}">
        <p14:creationId xmlns:p14="http://schemas.microsoft.com/office/powerpoint/2010/main" val="344574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1143501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4947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58816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3087895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3468257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625491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6-12-2022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6-12-2022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1.png"/><Relationship Id="rId7" Type="http://schemas.openxmlformats.org/officeDocument/2006/relationships/image" Target="../media/image24.jpe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3.jpeg"/><Relationship Id="rId5" Type="http://schemas.microsoft.com/office/2007/relationships/hdphoto" Target="../media/hdphoto2.wdp"/><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2.pn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27384"/>
            <a:ext cx="9144000" cy="6858000"/>
          </a:xfrm>
        </p:spPr>
        <p:txBody>
          <a:bodyPr>
            <a:noAutofit/>
          </a:bodyPr>
          <a:lstStyle/>
          <a:p>
            <a:pPr marL="0" indent="0">
              <a:buNone/>
            </a:pPr>
            <a:r>
              <a:rPr lang="nl-NL" sz="1900" u="sng" dirty="0"/>
              <a:t>Semantisatieverhaal:</a:t>
            </a:r>
            <a:br>
              <a:rPr lang="nl-NL" sz="1900" u="sng" dirty="0"/>
            </a:br>
            <a:r>
              <a:rPr lang="nl-NL" sz="1900" dirty="0"/>
              <a:t>Ik kreeg </a:t>
            </a:r>
            <a:r>
              <a:rPr lang="nl-NL" sz="1900" b="1" u="sng" dirty="0"/>
              <a:t>een melding </a:t>
            </a:r>
            <a:r>
              <a:rPr lang="nl-NL" sz="1900" dirty="0"/>
              <a:t>op mijn telefoon. Een melding is </a:t>
            </a:r>
            <a:r>
              <a:rPr lang="nl-NL" sz="1900" b="1" i="1" dirty="0"/>
              <a:t>een bericht</a:t>
            </a:r>
            <a:r>
              <a:rPr lang="nl-NL" sz="1900" dirty="0"/>
              <a:t>. De melding kwam van mijn neefje. Hij vroeg of ik zaterdag met hem de film “Hoe tem je een draak”</a:t>
            </a:r>
            <a:r>
              <a:rPr lang="nl-NL" sz="1950" dirty="0"/>
              <a:t> wil komen kijken. Kennen jullie die film? Dat is een film over een jongen die bevriend raakt met een draak. Hij houdt de draak geheim voor anderen. Dit doet hij bijvoorbeeld door de draak te </a:t>
            </a:r>
            <a:r>
              <a:rPr lang="nl-NL" sz="1950" b="1" u="sng" dirty="0"/>
              <a:t>bedekken met</a:t>
            </a:r>
            <a:r>
              <a:rPr lang="nl-NL" sz="1950" dirty="0"/>
              <a:t> een doek of hem op een andere manier te verstoppen. Bedekken met betekent </a:t>
            </a:r>
            <a:r>
              <a:rPr lang="nl-NL" sz="1950" b="1" i="1" dirty="0"/>
              <a:t>onzichtbaar maken door er iets overheen te leggen</a:t>
            </a:r>
            <a:r>
              <a:rPr lang="nl-NL" sz="1950" dirty="0"/>
              <a:t>. De draak raakt zijn staartvleugel kwijt in de film en kan daardoor niet meer vliegen. </a:t>
            </a:r>
            <a:r>
              <a:rPr lang="nl-NL" sz="1950" b="1" u="sng" dirty="0"/>
              <a:t>Op een gegeven moment</a:t>
            </a:r>
            <a:r>
              <a:rPr lang="nl-NL" sz="1950" dirty="0"/>
              <a:t> bedenkt de jongen een oplossing zodat de draak weer kan vliegen. </a:t>
            </a:r>
            <a:r>
              <a:rPr lang="nl-NL" sz="1950" b="1" i="1" dirty="0"/>
              <a:t>Op een bepaald tijdstip </a:t>
            </a:r>
            <a:r>
              <a:rPr lang="nl-NL" sz="1950" dirty="0"/>
              <a:t>bedenkt de jongen dat de draak een nepvleugel nodig heeft! En hij gaat het maken. Ik weet niet meer precies hoe hij dat doet. Met hout, </a:t>
            </a:r>
            <a:r>
              <a:rPr lang="nl-NL" sz="1950" b="1" u="sng" dirty="0"/>
              <a:t>vloeibare</a:t>
            </a:r>
            <a:r>
              <a:rPr lang="nl-NL" sz="1950" dirty="0"/>
              <a:t> lijm (lijm die </a:t>
            </a:r>
            <a:r>
              <a:rPr lang="nl-NL" sz="1950" b="1" i="1" dirty="0"/>
              <a:t>nat is en je kunt schenken</a:t>
            </a:r>
            <a:r>
              <a:rPr lang="nl-NL" sz="1950" dirty="0"/>
              <a:t>), ijzer, papier? De draak krijgt in de gaten dat de jongen hem wil helpen. Ze leren elkaar kennen en worden vrienden. Ze gaan samen vliegen en maken van alles mee. Tijdens dat vliegen zou de jongen </a:t>
            </a:r>
            <a:r>
              <a:rPr lang="nl-NL" sz="1950" b="1" u="sng" dirty="0"/>
              <a:t>om het leven kunnen komen</a:t>
            </a:r>
            <a:r>
              <a:rPr lang="nl-NL" sz="1950" dirty="0"/>
              <a:t> of </a:t>
            </a:r>
            <a:r>
              <a:rPr lang="nl-NL" sz="1950" b="1" i="1" dirty="0"/>
              <a:t>doodgaan door een ongeluk of ramp</a:t>
            </a:r>
            <a:r>
              <a:rPr lang="nl-NL" sz="1950" dirty="0"/>
              <a:t>. Maar dat gebeurt gelukkig niet! De draak kan ook vuur </a:t>
            </a:r>
            <a:r>
              <a:rPr lang="nl-NL" sz="1950" b="1" u="sng" dirty="0"/>
              <a:t>spuwen</a:t>
            </a:r>
            <a:r>
              <a:rPr lang="nl-NL" sz="1950" dirty="0"/>
              <a:t>! Hij </a:t>
            </a:r>
            <a:r>
              <a:rPr lang="nl-NL" sz="1950" b="1" i="1" dirty="0"/>
              <a:t>duwt het vuur dan met veel kracht naar buiten</a:t>
            </a:r>
            <a:r>
              <a:rPr lang="nl-NL" sz="1950" dirty="0"/>
              <a:t>. Dat vuur is natuurlijk </a:t>
            </a:r>
            <a:r>
              <a:rPr lang="nl-NL" sz="1950" b="1" u="sng" dirty="0"/>
              <a:t>gloeiend</a:t>
            </a:r>
            <a:r>
              <a:rPr lang="nl-NL" sz="1950" dirty="0"/>
              <a:t> heet. Gloeiend is </a:t>
            </a:r>
            <a:r>
              <a:rPr lang="nl-NL" sz="1950" b="1" i="1" dirty="0"/>
              <a:t>heel erg</a:t>
            </a:r>
            <a:r>
              <a:rPr lang="nl-NL" sz="1950" dirty="0"/>
              <a:t>. Dat wil je niet over je heen krijgen. Vuur </a:t>
            </a:r>
            <a:r>
              <a:rPr lang="nl-NL" sz="1950" b="1" u="sng" dirty="0"/>
              <a:t>vernietigt</a:t>
            </a:r>
            <a:r>
              <a:rPr lang="nl-NL" sz="1950" dirty="0"/>
              <a:t> alles. Vernietigen betekent </a:t>
            </a:r>
            <a:r>
              <a:rPr lang="nl-NL" sz="1950" b="1" i="1" dirty="0"/>
              <a:t>helemaal kapotmaken</a:t>
            </a:r>
            <a:r>
              <a:rPr lang="nl-NL" sz="1950" dirty="0"/>
              <a:t>. Een draak spuwt vuur, een vulkaan spuwt ook. Als een </a:t>
            </a:r>
            <a:r>
              <a:rPr lang="nl-NL" sz="1950" b="1" u="sng" dirty="0"/>
              <a:t>actieve</a:t>
            </a:r>
            <a:r>
              <a:rPr lang="nl-NL" sz="1950" dirty="0"/>
              <a:t> vulkaan uitbarst, spuwt ie lava. Actief betekent </a:t>
            </a:r>
            <a:r>
              <a:rPr lang="nl-NL" sz="1950" b="1" i="1" dirty="0"/>
              <a:t>werkend</a:t>
            </a:r>
            <a:r>
              <a:rPr lang="nl-NL" sz="1950" dirty="0"/>
              <a:t>. Een werkende vulkaan kan lava spuwen. Ook komen er </a:t>
            </a:r>
            <a:r>
              <a:rPr lang="nl-NL" sz="1950" b="1" u="sng" dirty="0"/>
              <a:t>schadelijke</a:t>
            </a:r>
            <a:r>
              <a:rPr lang="nl-NL" sz="1950" dirty="0"/>
              <a:t> of </a:t>
            </a:r>
            <a:r>
              <a:rPr lang="nl-NL" sz="1950" b="1" i="1" dirty="0"/>
              <a:t>slechte</a:t>
            </a:r>
            <a:r>
              <a:rPr lang="nl-NL" sz="1950" dirty="0"/>
              <a:t> gassen uit een vulkaan. Ik vind draken leuker dan vulkanen. Hebben jullie de films van “Hoe tem je een draak” ook gezien?</a:t>
            </a:r>
          </a:p>
        </p:txBody>
      </p:sp>
      <p:sp>
        <p:nvSpPr>
          <p:cNvPr id="2" name="Tekstvak 1"/>
          <p:cNvSpPr txBox="1"/>
          <p:nvPr/>
        </p:nvSpPr>
        <p:spPr>
          <a:xfrm>
            <a:off x="8784376" y="35332"/>
            <a:ext cx="324128" cy="369332"/>
          </a:xfrm>
          <a:prstGeom prst="rect">
            <a:avLst/>
          </a:prstGeom>
          <a:noFill/>
          <a:ln w="22225">
            <a:solidFill>
              <a:schemeClr val="tx1"/>
            </a:solidFill>
          </a:ln>
        </p:spPr>
        <p:txBody>
          <a:bodyPr wrap="none" rtlCol="0">
            <a:spAutoFit/>
          </a:bodyPr>
          <a:lstStyle/>
          <a:p>
            <a:r>
              <a:rPr lang="nl-NL" b="1" dirty="0"/>
              <a:t>A</a:t>
            </a:r>
          </a:p>
        </p:txBody>
      </p:sp>
    </p:spTree>
    <p:extLst>
      <p:ext uri="{BB962C8B-B14F-4D97-AF65-F5344CB8AC3E}">
        <p14:creationId xmlns:p14="http://schemas.microsoft.com/office/powerpoint/2010/main" val="2958873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200329"/>
          </a:xfrm>
          <a:prstGeom prst="rect">
            <a:avLst/>
          </a:prstGeom>
          <a:noFill/>
        </p:spPr>
        <p:txBody>
          <a:bodyPr wrap="square" rtlCol="0">
            <a:spAutoFit/>
          </a:bodyPr>
          <a:lstStyle/>
          <a:p>
            <a:r>
              <a:rPr lang="nl-NL" sz="7200" b="1" u="sng" dirty="0">
                <a:latin typeface="Century Gothic" panose="020B0502020202020204" pitchFamily="34" charset="0"/>
              </a:rPr>
              <a:t>vernietigen</a:t>
            </a:r>
          </a:p>
        </p:txBody>
      </p:sp>
      <p:pic>
        <p:nvPicPr>
          <p:cNvPr id="3" name="Afbeelding 2">
            <a:extLst>
              <a:ext uri="{FF2B5EF4-FFF2-40B4-BE49-F238E27FC236}">
                <a16:creationId xmlns:a16="http://schemas.microsoft.com/office/drawing/2014/main" id="{05F60BA9-25C7-4E05-812E-A67BEAB1B6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5098" y="1501582"/>
            <a:ext cx="4934108" cy="3947484"/>
          </a:xfrm>
          <a:prstGeom prst="rect">
            <a:avLst/>
          </a:prstGeom>
        </p:spPr>
      </p:pic>
      <p:pic>
        <p:nvPicPr>
          <p:cNvPr id="7" name="Afbeelding 6">
            <a:extLst>
              <a:ext uri="{FF2B5EF4-FFF2-40B4-BE49-F238E27FC236}">
                <a16:creationId xmlns:a16="http://schemas.microsoft.com/office/drawing/2014/main" id="{6E4EB4FA-7D71-420F-85B1-CB805EF956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794" y="3212976"/>
            <a:ext cx="4139952" cy="1745280"/>
          </a:xfrm>
          <a:prstGeom prst="rect">
            <a:avLst/>
          </a:prstGeom>
        </p:spPr>
      </p:pic>
    </p:spTree>
    <p:extLst>
      <p:ext uri="{BB962C8B-B14F-4D97-AF65-F5344CB8AC3E}">
        <p14:creationId xmlns:p14="http://schemas.microsoft.com/office/powerpoint/2010/main" val="264911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1913" y="-27384"/>
            <a:ext cx="9428449" cy="1323439"/>
          </a:xfrm>
          <a:prstGeom prst="rect">
            <a:avLst/>
          </a:prstGeom>
          <a:noFill/>
        </p:spPr>
        <p:txBody>
          <a:bodyPr wrap="square" rtlCol="0">
            <a:spAutoFit/>
          </a:bodyPr>
          <a:lstStyle/>
          <a:p>
            <a:r>
              <a:rPr lang="nl-NL" sz="7800" b="1" u="sng" dirty="0">
                <a:latin typeface="Century Gothic" panose="020B0502020202020204" pitchFamily="34" charset="0"/>
              </a:rPr>
              <a:t>actief</a:t>
            </a:r>
          </a:p>
        </p:txBody>
      </p:sp>
      <p:pic>
        <p:nvPicPr>
          <p:cNvPr id="3" name="Afbeelding 2">
            <a:extLst>
              <a:ext uri="{FF2B5EF4-FFF2-40B4-BE49-F238E27FC236}">
                <a16:creationId xmlns:a16="http://schemas.microsoft.com/office/drawing/2014/main" id="{2DA703C5-2750-4B72-8145-7DA0025BA1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53311" y="1484784"/>
            <a:ext cx="6858000" cy="6858000"/>
          </a:xfrm>
          <a:prstGeom prst="rect">
            <a:avLst/>
          </a:prstGeom>
        </p:spPr>
      </p:pic>
    </p:spTree>
    <p:extLst>
      <p:ext uri="{BB962C8B-B14F-4D97-AF65-F5344CB8AC3E}">
        <p14:creationId xmlns:p14="http://schemas.microsoft.com/office/powerpoint/2010/main" val="35643458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schadelijk</a:t>
            </a:r>
            <a:endParaRPr lang="nl-NL" sz="6800" b="1" u="sng" dirty="0">
              <a:latin typeface="Century Gothic" panose="020B0502020202020204" pitchFamily="34" charset="0"/>
            </a:endParaRPr>
          </a:p>
        </p:txBody>
      </p:sp>
      <p:pic>
        <p:nvPicPr>
          <p:cNvPr id="4" name="Picture 2">
            <a:extLst>
              <a:ext uri="{FF2B5EF4-FFF2-40B4-BE49-F238E27FC236}">
                <a16:creationId xmlns:a16="http://schemas.microsoft.com/office/drawing/2014/main" id="{A7C52361-4A84-496A-9466-EED1DA0E35FF}"/>
              </a:ext>
            </a:extLst>
          </p:cNvPr>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14095" y="1772816"/>
            <a:ext cx="4896544" cy="47961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Afbeelding 4">
            <a:extLst>
              <a:ext uri="{FF2B5EF4-FFF2-40B4-BE49-F238E27FC236}">
                <a16:creationId xmlns:a16="http://schemas.microsoft.com/office/drawing/2014/main" id="{60F67017-5A8F-47DA-99E3-AAC9312EB7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1143"/>
          <a:stretch/>
        </p:blipFill>
        <p:spPr>
          <a:xfrm>
            <a:off x="6516216" y="1124744"/>
            <a:ext cx="2465512" cy="1944216"/>
          </a:xfrm>
          <a:prstGeom prst="rect">
            <a:avLst/>
          </a:prstGeom>
        </p:spPr>
      </p:pic>
      <p:sp>
        <p:nvSpPr>
          <p:cNvPr id="2" name="Pijl: omlaag 1">
            <a:extLst>
              <a:ext uri="{FF2B5EF4-FFF2-40B4-BE49-F238E27FC236}">
                <a16:creationId xmlns:a16="http://schemas.microsoft.com/office/drawing/2014/main" id="{482D4397-07D4-4647-BD11-2CD50FDD9A00}"/>
              </a:ext>
            </a:extLst>
          </p:cNvPr>
          <p:cNvSpPr/>
          <p:nvPr/>
        </p:nvSpPr>
        <p:spPr>
          <a:xfrm rot="2541907">
            <a:off x="5624038" y="1503212"/>
            <a:ext cx="1024082" cy="223224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589185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0987" y="209203"/>
            <a:ext cx="4416425"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bedekken</a:t>
            </a:r>
            <a:endParaRPr lang="nl-NL" sz="48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404663"/>
            <a:ext cx="4788025" cy="79209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onthullen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04800" y="1556792"/>
            <a:ext cx="4123184" cy="47079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onzichtbaar maken door er iets overheen te leggen</a:t>
            </a:r>
          </a:p>
          <a:p>
            <a:pPr>
              <a:lnSpc>
                <a:spcPct val="107000"/>
              </a:lnSpc>
              <a:spcAft>
                <a:spcPts val="0"/>
              </a:spcAft>
            </a:pPr>
            <a:endParaRPr lang="nl-NL" sz="2800" dirty="0">
              <a:latin typeface="Trebuchet MS" panose="020B0603020202020204" pitchFamily="34" charset="0"/>
              <a:ea typeface="Calibri"/>
              <a:cs typeface="Times New Roman"/>
            </a:endParaRPr>
          </a:p>
          <a:p>
            <a:pPr>
              <a:lnSpc>
                <a:spcPct val="107000"/>
              </a:lnSpc>
              <a:spcAft>
                <a:spcPts val="0"/>
              </a:spcAft>
            </a:pPr>
            <a:endParaRPr lang="nl-NL" sz="2800" dirty="0">
              <a:effectLst/>
              <a:latin typeface="Trebuchet MS" panose="020B0603020202020204" pitchFamily="34" charset="0"/>
              <a:ea typeface="Calibri"/>
              <a:cs typeface="Times New Roman"/>
            </a:endParaRP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800" dirty="0">
                <a:effectLst/>
                <a:latin typeface="Trebuchet MS" panose="020B0603020202020204" pitchFamily="34" charset="0"/>
                <a:ea typeface="Calibri"/>
                <a:cs typeface="Times New Roman"/>
              </a:rPr>
              <a:t> </a:t>
            </a:r>
          </a:p>
          <a:p>
            <a:pPr>
              <a:lnSpc>
                <a:spcPct val="107000"/>
              </a:lnSpc>
              <a:spcAft>
                <a:spcPts val="0"/>
              </a:spcAft>
            </a:pPr>
            <a:r>
              <a:rPr lang="nl-NL" sz="2400" dirty="0">
                <a:effectLst/>
                <a:latin typeface="Trebuchet MS" panose="020B0603020202020204" pitchFamily="34" charset="0"/>
                <a:ea typeface="Calibri"/>
                <a:cs typeface="Times New Roman"/>
              </a:rPr>
              <a:t> </a:t>
            </a:r>
            <a:r>
              <a:rPr lang="nl-NL" sz="2800" dirty="0">
                <a:effectLst/>
                <a:latin typeface="Trebuchet MS" panose="020B0603020202020204" pitchFamily="34" charset="0"/>
                <a:ea typeface="Calibri"/>
                <a:cs typeface="Times New Roman"/>
              </a:rPr>
              <a:t> </a:t>
            </a:r>
            <a:r>
              <a:rPr lang="nl-NL" sz="4000" dirty="0">
                <a:effectLst/>
                <a:latin typeface="Trebuchet MS" panose="020B0603020202020204" pitchFamily="34" charset="0"/>
                <a:ea typeface="Calibri"/>
                <a:cs typeface="Times New Roman"/>
              </a:rPr>
              <a:t> </a:t>
            </a:r>
            <a:r>
              <a:rPr lang="nl-NL" sz="2800" dirty="0">
                <a:effectLst/>
                <a:latin typeface="Trebuchet MS" panose="020B0603020202020204" pitchFamily="34" charset="0"/>
                <a:ea typeface="Calibri"/>
                <a:cs typeface="Times New Roman"/>
              </a:rPr>
              <a:t>  </a:t>
            </a: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Hij </a:t>
            </a:r>
            <a:r>
              <a:rPr lang="nl-NL" sz="2200" i="1" u="sng" dirty="0">
                <a:solidFill>
                  <a:srgbClr val="387038"/>
                </a:solidFill>
                <a:latin typeface="Century Gothic" panose="020B0502020202020204" pitchFamily="34" charset="0"/>
                <a:ea typeface="Calibri"/>
                <a:cs typeface="Times New Roman"/>
              </a:rPr>
              <a:t>bedekt</a:t>
            </a:r>
            <a:r>
              <a:rPr lang="nl-NL" sz="2200" i="1" dirty="0">
                <a:solidFill>
                  <a:srgbClr val="387038"/>
                </a:solidFill>
                <a:latin typeface="Century Gothic" panose="020B0502020202020204" pitchFamily="34" charset="0"/>
                <a:ea typeface="Calibri"/>
                <a:cs typeface="Times New Roman"/>
              </a:rPr>
              <a:t> de draak </a:t>
            </a:r>
            <a:r>
              <a:rPr lang="nl-NL" sz="2200" i="1" u="sng" dirty="0">
                <a:solidFill>
                  <a:srgbClr val="387038"/>
                </a:solidFill>
                <a:latin typeface="Century Gothic" panose="020B0502020202020204" pitchFamily="34" charset="0"/>
                <a:ea typeface="Calibri"/>
                <a:cs typeface="Times New Roman"/>
              </a:rPr>
              <a:t>met</a:t>
            </a:r>
            <a:r>
              <a:rPr lang="nl-NL" sz="2200" i="1" dirty="0">
                <a:solidFill>
                  <a:srgbClr val="387038"/>
                </a:solidFill>
                <a:latin typeface="Century Gothic" panose="020B0502020202020204" pitchFamily="34" charset="0"/>
                <a:ea typeface="Calibri"/>
                <a:cs typeface="Times New Roman"/>
              </a:rPr>
              <a:t> een doek.</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32783" y="1624654"/>
            <a:ext cx="4231705"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laten zien</a:t>
            </a: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400" dirty="0">
              <a:latin typeface="Trebuchet MS"/>
              <a:ea typeface="Calibri"/>
              <a:cs typeface="Times New Roman"/>
            </a:endParaRPr>
          </a:p>
          <a:p>
            <a:pPr>
              <a:lnSpc>
                <a:spcPct val="107000"/>
              </a:lnSpc>
              <a:spcAft>
                <a:spcPts val="0"/>
              </a:spcAft>
            </a:pPr>
            <a:endParaRPr lang="nl-NL" sz="1600" dirty="0">
              <a:effectLst/>
              <a:latin typeface="Calibri"/>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De vrouw zet het masker af en </a:t>
            </a:r>
            <a:r>
              <a:rPr lang="nl-NL" sz="2200" i="1" u="sng" dirty="0">
                <a:solidFill>
                  <a:srgbClr val="387038"/>
                </a:solidFill>
                <a:latin typeface="Century Gothic" panose="020B0502020202020204" pitchFamily="34" charset="0"/>
                <a:ea typeface="Calibri"/>
                <a:cs typeface="Times New Roman"/>
              </a:rPr>
              <a:t>onthult</a:t>
            </a:r>
            <a:r>
              <a:rPr lang="nl-NL" sz="2200" i="1" dirty="0">
                <a:solidFill>
                  <a:srgbClr val="387038"/>
                </a:solidFill>
                <a:latin typeface="Century Gothic" panose="020B0502020202020204" pitchFamily="34" charset="0"/>
                <a:ea typeface="Calibri"/>
                <a:cs typeface="Times New Roman"/>
              </a:rPr>
              <a:t> haar gezicht.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10" name="Afbeelding 9">
            <a:extLst>
              <a:ext uri="{FF2B5EF4-FFF2-40B4-BE49-F238E27FC236}">
                <a16:creationId xmlns:a16="http://schemas.microsoft.com/office/drawing/2014/main" id="{A81ED42C-61A3-4FA3-ACE3-6FBE140B5DD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2464" y="3098737"/>
            <a:ext cx="3273472" cy="2110121"/>
          </a:xfrm>
          <a:prstGeom prst="rect">
            <a:avLst/>
          </a:prstGeom>
        </p:spPr>
      </p:pic>
      <p:sp>
        <p:nvSpPr>
          <p:cNvPr id="17" name="Tekstvak 2">
            <a:extLst>
              <a:ext uri="{FF2B5EF4-FFF2-40B4-BE49-F238E27FC236}">
                <a16:creationId xmlns:a16="http://schemas.microsoft.com/office/drawing/2014/main" id="{2E058A1D-DEDE-4FF5-9341-45486A6D1D1B}"/>
              </a:ext>
            </a:extLst>
          </p:cNvPr>
          <p:cNvSpPr txBox="1">
            <a:spLocks noChangeArrowheads="1"/>
          </p:cNvSpPr>
          <p:nvPr/>
        </p:nvSpPr>
        <p:spPr bwMode="auto">
          <a:xfrm>
            <a:off x="291921" y="619694"/>
            <a:ext cx="4416425" cy="99392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met</a:t>
            </a:r>
            <a:endParaRPr lang="nl-NL" sz="4800" dirty="0">
              <a:effectLst/>
              <a:latin typeface="Century Gothic" panose="020B0502020202020204" pitchFamily="34" charset="0"/>
              <a:ea typeface="Calibri"/>
              <a:cs typeface="Times New Roman"/>
            </a:endParaRPr>
          </a:p>
        </p:txBody>
      </p:sp>
      <p:pic>
        <p:nvPicPr>
          <p:cNvPr id="9" name="Afbeelding 8" descr="Afbeelding met persoon&#10;&#10;Automatisch gegenereerde beschrijving">
            <a:extLst>
              <a:ext uri="{FF2B5EF4-FFF2-40B4-BE49-F238E27FC236}">
                <a16:creationId xmlns:a16="http://schemas.microsoft.com/office/drawing/2014/main" id="{1229772B-B538-4B8B-9914-F8CA3785E8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06653" y="2420888"/>
            <a:ext cx="3414883" cy="2281142"/>
          </a:xfrm>
          <a:prstGeom prst="rect">
            <a:avLst/>
          </a:prstGeom>
        </p:spPr>
      </p:pic>
    </p:spTree>
    <p:extLst>
      <p:ext uri="{BB962C8B-B14F-4D97-AF65-F5344CB8AC3E}">
        <p14:creationId xmlns:p14="http://schemas.microsoft.com/office/powerpoint/2010/main" val="583977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0" y="332656"/>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beschermen</a:t>
            </a:r>
            <a:endParaRPr lang="nl-NL" sz="52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ervoor zorgen dat het goed blijft gaan met iets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48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Een pleister </a:t>
            </a:r>
            <a:r>
              <a:rPr lang="nl-NL" sz="2200" i="1" u="sng" dirty="0">
                <a:solidFill>
                  <a:srgbClr val="387038"/>
                </a:solidFill>
                <a:latin typeface="Century Gothic" panose="020B0502020202020204" pitchFamily="34" charset="0"/>
                <a:ea typeface="Calibri"/>
                <a:cs typeface="Times New Roman"/>
              </a:rPr>
              <a:t>beschermt</a:t>
            </a:r>
            <a:r>
              <a:rPr lang="nl-NL" sz="2200" i="1" dirty="0">
                <a:solidFill>
                  <a:srgbClr val="387038"/>
                </a:solidFill>
                <a:latin typeface="Century Gothic" panose="020B0502020202020204" pitchFamily="34" charset="0"/>
                <a:ea typeface="Calibri"/>
                <a:cs typeface="Times New Roman"/>
              </a:rPr>
              <a:t> de wond. Er kan geen vuil in de wond komen. </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helemaal kapotmaken</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Het vuur van de draak </a:t>
            </a:r>
            <a:br>
              <a:rPr lang="nl-NL" sz="2200" i="1" dirty="0">
                <a:solidFill>
                  <a:srgbClr val="387038"/>
                </a:solidFill>
                <a:latin typeface="Century Gothic" panose="020B0502020202020204" pitchFamily="34" charset="0"/>
                <a:ea typeface="Calibri"/>
                <a:cs typeface="Times New Roman"/>
              </a:rPr>
            </a:br>
            <a:r>
              <a:rPr lang="nl-NL" sz="2200" i="1" u="sng" dirty="0">
                <a:solidFill>
                  <a:srgbClr val="387038"/>
                </a:solidFill>
                <a:latin typeface="Century Gothic" panose="020B0502020202020204" pitchFamily="34" charset="0"/>
                <a:ea typeface="Calibri"/>
                <a:cs typeface="Times New Roman"/>
              </a:rPr>
              <a:t>vernietigt</a:t>
            </a:r>
            <a:r>
              <a:rPr lang="nl-NL" sz="2200" i="1" dirty="0">
                <a:solidFill>
                  <a:srgbClr val="387038"/>
                </a:solidFill>
                <a:latin typeface="Century Gothic" panose="020B0502020202020204" pitchFamily="34" charset="0"/>
                <a:ea typeface="Calibri"/>
                <a:cs typeface="Times New Roman"/>
              </a:rPr>
              <a:t> alles.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0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4100" name="Picture 4" descr="C:\Users\Kosterm\Downloads\shutterstock_176520227.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826" b="97521" l="0" r="89744"/>
                    </a14:imgEffect>
                  </a14:imgLayer>
                </a14:imgProps>
              </a:ext>
              <a:ext uri="{28A0092B-C50C-407E-A947-70E740481C1C}">
                <a14:useLocalDpi xmlns:a14="http://schemas.microsoft.com/office/drawing/2010/main"/>
              </a:ext>
            </a:extLst>
          </a:blip>
          <a:srcRect/>
          <a:stretch/>
        </p:blipFill>
        <p:spPr bwMode="auto">
          <a:xfrm rot="1818831">
            <a:off x="6717257" y="2311854"/>
            <a:ext cx="1715213" cy="1261248"/>
          </a:xfrm>
          <a:prstGeom prst="rect">
            <a:avLst/>
          </a:prstGeom>
          <a:noFill/>
          <a:extLst>
            <a:ext uri="{909E8E84-426E-40DD-AFC4-6F175D3DCCD1}">
              <a14:hiddenFill xmlns:a14="http://schemas.microsoft.com/office/drawing/2010/main">
                <a:solidFill>
                  <a:srgbClr val="FFFFFF"/>
                </a:solidFill>
              </a14:hiddenFill>
            </a:ext>
          </a:extLst>
        </p:spPr>
      </p:pic>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735723" y="332656"/>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dirty="0">
                <a:solidFill>
                  <a:srgbClr val="387038"/>
                </a:solidFill>
                <a:latin typeface="Century Gothic" panose="020B0502020202020204" pitchFamily="34" charset="0"/>
                <a:ea typeface="Calibri"/>
                <a:cs typeface="Times New Roman"/>
              </a:rPr>
              <a:t>vernietigen</a:t>
            </a:r>
            <a:endParaRPr lang="nl-NL" sz="5200" dirty="0">
              <a:effectLst/>
              <a:latin typeface="Century Gothic" panose="020B0502020202020204" pitchFamily="34" charset="0"/>
              <a:ea typeface="Calibri"/>
              <a:cs typeface="Times New Roman"/>
            </a:endParaRPr>
          </a:p>
        </p:txBody>
      </p:sp>
      <p:grpSp>
        <p:nvGrpSpPr>
          <p:cNvPr id="17" name="Groep 16">
            <a:extLst>
              <a:ext uri="{FF2B5EF4-FFF2-40B4-BE49-F238E27FC236}">
                <a16:creationId xmlns:a16="http://schemas.microsoft.com/office/drawing/2014/main" id="{0413B4F0-72E7-476F-8FEF-E29799215B8D}"/>
              </a:ext>
            </a:extLst>
          </p:cNvPr>
          <p:cNvGrpSpPr/>
          <p:nvPr/>
        </p:nvGrpSpPr>
        <p:grpSpPr>
          <a:xfrm>
            <a:off x="5037312" y="3039292"/>
            <a:ext cx="3672406" cy="1604617"/>
            <a:chOff x="54794" y="1501582"/>
            <a:chExt cx="9034412" cy="3947484"/>
          </a:xfrm>
        </p:grpSpPr>
        <p:pic>
          <p:nvPicPr>
            <p:cNvPr id="18" name="Afbeelding 17">
              <a:extLst>
                <a:ext uri="{FF2B5EF4-FFF2-40B4-BE49-F238E27FC236}">
                  <a16:creationId xmlns:a16="http://schemas.microsoft.com/office/drawing/2014/main" id="{3B054B09-F43D-47B0-876B-5347DA4BAA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55098" y="1501582"/>
              <a:ext cx="4934108" cy="3947484"/>
            </a:xfrm>
            <a:prstGeom prst="rect">
              <a:avLst/>
            </a:prstGeom>
          </p:spPr>
        </p:pic>
        <p:pic>
          <p:nvPicPr>
            <p:cNvPr id="19" name="Afbeelding 18">
              <a:extLst>
                <a:ext uri="{FF2B5EF4-FFF2-40B4-BE49-F238E27FC236}">
                  <a16:creationId xmlns:a16="http://schemas.microsoft.com/office/drawing/2014/main" id="{3036724F-1444-4F84-9E95-711A15C3762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794" y="3212976"/>
              <a:ext cx="4139952" cy="1745280"/>
            </a:xfrm>
            <a:prstGeom prst="rect">
              <a:avLst/>
            </a:prstGeom>
          </p:spPr>
        </p:pic>
      </p:grpSp>
      <p:pic>
        <p:nvPicPr>
          <p:cNvPr id="10" name="Afbeelding 9">
            <a:extLst>
              <a:ext uri="{FF2B5EF4-FFF2-40B4-BE49-F238E27FC236}">
                <a16:creationId xmlns:a16="http://schemas.microsoft.com/office/drawing/2014/main" id="{3418AD9D-02FA-43BE-A0B5-6C44CA978B7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3656" y="3000407"/>
            <a:ext cx="3093371" cy="1985944"/>
          </a:xfrm>
          <a:prstGeom prst="rect">
            <a:avLst/>
          </a:prstGeom>
        </p:spPr>
      </p:pic>
    </p:spTree>
    <p:extLst>
      <p:ext uri="{BB962C8B-B14F-4D97-AF65-F5344CB8AC3E}">
        <p14:creationId xmlns:p14="http://schemas.microsoft.com/office/powerpoint/2010/main" val="53446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83431" y="153917"/>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om het leven</a:t>
            </a:r>
            <a:endParaRPr lang="nl-NL" sz="48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doodgaan door een ongeluk of ramp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r>
              <a:rPr lang="nl-NL" sz="2800" dirty="0">
                <a:effectLst/>
                <a:latin typeface="Century Gothic" panose="020B0502020202020204" pitchFamily="34" charset="0"/>
                <a:ea typeface="Calibri"/>
                <a:cs typeface="Times New Roman"/>
              </a:rPr>
              <a:t> </a:t>
            </a:r>
          </a:p>
          <a:p>
            <a:pPr algn="ctr">
              <a:lnSpc>
                <a:spcPct val="107000"/>
              </a:lnSpc>
              <a:spcAft>
                <a:spcPts val="0"/>
              </a:spcAft>
            </a:pPr>
            <a:endParaRPr lang="nl-NL" dirty="0">
              <a:effectLst/>
              <a:latin typeface="Century Gothic" panose="020B0502020202020204" pitchFamily="34" charset="0"/>
              <a:ea typeface="Calibri"/>
              <a:cs typeface="Times New Roman"/>
            </a:endParaRPr>
          </a:p>
          <a:p>
            <a:pPr algn="ctr">
              <a:lnSpc>
                <a:spcPct val="90000"/>
              </a:lnSpc>
              <a:spcAft>
                <a:spcPts val="0"/>
              </a:spcAft>
            </a:pPr>
            <a:r>
              <a:rPr lang="nl-NL" sz="2200" i="1" dirty="0">
                <a:solidFill>
                  <a:srgbClr val="387038"/>
                </a:solidFill>
                <a:latin typeface="Century Gothic" panose="020B0502020202020204" pitchFamily="34" charset="0"/>
                <a:ea typeface="Calibri"/>
                <a:cs typeface="Times New Roman"/>
              </a:rPr>
              <a:t>Tijdens het vliegen zou de jongen </a:t>
            </a:r>
            <a:r>
              <a:rPr lang="nl-NL" sz="2200" i="1" u="sng" dirty="0">
                <a:solidFill>
                  <a:srgbClr val="387038"/>
                </a:solidFill>
                <a:latin typeface="Century Gothic" panose="020B0502020202020204" pitchFamily="34" charset="0"/>
                <a:ea typeface="Calibri"/>
                <a:cs typeface="Times New Roman"/>
              </a:rPr>
              <a:t>om het leven</a:t>
            </a:r>
            <a:r>
              <a:rPr lang="nl-NL" sz="2200" i="1" dirty="0">
                <a:solidFill>
                  <a:srgbClr val="387038"/>
                </a:solidFill>
                <a:latin typeface="Century Gothic" panose="020B0502020202020204" pitchFamily="34" charset="0"/>
                <a:ea typeface="Calibri"/>
                <a:cs typeface="Times New Roman"/>
              </a:rPr>
              <a:t> kunnen</a:t>
            </a:r>
            <a:r>
              <a:rPr lang="nl-NL" sz="2200" i="1" u="sng" dirty="0">
                <a:solidFill>
                  <a:srgbClr val="387038"/>
                </a:solidFill>
                <a:latin typeface="Century Gothic" panose="020B0502020202020204" pitchFamily="34" charset="0"/>
                <a:ea typeface="Calibri"/>
                <a:cs typeface="Times New Roman"/>
              </a:rPr>
              <a:t> komen</a:t>
            </a:r>
            <a:r>
              <a:rPr lang="nl-NL" sz="2200" i="1" dirty="0">
                <a:solidFill>
                  <a:srgbClr val="387038"/>
                </a:solidFill>
                <a:latin typeface="Century Gothic" panose="020B0502020202020204" pitchFamily="34" charset="0"/>
                <a:ea typeface="Calibri"/>
                <a:cs typeface="Times New Roman"/>
              </a:rPr>
              <a:t>.</a:t>
            </a:r>
            <a:endParaRPr lang="nl-NL" sz="22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doodgaan door een ongeluk of ramp</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nSpc>
                <a:spcPct val="107000"/>
              </a:lnSpc>
              <a:spcAft>
                <a:spcPts val="0"/>
              </a:spcAft>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i="1" dirty="0">
              <a:solidFill>
                <a:srgbClr val="387038"/>
              </a:solidFill>
              <a:latin typeface="Century Gothic" panose="020B0502020202020204" pitchFamily="34" charset="0"/>
              <a:ea typeface="Calibri"/>
              <a:cs typeface="Times New Roman"/>
            </a:endParaRPr>
          </a:p>
          <a:p>
            <a:pPr algn="ctr">
              <a:lnSpc>
                <a:spcPct val="107000"/>
              </a:lnSpc>
            </a:pPr>
            <a:endParaRPr lang="nl-NL" sz="1400" i="1" dirty="0">
              <a:solidFill>
                <a:srgbClr val="387038"/>
              </a:solidFill>
              <a:latin typeface="Century Gothic" panose="020B0502020202020204" pitchFamily="34" charset="0"/>
              <a:ea typeface="Calibri"/>
              <a:cs typeface="Times New Roman"/>
            </a:endParaRPr>
          </a:p>
          <a:p>
            <a:pPr algn="ctr">
              <a:lnSpc>
                <a:spcPct val="107000"/>
              </a:lnSpc>
            </a:pPr>
            <a:r>
              <a:rPr lang="nl-NL" sz="2200" i="1" dirty="0">
                <a:solidFill>
                  <a:srgbClr val="387038"/>
                </a:solidFill>
                <a:latin typeface="Century Gothic" panose="020B0502020202020204" pitchFamily="34" charset="0"/>
                <a:ea typeface="Calibri"/>
                <a:cs typeface="Times New Roman"/>
              </a:rPr>
              <a:t>Hij </a:t>
            </a:r>
            <a:r>
              <a:rPr lang="nl-NL" sz="2200" i="1" u="sng" dirty="0">
                <a:solidFill>
                  <a:srgbClr val="387038"/>
                </a:solidFill>
                <a:latin typeface="Century Gothic" panose="020B0502020202020204" pitchFamily="34" charset="0"/>
                <a:ea typeface="Calibri"/>
                <a:cs typeface="Times New Roman"/>
              </a:rPr>
              <a:t>overleefde</a:t>
            </a:r>
            <a:r>
              <a:rPr lang="nl-NL" sz="2200" i="1" dirty="0">
                <a:solidFill>
                  <a:srgbClr val="387038"/>
                </a:solidFill>
                <a:latin typeface="Century Gothic" panose="020B0502020202020204" pitchFamily="34" charset="0"/>
                <a:ea typeface="Calibri"/>
                <a:cs typeface="Times New Roman"/>
              </a:rPr>
              <a:t> het ernstige auto-ongeluk. </a:t>
            </a:r>
            <a:r>
              <a:rPr lang="nl-NL" sz="22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7" name="Tekstvak 2">
            <a:extLst>
              <a:ext uri="{FF2B5EF4-FFF2-40B4-BE49-F238E27FC236}">
                <a16:creationId xmlns:a16="http://schemas.microsoft.com/office/drawing/2014/main" id="{D18706AA-28F4-4EA2-A13E-AFD0DDFD821C}"/>
              </a:ext>
            </a:extLst>
          </p:cNvPr>
          <p:cNvSpPr txBox="1">
            <a:spLocks noChangeArrowheads="1"/>
          </p:cNvSpPr>
          <p:nvPr/>
        </p:nvSpPr>
        <p:spPr bwMode="auto">
          <a:xfrm>
            <a:off x="269803" y="623958"/>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komen</a:t>
            </a:r>
            <a:endParaRPr lang="nl-NL" sz="4800" dirty="0">
              <a:effectLst/>
              <a:latin typeface="Century Gothic" panose="020B0502020202020204" pitchFamily="34" charset="0"/>
              <a:ea typeface="Calibri"/>
              <a:cs typeface="Times New Roman"/>
            </a:endParaRPr>
          </a:p>
        </p:txBody>
      </p:sp>
      <p:sp>
        <p:nvSpPr>
          <p:cNvPr id="18" name="Tekstvak 2">
            <a:extLst>
              <a:ext uri="{FF2B5EF4-FFF2-40B4-BE49-F238E27FC236}">
                <a16:creationId xmlns:a16="http://schemas.microsoft.com/office/drawing/2014/main" id="{62529D07-CED7-426F-8EB1-16A19AA69683}"/>
              </a:ext>
            </a:extLst>
          </p:cNvPr>
          <p:cNvSpPr txBox="1">
            <a:spLocks noChangeArrowheads="1"/>
          </p:cNvSpPr>
          <p:nvPr/>
        </p:nvSpPr>
        <p:spPr bwMode="auto">
          <a:xfrm>
            <a:off x="4620529" y="337544"/>
            <a:ext cx="4419599"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overleven</a:t>
            </a:r>
            <a:endParaRPr lang="nl-NL" sz="4800" dirty="0">
              <a:effectLst/>
              <a:latin typeface="Century Gothic" panose="020B0502020202020204" pitchFamily="34" charset="0"/>
              <a:ea typeface="Calibri"/>
              <a:cs typeface="Times New Roman"/>
            </a:endParaRPr>
          </a:p>
        </p:txBody>
      </p:sp>
      <p:pic>
        <p:nvPicPr>
          <p:cNvPr id="16" name="Afbeelding 15" descr="Afbeelding met illustratie&#10;&#10;Automatisch gegenereerde beschrijving">
            <a:extLst>
              <a:ext uri="{FF2B5EF4-FFF2-40B4-BE49-F238E27FC236}">
                <a16:creationId xmlns:a16="http://schemas.microsoft.com/office/drawing/2014/main" id="{CA01637F-E2E7-4BD1-99E6-38443B7A52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4438" y="2901561"/>
            <a:ext cx="3502972" cy="2063250"/>
          </a:xfrm>
          <a:prstGeom prst="rect">
            <a:avLst/>
          </a:prstGeom>
        </p:spPr>
      </p:pic>
      <p:pic>
        <p:nvPicPr>
          <p:cNvPr id="9" name="Afbeelding 8" descr="Afbeelding met meubels&#10;&#10;Automatisch gegenereerde beschrijving">
            <a:extLst>
              <a:ext uri="{FF2B5EF4-FFF2-40B4-BE49-F238E27FC236}">
                <a16:creationId xmlns:a16="http://schemas.microsoft.com/office/drawing/2014/main" id="{FC1C2843-CEDF-484F-8D8D-CA400A772D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08104" y="2901561"/>
            <a:ext cx="2622390" cy="2040812"/>
          </a:xfrm>
          <a:prstGeom prst="rect">
            <a:avLst/>
          </a:prstGeom>
        </p:spPr>
      </p:pic>
    </p:spTree>
    <p:extLst>
      <p:ext uri="{BB962C8B-B14F-4D97-AF65-F5344CB8AC3E}">
        <p14:creationId xmlns:p14="http://schemas.microsoft.com/office/powerpoint/2010/main" val="753674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gezond</a:t>
            </a:r>
            <a:endParaRPr lang="nl-NL" sz="60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schadelijk</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goed</a:t>
            </a: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gn="ctr">
              <a:lnSpc>
                <a:spcPct val="107000"/>
              </a:lnSpc>
              <a:spcAft>
                <a:spcPts val="0"/>
              </a:spcAft>
            </a:pPr>
            <a:r>
              <a:rPr lang="nl-NL" sz="2400" i="1" dirty="0">
                <a:solidFill>
                  <a:srgbClr val="387038"/>
                </a:solidFill>
                <a:latin typeface="Century Gothic" panose="020B0502020202020204" pitchFamily="34" charset="0"/>
                <a:ea typeface="Calibri"/>
                <a:cs typeface="Times New Roman"/>
              </a:rPr>
              <a:t>Fietsen is </a:t>
            </a:r>
            <a:r>
              <a:rPr lang="nl-NL" sz="2400" i="1" u="sng" dirty="0">
                <a:solidFill>
                  <a:srgbClr val="387038"/>
                </a:solidFill>
                <a:latin typeface="Century Gothic" panose="020B0502020202020204" pitchFamily="34" charset="0"/>
                <a:ea typeface="Calibri"/>
                <a:cs typeface="Times New Roman"/>
              </a:rPr>
              <a:t>gezond</a:t>
            </a:r>
            <a:r>
              <a:rPr lang="nl-NL" sz="2400" i="1" dirty="0">
                <a:solidFill>
                  <a:srgbClr val="387038"/>
                </a:solidFill>
                <a:latin typeface="Century Gothic" panose="020B0502020202020204" pitchFamily="34" charset="0"/>
                <a:ea typeface="Calibri"/>
                <a:cs typeface="Times New Roman"/>
              </a:rPr>
              <a:t> voor het milieu.</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 slecht</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nSpc>
                <a:spcPct val="107000"/>
              </a:lnSpc>
              <a:spcAft>
                <a:spcPts val="0"/>
              </a:spcAft>
            </a:pPr>
            <a:r>
              <a:rPr lang="nl-NL" dirty="0">
                <a:effectLst/>
                <a:latin typeface="Trebuchet MS"/>
                <a:ea typeface="Calibri"/>
                <a:cs typeface="Times New Roman"/>
              </a:rPr>
              <a:t>  </a:t>
            </a: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2800" dirty="0">
              <a:latin typeface="Trebuchet MS"/>
              <a:ea typeface="Calibri"/>
              <a:cs typeface="Times New Roman"/>
            </a:endParaRPr>
          </a:p>
          <a:p>
            <a:pPr>
              <a:lnSpc>
                <a:spcPct val="107000"/>
              </a:lnSpc>
              <a:spcAft>
                <a:spcPts val="0"/>
              </a:spcAft>
            </a:pPr>
            <a:endParaRPr lang="nl-NL" sz="1100" dirty="0">
              <a:effectLst/>
              <a:latin typeface="Calibri"/>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Gassen uit de vulkaan zijn </a:t>
            </a:r>
            <a:r>
              <a:rPr lang="nl-NL" sz="2400" i="1" u="sng" dirty="0">
                <a:solidFill>
                  <a:srgbClr val="387038"/>
                </a:solidFill>
                <a:latin typeface="Century Gothic" panose="020B0502020202020204" pitchFamily="34" charset="0"/>
                <a:ea typeface="Calibri"/>
                <a:cs typeface="Times New Roman"/>
              </a:rPr>
              <a:t>schadelijk</a:t>
            </a:r>
            <a:r>
              <a:rPr lang="nl-NL" sz="2400" i="1" dirty="0">
                <a:solidFill>
                  <a:srgbClr val="387038"/>
                </a:solidFill>
                <a:latin typeface="Century Gothic" panose="020B0502020202020204" pitchFamily="34" charset="0"/>
                <a:ea typeface="Calibri"/>
                <a:cs typeface="Times New Roman"/>
              </a:rPr>
              <a:t> voor het milieu.</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pic>
        <p:nvPicPr>
          <p:cNvPr id="6146"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811438" y="1844824"/>
            <a:ext cx="3521123" cy="3448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5704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a:ext>
            </a:extLst>
          </a:blip>
          <a:srcRect b="45511"/>
          <a:stretch/>
        </p:blipFill>
        <p:spPr bwMode="auto">
          <a:xfrm>
            <a:off x="0" y="1124744"/>
            <a:ext cx="9144000"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Afbeelding 3"/>
          <p:cNvPicPr/>
          <p:nvPr/>
        </p:nvPicPr>
        <p:blipFill>
          <a:blip r:embed="rId4" cstate="email">
            <a:extLst>
              <a:ext uri="{28A0092B-C50C-407E-A947-70E740481C1C}">
                <a14:useLocalDpi xmlns:a14="http://schemas.microsoft.com/office/drawing/2010/main"/>
              </a:ext>
            </a:extLst>
          </a:blip>
          <a:stretch>
            <a:fillRect/>
          </a:stretch>
        </p:blipFill>
        <p:spPr>
          <a:xfrm>
            <a:off x="7524328" y="6237312"/>
            <a:ext cx="1584176" cy="593304"/>
          </a:xfrm>
          <a:prstGeom prst="rect">
            <a:avLst/>
          </a:prstGeom>
        </p:spPr>
      </p:pic>
      <p:sp>
        <p:nvSpPr>
          <p:cNvPr id="8" name="Tekstvak 2"/>
          <p:cNvSpPr txBox="1">
            <a:spLocks noChangeArrowheads="1"/>
          </p:cNvSpPr>
          <p:nvPr/>
        </p:nvSpPr>
        <p:spPr bwMode="auto">
          <a:xfrm>
            <a:off x="152401" y="1299684"/>
            <a:ext cx="269140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slapend</a:t>
            </a:r>
            <a:endParaRPr lang="nl-NL" sz="4000" dirty="0">
              <a:effectLst/>
              <a:latin typeface="Century Gothic" panose="020B0502020202020204" pitchFamily="34" charset="0"/>
              <a:ea typeface="Calibri"/>
              <a:cs typeface="Times New Roman"/>
            </a:endParaRPr>
          </a:p>
        </p:txBody>
      </p:sp>
      <p:sp>
        <p:nvSpPr>
          <p:cNvPr id="9" name="Tekstvak 2"/>
          <p:cNvSpPr txBox="1">
            <a:spLocks noChangeArrowheads="1"/>
          </p:cNvSpPr>
          <p:nvPr/>
        </p:nvSpPr>
        <p:spPr bwMode="auto">
          <a:xfrm>
            <a:off x="3239200" y="1321747"/>
            <a:ext cx="269140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actief</a:t>
            </a:r>
            <a:endParaRPr lang="nl-NL" sz="40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6362837" y="1321747"/>
            <a:ext cx="269140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dood</a:t>
            </a:r>
            <a:endParaRPr lang="nl-NL" sz="4000" dirty="0">
              <a:effectLst/>
              <a:latin typeface="Century Gothic" panose="020B0502020202020204" pitchFamily="34" charset="0"/>
              <a:ea typeface="Calibri"/>
              <a:cs typeface="Times New Roman"/>
            </a:endParaRPr>
          </a:p>
        </p:txBody>
      </p:sp>
      <p:pic>
        <p:nvPicPr>
          <p:cNvPr id="14" name="Picture 2">
            <a:extLst>
              <a:ext uri="{FF2B5EF4-FFF2-40B4-BE49-F238E27FC236}">
                <a16:creationId xmlns:a16="http://schemas.microsoft.com/office/drawing/2014/main" id="{133003B7-CDAE-425B-91D7-CF5DF94B46E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t="64791"/>
          <a:stretch/>
        </p:blipFill>
        <p:spPr bwMode="auto">
          <a:xfrm>
            <a:off x="0" y="3861048"/>
            <a:ext cx="9144000" cy="2431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kstvak 2"/>
          <p:cNvSpPr txBox="1">
            <a:spLocks noChangeArrowheads="1"/>
          </p:cNvSpPr>
          <p:nvPr/>
        </p:nvSpPr>
        <p:spPr bwMode="auto">
          <a:xfrm>
            <a:off x="152401" y="2298802"/>
            <a:ext cx="2691407" cy="379449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niet werkend</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107000"/>
              </a:lnSpc>
              <a:spcAft>
                <a:spcPts val="0"/>
              </a:spcAft>
            </a:pPr>
            <a:endParaRPr lang="nl-NL" sz="105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Een </a:t>
            </a:r>
            <a:r>
              <a:rPr lang="nl-NL" sz="2000" i="1" u="sng" dirty="0">
                <a:solidFill>
                  <a:srgbClr val="387038"/>
                </a:solidFill>
                <a:latin typeface="Century Gothic" panose="020B0502020202020204" pitchFamily="34" charset="0"/>
                <a:ea typeface="Calibri"/>
                <a:cs typeface="Times New Roman"/>
              </a:rPr>
              <a:t>slapende</a:t>
            </a:r>
            <a:r>
              <a:rPr lang="nl-NL" sz="2000" i="1" dirty="0">
                <a:solidFill>
                  <a:srgbClr val="387038"/>
                </a:solidFill>
                <a:latin typeface="Century Gothic" panose="020B0502020202020204" pitchFamily="34" charset="0"/>
                <a:ea typeface="Calibri"/>
                <a:cs typeface="Times New Roman"/>
              </a:rPr>
              <a:t> vulkaan is nu in rust, en kan later actief worden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3" name="Tekstvak 2"/>
          <p:cNvSpPr txBox="1">
            <a:spLocks noChangeArrowheads="1"/>
          </p:cNvSpPr>
          <p:nvPr/>
        </p:nvSpPr>
        <p:spPr bwMode="auto">
          <a:xfrm>
            <a:off x="6273081" y="2288376"/>
            <a:ext cx="2691407" cy="3938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nooit meer werkend</a:t>
            </a: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12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sz="200" dirty="0">
                <a:effectLst/>
                <a:latin typeface="Century Gothic" panose="020B0502020202020204" pitchFamily="34" charset="0"/>
                <a:ea typeface="Calibri"/>
                <a:cs typeface="Times New Roman"/>
              </a:rPr>
              <a:t> </a:t>
            </a:r>
            <a:endParaRPr lang="nl-NL" sz="400" dirty="0">
              <a:effectLst/>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Een </a:t>
            </a:r>
            <a:r>
              <a:rPr lang="nl-NL" sz="2000" i="1" u="sng" dirty="0">
                <a:solidFill>
                  <a:srgbClr val="387038"/>
                </a:solidFill>
                <a:latin typeface="Century Gothic" panose="020B0502020202020204" pitchFamily="34" charset="0"/>
                <a:ea typeface="Calibri"/>
                <a:cs typeface="Times New Roman"/>
              </a:rPr>
              <a:t>dode</a:t>
            </a:r>
            <a:r>
              <a:rPr lang="nl-NL" sz="2000" i="1" dirty="0">
                <a:solidFill>
                  <a:srgbClr val="387038"/>
                </a:solidFill>
                <a:latin typeface="Century Gothic" panose="020B0502020202020204" pitchFamily="34" charset="0"/>
                <a:ea typeface="Calibri"/>
                <a:cs typeface="Times New Roman"/>
              </a:rPr>
              <a:t> vulkaan zal nooit meer actief zijn</a:t>
            </a:r>
            <a:r>
              <a:rPr lang="nl-NL" sz="2000" i="1" dirty="0">
                <a:solidFill>
                  <a:srgbClr val="387038"/>
                </a:solidFill>
                <a:effectLst/>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2" name="Tekstvak 2"/>
          <p:cNvSpPr txBox="1">
            <a:spLocks noChangeArrowheads="1"/>
          </p:cNvSpPr>
          <p:nvPr/>
        </p:nvSpPr>
        <p:spPr bwMode="auto">
          <a:xfrm>
            <a:off x="3226296" y="2298802"/>
            <a:ext cx="2691407" cy="393851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werkend</a:t>
            </a: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0"/>
              </a:spcAft>
            </a:pPr>
            <a:r>
              <a:rPr lang="nl-NL" sz="2800" dirty="0">
                <a:effectLst/>
                <a:latin typeface="Trebuchet MS"/>
                <a:ea typeface="Calibri"/>
                <a:cs typeface="Times New Roman"/>
              </a:rPr>
              <a:t> </a:t>
            </a:r>
            <a:r>
              <a:rPr lang="nl-NL" sz="2000" dirty="0">
                <a:effectLst/>
                <a:latin typeface="Trebuchet MS"/>
                <a:ea typeface="Calibri"/>
                <a:cs typeface="Times New Roman"/>
              </a:rPr>
              <a:t> </a:t>
            </a:r>
          </a:p>
          <a:p>
            <a:pPr>
              <a:lnSpc>
                <a:spcPct val="107000"/>
              </a:lnSpc>
              <a:spcAft>
                <a:spcPts val="0"/>
              </a:spcAft>
            </a:pPr>
            <a:endParaRPr lang="nl-NL" sz="2000" dirty="0">
              <a:latin typeface="Trebuchet MS"/>
              <a:ea typeface="Calibri"/>
              <a:cs typeface="Times New Roman"/>
            </a:endParaRPr>
          </a:p>
          <a:p>
            <a:pPr>
              <a:lnSpc>
                <a:spcPct val="107000"/>
              </a:lnSpc>
              <a:spcAft>
                <a:spcPts val="0"/>
              </a:spcAft>
            </a:pPr>
            <a:endParaRPr lang="nl-NL" sz="1000" dirty="0">
              <a:effectLst/>
              <a:latin typeface="Calibri"/>
              <a:ea typeface="Calibri"/>
              <a:cs typeface="Times New Roman"/>
            </a:endParaRPr>
          </a:p>
          <a:p>
            <a:pPr>
              <a:lnSpc>
                <a:spcPct val="107000"/>
              </a:lnSpc>
              <a:spcAft>
                <a:spcPts val="0"/>
              </a:spcAft>
            </a:pPr>
            <a:endParaRPr lang="nl-NL" sz="1000" dirty="0">
              <a:latin typeface="Calibri"/>
              <a:ea typeface="Calibri"/>
              <a:cs typeface="Times New Roman"/>
            </a:endParaRPr>
          </a:p>
          <a:p>
            <a:pPr>
              <a:lnSpc>
                <a:spcPct val="107000"/>
              </a:lnSpc>
              <a:spcAft>
                <a:spcPts val="0"/>
              </a:spcAft>
            </a:pPr>
            <a:endParaRPr lang="nl-NL" sz="1000" dirty="0">
              <a:effectLst/>
              <a:latin typeface="Calibri"/>
              <a:ea typeface="Calibri"/>
              <a:cs typeface="Times New Roman"/>
            </a:endParaRPr>
          </a:p>
          <a:p>
            <a:pPr>
              <a:lnSpc>
                <a:spcPct val="107000"/>
              </a:lnSpc>
              <a:spcAft>
                <a:spcPts val="0"/>
              </a:spcAft>
            </a:pPr>
            <a:endParaRPr lang="nl-NL" sz="1000" dirty="0">
              <a:effectLst/>
              <a:latin typeface="Calibri"/>
              <a:ea typeface="Calibri"/>
              <a:cs typeface="Times New Roman"/>
            </a:endParaRPr>
          </a:p>
          <a:p>
            <a:pPr algn="ctr">
              <a:lnSpc>
                <a:spcPct val="107000"/>
              </a:lnSpc>
              <a:spcAft>
                <a:spcPts val="0"/>
              </a:spcAft>
            </a:pPr>
            <a:r>
              <a:rPr lang="nl-NL" sz="2000" i="1" dirty="0">
                <a:solidFill>
                  <a:srgbClr val="387038"/>
                </a:solidFill>
                <a:effectLst/>
                <a:latin typeface="Century Gothic" panose="020B0502020202020204" pitchFamily="34" charset="0"/>
                <a:ea typeface="Calibri"/>
                <a:cs typeface="Times New Roman"/>
              </a:rPr>
              <a:t>Een </a:t>
            </a:r>
            <a:r>
              <a:rPr lang="nl-NL" sz="2000" i="1" u="sng" dirty="0">
                <a:solidFill>
                  <a:srgbClr val="387038"/>
                </a:solidFill>
                <a:effectLst/>
                <a:latin typeface="Century Gothic" panose="020B0502020202020204" pitchFamily="34" charset="0"/>
                <a:ea typeface="Calibri"/>
                <a:cs typeface="Times New Roman"/>
              </a:rPr>
              <a:t>act</a:t>
            </a:r>
            <a:r>
              <a:rPr lang="nl-NL" sz="2000" i="1" u="sng" dirty="0">
                <a:solidFill>
                  <a:srgbClr val="387038"/>
                </a:solidFill>
                <a:latin typeface="Century Gothic" panose="020B0502020202020204" pitchFamily="34" charset="0"/>
                <a:ea typeface="Calibri"/>
                <a:cs typeface="Times New Roman"/>
              </a:rPr>
              <a:t>ieve</a:t>
            </a:r>
            <a:r>
              <a:rPr lang="nl-NL" sz="2000" i="1" dirty="0">
                <a:solidFill>
                  <a:srgbClr val="387038"/>
                </a:solidFill>
                <a:latin typeface="Century Gothic" panose="020B0502020202020204" pitchFamily="34" charset="0"/>
                <a:ea typeface="Calibri"/>
                <a:cs typeface="Times New Roman"/>
              </a:rPr>
              <a:t> vulkaan barst uit. </a:t>
            </a: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2800" dirty="0">
                <a:effectLst/>
                <a:latin typeface="Trebuchet MS"/>
                <a:ea typeface="Calibri"/>
                <a:cs typeface="Times New Roman"/>
              </a:rPr>
              <a:t> </a:t>
            </a:r>
            <a:endParaRPr lang="nl-NL" sz="1100" dirty="0">
              <a:effectLst/>
              <a:latin typeface="Calibri"/>
              <a:ea typeface="Calibri"/>
              <a:cs typeface="Times New Roman"/>
            </a:endParaRPr>
          </a:p>
          <a:p>
            <a:pPr>
              <a:lnSpc>
                <a:spcPct val="107000"/>
              </a:lnSpc>
              <a:spcAft>
                <a:spcPts val="800"/>
              </a:spcAft>
            </a:pPr>
            <a:r>
              <a:rPr lang="nl-NL" sz="900" dirty="0">
                <a:effectLst/>
                <a:latin typeface="Calibri"/>
                <a:ea typeface="Calibri"/>
                <a:cs typeface="Times New Roman"/>
              </a:rPr>
              <a:t> </a:t>
            </a:r>
            <a:endParaRPr lang="nl-NL" sz="1100" dirty="0">
              <a:effectLst/>
              <a:latin typeface="Calibri"/>
              <a:ea typeface="Calibri"/>
              <a:cs typeface="Times New Roman"/>
            </a:endParaRPr>
          </a:p>
        </p:txBody>
      </p:sp>
      <p:sp>
        <p:nvSpPr>
          <p:cNvPr id="15" name="Text Box 14">
            <a:extLst>
              <a:ext uri="{FF2B5EF4-FFF2-40B4-BE49-F238E27FC236}">
                <a16:creationId xmlns:a16="http://schemas.microsoft.com/office/drawing/2014/main" id="{0E63292C-BCA5-482F-B3E2-AB6D4F85588E}"/>
              </a:ext>
            </a:extLst>
          </p:cNvPr>
          <p:cNvSpPr txBox="1"/>
          <p:nvPr/>
        </p:nvSpPr>
        <p:spPr>
          <a:xfrm>
            <a:off x="2123728" y="339278"/>
            <a:ext cx="4390070" cy="7174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a:extLst>
              <a:ext uri="{FF2B5EF4-FFF2-40B4-BE49-F238E27FC236}">
                <a16:creationId xmlns:a16="http://schemas.microsoft.com/office/drawing/2014/main" id="{14204B1E-E671-4777-B8FA-5CEEE9128A9E}"/>
              </a:ext>
            </a:extLst>
          </p:cNvPr>
          <p:cNvSpPr txBox="1"/>
          <p:nvPr/>
        </p:nvSpPr>
        <p:spPr>
          <a:xfrm>
            <a:off x="1920521" y="303791"/>
            <a:ext cx="4796485" cy="6282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vulkanen</a:t>
            </a:r>
            <a:endParaRPr lang="nl-NL" sz="1100" dirty="0">
              <a:effectLst/>
              <a:latin typeface="Century Gothic" panose="020B0502020202020204" pitchFamily="34" charset="0"/>
              <a:ea typeface="Calibri"/>
              <a:cs typeface="Times New Roman"/>
            </a:endParaRPr>
          </a:p>
        </p:txBody>
      </p:sp>
      <p:pic>
        <p:nvPicPr>
          <p:cNvPr id="3" name="Afbeelding 2">
            <a:extLst>
              <a:ext uri="{FF2B5EF4-FFF2-40B4-BE49-F238E27FC236}">
                <a16:creationId xmlns:a16="http://schemas.microsoft.com/office/drawing/2014/main" id="{0F6991AE-411B-476A-8FDB-29A241A35D3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74412" b="72378"/>
          <a:stretch/>
        </p:blipFill>
        <p:spPr>
          <a:xfrm>
            <a:off x="6493270" y="3139320"/>
            <a:ext cx="2339752" cy="1777670"/>
          </a:xfrm>
          <a:prstGeom prst="rect">
            <a:avLst/>
          </a:prstGeom>
        </p:spPr>
      </p:pic>
      <p:pic>
        <p:nvPicPr>
          <p:cNvPr id="6" name="Afbeelding 5" descr="Afbeelding met tekst&#10;&#10;Automatisch gegenereerde beschrijving">
            <a:extLst>
              <a:ext uri="{FF2B5EF4-FFF2-40B4-BE49-F238E27FC236}">
                <a16:creationId xmlns:a16="http://schemas.microsoft.com/office/drawing/2014/main" id="{B898D64C-5247-4564-A5FA-024C2B31CBF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5113" t="25442" r="70567" b="15944"/>
          <a:stretch/>
        </p:blipFill>
        <p:spPr>
          <a:xfrm>
            <a:off x="1180503" y="3139320"/>
            <a:ext cx="1480035" cy="1484663"/>
          </a:xfrm>
          <a:prstGeom prst="rect">
            <a:avLst/>
          </a:prstGeom>
        </p:spPr>
      </p:pic>
      <p:pic>
        <p:nvPicPr>
          <p:cNvPr id="18" name="Afbeelding 17" descr="Afbeelding met tekst&#10;&#10;Automatisch gegenereerde beschrijving">
            <a:extLst>
              <a:ext uri="{FF2B5EF4-FFF2-40B4-BE49-F238E27FC236}">
                <a16:creationId xmlns:a16="http://schemas.microsoft.com/office/drawing/2014/main" id="{B3075E52-84DA-40B5-94A1-A11A215E4482}"/>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69585" t="28105" r="3401" b="17876"/>
          <a:stretch/>
        </p:blipFill>
        <p:spPr>
          <a:xfrm>
            <a:off x="3502195" y="2998919"/>
            <a:ext cx="2137470" cy="1779027"/>
          </a:xfrm>
          <a:prstGeom prst="rect">
            <a:avLst/>
          </a:prstGeom>
        </p:spPr>
      </p:pic>
    </p:spTree>
    <p:extLst>
      <p:ext uri="{BB962C8B-B14F-4D97-AF65-F5344CB8AC3E}">
        <p14:creationId xmlns:p14="http://schemas.microsoft.com/office/powerpoint/2010/main" val="35580035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684" y="122560"/>
            <a:ext cx="9115425" cy="64286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43571" y="6274288"/>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Box 14"/>
          <p:cNvSpPr txBox="1"/>
          <p:nvPr/>
        </p:nvSpPr>
        <p:spPr>
          <a:xfrm>
            <a:off x="298322" y="4797152"/>
            <a:ext cx="1951005"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207897" y="4797152"/>
            <a:ext cx="204143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ijskoud</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469327" y="4263341"/>
            <a:ext cx="1942847"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xt Box 14"/>
          <p:cNvSpPr txBox="1"/>
          <p:nvPr/>
        </p:nvSpPr>
        <p:spPr>
          <a:xfrm>
            <a:off x="2510315" y="4292832"/>
            <a:ext cx="184251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koud</a:t>
            </a:r>
            <a:endParaRPr lang="nl-NL" sz="1100" dirty="0">
              <a:latin typeface="Century Gothic" panose="020B0502020202020204" pitchFamily="34" charset="0"/>
              <a:ea typeface="Calibri"/>
              <a:cs typeface="Times New Roman"/>
            </a:endParaRPr>
          </a:p>
        </p:txBody>
      </p:sp>
      <p:sp>
        <p:nvSpPr>
          <p:cNvPr id="11" name="Text Box 14"/>
          <p:cNvSpPr txBox="1"/>
          <p:nvPr/>
        </p:nvSpPr>
        <p:spPr>
          <a:xfrm>
            <a:off x="4678916" y="3698364"/>
            <a:ext cx="1879617"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xt Box 14"/>
          <p:cNvSpPr txBox="1"/>
          <p:nvPr/>
        </p:nvSpPr>
        <p:spPr>
          <a:xfrm>
            <a:off x="4668391" y="3744300"/>
            <a:ext cx="1956842"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heet</a:t>
            </a:r>
            <a:endParaRPr lang="nl-NL" sz="1100" dirty="0">
              <a:latin typeface="Century Gothic" panose="020B0502020202020204" pitchFamily="34" charset="0"/>
              <a:ea typeface="Calibri"/>
              <a:cs typeface="Times New Roman"/>
            </a:endParaRPr>
          </a:p>
        </p:txBody>
      </p:sp>
      <p:sp>
        <p:nvSpPr>
          <p:cNvPr id="13" name="Text Box 14"/>
          <p:cNvSpPr txBox="1"/>
          <p:nvPr/>
        </p:nvSpPr>
        <p:spPr>
          <a:xfrm>
            <a:off x="6660232" y="2748959"/>
            <a:ext cx="2172843" cy="102084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4" name="Text Box 14"/>
          <p:cNvSpPr txBox="1"/>
          <p:nvPr/>
        </p:nvSpPr>
        <p:spPr>
          <a:xfrm>
            <a:off x="6625233" y="2858786"/>
            <a:ext cx="2304256"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3600" b="1" dirty="0">
                <a:latin typeface="Century Gothic" panose="020B0502020202020204" pitchFamily="34" charset="0"/>
                <a:ea typeface="Calibri"/>
                <a:cs typeface="Times New Roman"/>
              </a:rPr>
              <a:t>gloeiend</a:t>
            </a:r>
          </a:p>
          <a:p>
            <a:pPr algn="ctr">
              <a:lnSpc>
                <a:spcPct val="70000"/>
              </a:lnSpc>
              <a:spcAft>
                <a:spcPts val="800"/>
              </a:spcAft>
            </a:pPr>
            <a:r>
              <a:rPr lang="nl-NL" sz="3600" dirty="0">
                <a:latin typeface="Century Gothic" panose="020B0502020202020204" pitchFamily="34" charset="0"/>
                <a:ea typeface="Calibri"/>
                <a:cs typeface="Times New Roman"/>
              </a:rPr>
              <a:t>heet</a:t>
            </a:r>
            <a:endParaRPr lang="nl-NL" sz="1100" dirty="0">
              <a:latin typeface="Century Gothic" panose="020B0502020202020204" pitchFamily="34" charset="0"/>
              <a:ea typeface="Calibri"/>
              <a:cs typeface="Times New Roman"/>
            </a:endParaRPr>
          </a:p>
        </p:txBody>
      </p:sp>
      <p:sp>
        <p:nvSpPr>
          <p:cNvPr id="21" name="Text Box 14"/>
          <p:cNvSpPr txBox="1"/>
          <p:nvPr/>
        </p:nvSpPr>
        <p:spPr>
          <a:xfrm>
            <a:off x="6732241" y="4000975"/>
            <a:ext cx="1942848" cy="807720"/>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22" name="Tekstvak 2"/>
          <p:cNvSpPr txBox="1">
            <a:spLocks noChangeArrowheads="1"/>
          </p:cNvSpPr>
          <p:nvPr/>
        </p:nvSpPr>
        <p:spPr bwMode="auto">
          <a:xfrm>
            <a:off x="6712093" y="3973297"/>
            <a:ext cx="2037455" cy="422937"/>
          </a:xfrm>
          <a:prstGeom prst="rect">
            <a:avLst/>
          </a:prstGeom>
          <a:noFill/>
          <a:ln w="9525">
            <a:noFill/>
            <a:miter lim="800000"/>
            <a:headEnd/>
            <a:tailEnd/>
          </a:ln>
        </p:spPr>
        <p:txBody>
          <a:bodyPr rot="0" vert="horz" wrap="square" lIns="91440" tIns="45720" rIns="91440" bIns="45720" anchor="t" anchorCtr="0">
            <a:noAutofit/>
          </a:bodyPr>
          <a:lstStyle/>
          <a:p>
            <a:pPr>
              <a:lnSpc>
                <a:spcPct val="90000"/>
              </a:lnSpc>
              <a:spcAft>
                <a:spcPts val="800"/>
              </a:spcAft>
            </a:pPr>
            <a:r>
              <a:rPr lang="nl-NL" sz="2800" dirty="0">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heel erg (heet) </a:t>
            </a:r>
          </a:p>
        </p:txBody>
      </p:sp>
      <p:sp>
        <p:nvSpPr>
          <p:cNvPr id="23" name="Text Box 14"/>
          <p:cNvSpPr txBox="1"/>
          <p:nvPr/>
        </p:nvSpPr>
        <p:spPr>
          <a:xfrm>
            <a:off x="539552" y="445496"/>
            <a:ext cx="6417317"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Dat vuur is natuurlijk </a:t>
            </a:r>
            <a:r>
              <a:rPr lang="nl-NL" sz="2400" i="1" u="sng" dirty="0">
                <a:solidFill>
                  <a:srgbClr val="387038"/>
                </a:solidFill>
                <a:latin typeface="Century Gothic" panose="020B0502020202020204" pitchFamily="34" charset="0"/>
                <a:ea typeface="Calibri"/>
                <a:cs typeface="Times New Roman"/>
              </a:rPr>
              <a:t>gloeiend</a:t>
            </a:r>
            <a:r>
              <a:rPr lang="nl-NL" sz="2400" i="1" dirty="0">
                <a:solidFill>
                  <a:srgbClr val="387038"/>
                </a:solidFill>
                <a:latin typeface="Century Gothic" panose="020B0502020202020204" pitchFamily="34" charset="0"/>
                <a:ea typeface="Calibri"/>
                <a:cs typeface="Times New Roman"/>
              </a:rPr>
              <a:t> heet.</a:t>
            </a:r>
            <a:endParaRPr lang="nl-NL" sz="2400" dirty="0">
              <a:effectLst/>
              <a:ea typeface="Calibri"/>
              <a:cs typeface="Times New Roman"/>
            </a:endParaRPr>
          </a:p>
        </p:txBody>
      </p:sp>
      <p:pic>
        <p:nvPicPr>
          <p:cNvPr id="3" name="Afbeelding 2">
            <a:extLst>
              <a:ext uri="{FF2B5EF4-FFF2-40B4-BE49-F238E27FC236}">
                <a16:creationId xmlns:a16="http://schemas.microsoft.com/office/drawing/2014/main" id="{BA594A3D-D6B0-4676-A711-261A47CFAC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06385" y="1243559"/>
            <a:ext cx="2038880" cy="1361972"/>
          </a:xfrm>
          <a:prstGeom prst="rect">
            <a:avLst/>
          </a:prstGeom>
        </p:spPr>
      </p:pic>
      <p:pic>
        <p:nvPicPr>
          <p:cNvPr id="4" name="Afbeelding 3">
            <a:extLst>
              <a:ext uri="{FF2B5EF4-FFF2-40B4-BE49-F238E27FC236}">
                <a16:creationId xmlns:a16="http://schemas.microsoft.com/office/drawing/2014/main" id="{D8D70F0C-B9EC-47DF-8A6C-2A1380854D3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0796" y="3336884"/>
            <a:ext cx="1723956" cy="1359808"/>
          </a:xfrm>
          <a:prstGeom prst="rect">
            <a:avLst/>
          </a:prstGeom>
        </p:spPr>
      </p:pic>
      <p:pic>
        <p:nvPicPr>
          <p:cNvPr id="5" name="Afbeelding 4">
            <a:extLst>
              <a:ext uri="{FF2B5EF4-FFF2-40B4-BE49-F238E27FC236}">
                <a16:creationId xmlns:a16="http://schemas.microsoft.com/office/drawing/2014/main" id="{AF0734CD-F852-489C-ABFF-83C226021F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783241" y="1444551"/>
            <a:ext cx="1475723" cy="2041440"/>
          </a:xfrm>
          <a:prstGeom prst="rect">
            <a:avLst/>
          </a:prstGeom>
        </p:spPr>
      </p:pic>
      <p:pic>
        <p:nvPicPr>
          <p:cNvPr id="18" name="Afbeelding 17" descr="Afbeelding met persoon, gebouw, mobiele telefoon, telefoon&#10;&#10;Automatisch gegenereerde beschrijving">
            <a:extLst>
              <a:ext uri="{FF2B5EF4-FFF2-40B4-BE49-F238E27FC236}">
                <a16:creationId xmlns:a16="http://schemas.microsoft.com/office/drawing/2014/main" id="{AD61E7BE-4158-4140-A102-F9275B188C1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69662" y="2924945"/>
            <a:ext cx="1842512" cy="1230798"/>
          </a:xfrm>
          <a:prstGeom prst="rect">
            <a:avLst/>
          </a:prstGeom>
        </p:spPr>
      </p:pic>
    </p:spTree>
    <p:extLst>
      <p:ext uri="{BB962C8B-B14F-4D97-AF65-F5344CB8AC3E}">
        <p14:creationId xmlns:p14="http://schemas.microsoft.com/office/powerpoint/2010/main" val="3982478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49 </a:t>
            </a:r>
            <a:r>
              <a:rPr lang="nl-NL">
                <a:solidFill>
                  <a:srgbClr val="C00000"/>
                </a:solidFill>
                <a:latin typeface="Century Gothic" panose="020B0502020202020204" pitchFamily="34" charset="0"/>
              </a:rPr>
              <a:t>– 6 december 2022</a:t>
            </a:r>
            <a:endParaRPr lang="nl-NL" dirty="0">
              <a:solidFill>
                <a:srgbClr val="C00000"/>
              </a:solidFill>
              <a:latin typeface="Century Gothic" panose="020B0502020202020204" pitchFamily="34" charset="0"/>
            </a:endParaRP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64730"/>
            <a:ext cx="2808311" cy="7174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xt Box 14"/>
          <p:cNvSpPr txBox="1"/>
          <p:nvPr/>
        </p:nvSpPr>
        <p:spPr>
          <a:xfrm>
            <a:off x="3131841" y="4077072"/>
            <a:ext cx="2808312" cy="7200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7" name="Text Box 14"/>
          <p:cNvSpPr txBox="1"/>
          <p:nvPr/>
        </p:nvSpPr>
        <p:spPr>
          <a:xfrm>
            <a:off x="6012160" y="3062836"/>
            <a:ext cx="2850773" cy="10862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8" name="Text Box 14"/>
          <p:cNvSpPr txBox="1"/>
          <p:nvPr/>
        </p:nvSpPr>
        <p:spPr>
          <a:xfrm>
            <a:off x="89757" y="4564730"/>
            <a:ext cx="3068293" cy="62829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het gas</a:t>
            </a:r>
            <a:endParaRPr lang="nl-NL" sz="1000" dirty="0">
              <a:effectLst/>
              <a:latin typeface="Century Gothic" panose="020B0502020202020204" pitchFamily="34" charset="0"/>
              <a:ea typeface="Calibri"/>
              <a:cs typeface="Times New Roman"/>
            </a:endParaRPr>
          </a:p>
        </p:txBody>
      </p:sp>
      <p:sp>
        <p:nvSpPr>
          <p:cNvPr id="9" name="Text Box 14"/>
          <p:cNvSpPr txBox="1"/>
          <p:nvPr/>
        </p:nvSpPr>
        <p:spPr>
          <a:xfrm>
            <a:off x="3074604" y="4077072"/>
            <a:ext cx="2937556" cy="717439"/>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vloeibaar</a:t>
            </a:r>
            <a:endParaRPr lang="nl-NL" sz="1000" dirty="0">
              <a:effectLst/>
              <a:latin typeface="Century Gothic" panose="020B0502020202020204" pitchFamily="34" charset="0"/>
              <a:ea typeface="Calibri"/>
              <a:cs typeface="Times New Roman"/>
            </a:endParaRPr>
          </a:p>
        </p:txBody>
      </p:sp>
      <p:sp>
        <p:nvSpPr>
          <p:cNvPr id="10" name="Text Box 14"/>
          <p:cNvSpPr txBox="1"/>
          <p:nvPr/>
        </p:nvSpPr>
        <p:spPr>
          <a:xfrm>
            <a:off x="6012094" y="3220781"/>
            <a:ext cx="2808312" cy="1456606"/>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70000"/>
              </a:lnSpc>
              <a:spcAft>
                <a:spcPts val="800"/>
              </a:spcAft>
            </a:pPr>
            <a:r>
              <a:rPr lang="nl-NL" sz="4000" dirty="0">
                <a:effectLst/>
                <a:latin typeface="Century Gothic" panose="020B0502020202020204" pitchFamily="34" charset="0"/>
                <a:ea typeface="Calibri"/>
                <a:cs typeface="Times New Roman"/>
              </a:rPr>
              <a:t>de vaste stof</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371477" y="332954"/>
            <a:ext cx="7911216"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dirty="0">
                <a:solidFill>
                  <a:srgbClr val="387038"/>
                </a:solidFill>
                <a:latin typeface="Century Gothic" panose="020B0502020202020204" pitchFamily="34" charset="0"/>
                <a:ea typeface="Calibri"/>
                <a:cs typeface="Times New Roman"/>
              </a:rPr>
              <a:t>Hij knutselde met </a:t>
            </a:r>
            <a:r>
              <a:rPr lang="nl-NL" sz="2400" i="1" u="sng" dirty="0">
                <a:solidFill>
                  <a:srgbClr val="387038"/>
                </a:solidFill>
                <a:latin typeface="Century Gothic" panose="020B0502020202020204" pitchFamily="34" charset="0"/>
                <a:ea typeface="Calibri"/>
                <a:cs typeface="Times New Roman"/>
              </a:rPr>
              <a:t>vloeibare</a:t>
            </a:r>
            <a:r>
              <a:rPr lang="nl-NL" sz="2400" i="1" dirty="0">
                <a:solidFill>
                  <a:srgbClr val="387038"/>
                </a:solidFill>
                <a:latin typeface="Century Gothic" panose="020B0502020202020204" pitchFamily="34" charset="0"/>
                <a:ea typeface="Calibri"/>
                <a:cs typeface="Times New Roman"/>
              </a:rPr>
              <a:t> lijm.</a:t>
            </a:r>
            <a:endParaRPr lang="nl-NL" sz="2400"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74851926-9E8C-4197-9B68-610C9CC07CE7}"/>
              </a:ext>
            </a:extLst>
          </p:cNvPr>
          <p:cNvSpPr txBox="1"/>
          <p:nvPr/>
        </p:nvSpPr>
        <p:spPr>
          <a:xfrm>
            <a:off x="3177577" y="4862357"/>
            <a:ext cx="2957213" cy="86544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0" name="Tekstvak 2">
            <a:extLst>
              <a:ext uri="{FF2B5EF4-FFF2-40B4-BE49-F238E27FC236}">
                <a16:creationId xmlns:a16="http://schemas.microsoft.com/office/drawing/2014/main" id="{92D4E9D5-382A-4DD0-9F62-B7887A618FC6}"/>
              </a:ext>
            </a:extLst>
          </p:cNvPr>
          <p:cNvSpPr txBox="1">
            <a:spLocks noChangeArrowheads="1"/>
          </p:cNvSpPr>
          <p:nvPr/>
        </p:nvSpPr>
        <p:spPr bwMode="auto">
          <a:xfrm>
            <a:off x="3177642" y="4835332"/>
            <a:ext cx="2937556" cy="95327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dirty="0">
                <a:effectLst/>
                <a:latin typeface="Century Gothic" panose="020B0502020202020204" pitchFamily="34" charset="0"/>
                <a:ea typeface="Calibri"/>
                <a:cs typeface="Times New Roman"/>
              </a:rPr>
              <a:t>= </a:t>
            </a:r>
            <a:r>
              <a:rPr lang="nl-NL" sz="2400" dirty="0">
                <a:latin typeface="Century Gothic" panose="020B0502020202020204" pitchFamily="34" charset="0"/>
                <a:ea typeface="Calibri"/>
                <a:cs typeface="Times New Roman"/>
              </a:rPr>
              <a:t>het is nat, je kunt het schenken</a:t>
            </a:r>
            <a:endParaRPr lang="nl-NL" sz="1050" dirty="0">
              <a:effectLst/>
              <a:latin typeface="Century Gothic" panose="020B0502020202020204" pitchFamily="34" charset="0"/>
              <a:ea typeface="Calibri"/>
              <a:cs typeface="Times New Roman"/>
            </a:endParaRPr>
          </a:p>
        </p:txBody>
      </p:sp>
      <p:grpSp>
        <p:nvGrpSpPr>
          <p:cNvPr id="23" name="Groep 22">
            <a:extLst>
              <a:ext uri="{FF2B5EF4-FFF2-40B4-BE49-F238E27FC236}">
                <a16:creationId xmlns:a16="http://schemas.microsoft.com/office/drawing/2014/main" id="{C8898E99-E836-456A-98D1-C0C5A3F1547B}"/>
              </a:ext>
            </a:extLst>
          </p:cNvPr>
          <p:cNvGrpSpPr/>
          <p:nvPr/>
        </p:nvGrpSpPr>
        <p:grpSpPr>
          <a:xfrm>
            <a:off x="3059831" y="2082111"/>
            <a:ext cx="2842675" cy="1898907"/>
            <a:chOff x="1115616" y="1700808"/>
            <a:chExt cx="7200800" cy="4810135"/>
          </a:xfrm>
        </p:grpSpPr>
        <p:pic>
          <p:nvPicPr>
            <p:cNvPr id="24" name="Afbeelding 23" descr="Afbeelding met muur, binnen, persoon, hand&#10;&#10;Automatisch gegenereerde beschrijving">
              <a:extLst>
                <a:ext uri="{FF2B5EF4-FFF2-40B4-BE49-F238E27FC236}">
                  <a16:creationId xmlns:a16="http://schemas.microsoft.com/office/drawing/2014/main" id="{F5BC9C01-97B8-48BA-8802-B51FE7FEB0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700808"/>
              <a:ext cx="7200800" cy="4810135"/>
            </a:xfrm>
            <a:prstGeom prst="rect">
              <a:avLst/>
            </a:prstGeom>
          </p:spPr>
        </p:pic>
        <p:sp>
          <p:nvSpPr>
            <p:cNvPr id="25" name="Tekstvak 24">
              <a:extLst>
                <a:ext uri="{FF2B5EF4-FFF2-40B4-BE49-F238E27FC236}">
                  <a16:creationId xmlns:a16="http://schemas.microsoft.com/office/drawing/2014/main" id="{B01C6510-5545-49FE-8473-3515E8DA0247}"/>
                </a:ext>
              </a:extLst>
            </p:cNvPr>
            <p:cNvSpPr txBox="1"/>
            <p:nvPr/>
          </p:nvSpPr>
          <p:spPr>
            <a:xfrm rot="17336603">
              <a:off x="5486312" y="2665843"/>
              <a:ext cx="1440160" cy="1013521"/>
            </a:xfrm>
            <a:prstGeom prst="rect">
              <a:avLst/>
            </a:prstGeom>
            <a:noFill/>
          </p:spPr>
          <p:txBody>
            <a:bodyPr wrap="square" rtlCol="0">
              <a:spAutoFit/>
            </a:bodyPr>
            <a:lstStyle/>
            <a:p>
              <a:r>
                <a:rPr lang="nl-NL" sz="2000" dirty="0"/>
                <a:t>lijm</a:t>
              </a:r>
            </a:p>
          </p:txBody>
        </p:sp>
      </p:grpSp>
      <p:pic>
        <p:nvPicPr>
          <p:cNvPr id="13" name="Afbeelding 12">
            <a:extLst>
              <a:ext uri="{FF2B5EF4-FFF2-40B4-BE49-F238E27FC236}">
                <a16:creationId xmlns:a16="http://schemas.microsoft.com/office/drawing/2014/main" id="{AA71316A-0E27-4267-8886-EF8B41768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15198" y="1730308"/>
            <a:ext cx="2506389" cy="1253556"/>
          </a:xfrm>
          <a:prstGeom prst="rect">
            <a:avLst/>
          </a:prstGeom>
        </p:spPr>
      </p:pic>
      <p:pic>
        <p:nvPicPr>
          <p:cNvPr id="15" name="Afbeelding 14">
            <a:extLst>
              <a:ext uri="{FF2B5EF4-FFF2-40B4-BE49-F238E27FC236}">
                <a16:creationId xmlns:a16="http://schemas.microsoft.com/office/drawing/2014/main" id="{8292EF71-CC37-41AB-BFB6-E80391347DD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78350"/>
          <a:stretch/>
        </p:blipFill>
        <p:spPr>
          <a:xfrm>
            <a:off x="829579" y="2764073"/>
            <a:ext cx="1341275" cy="1649015"/>
          </a:xfrm>
          <a:prstGeom prst="rect">
            <a:avLst/>
          </a:prstGeom>
        </p:spPr>
      </p:pic>
    </p:spTree>
    <p:extLst>
      <p:ext uri="{BB962C8B-B14F-4D97-AF65-F5344CB8AC3E}">
        <p14:creationId xmlns:p14="http://schemas.microsoft.com/office/powerpoint/2010/main" val="3984373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263442" y="1949380"/>
            <a:ext cx="5400600" cy="9663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3551474" y="1879374"/>
            <a:ext cx="4752527"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latin typeface="Century Gothic" panose="020B0502020202020204" pitchFamily="34" charset="0"/>
                <a:ea typeface="Calibri"/>
                <a:cs typeface="Times New Roman"/>
              </a:rPr>
              <a:t>d</a:t>
            </a:r>
            <a:r>
              <a:rPr lang="nl-NL" sz="6000" b="1" dirty="0">
                <a:effectLst/>
                <a:latin typeface="Century Gothic" panose="020B0502020202020204" pitchFamily="34" charset="0"/>
                <a:ea typeface="Calibri"/>
                <a:cs typeface="Times New Roman"/>
              </a:rPr>
              <a:t>e melding</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222852" y="3429000"/>
            <a:ext cx="1291055" cy="8958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355976" y="1453306"/>
            <a:ext cx="864096" cy="510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630095" y="3409488"/>
            <a:ext cx="958129" cy="780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076056" y="4190241"/>
            <a:ext cx="368457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4860032" y="4149080"/>
            <a:ext cx="4160467"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mededeling</a:t>
            </a:r>
            <a:endParaRPr lang="nl-NL" sz="1050" dirty="0">
              <a:latin typeface="Century Gothic" panose="020B0502020202020204" pitchFamily="34" charset="0"/>
              <a:ea typeface="Calibri"/>
              <a:cs typeface="Times New Roman"/>
            </a:endParaRPr>
          </a:p>
        </p:txBody>
      </p:sp>
      <p:sp>
        <p:nvSpPr>
          <p:cNvPr id="13" name="Text Box 14"/>
          <p:cNvSpPr txBox="1"/>
          <p:nvPr/>
        </p:nvSpPr>
        <p:spPr>
          <a:xfrm>
            <a:off x="3275856" y="825813"/>
            <a:ext cx="29523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096283" y="781960"/>
            <a:ext cx="32890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ontvangen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versturen</a:t>
            </a:r>
            <a:endParaRPr lang="nl-NL" sz="1050" dirty="0">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263443" y="2900341"/>
            <a:ext cx="2721572"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290589" y="2876226"/>
            <a:ext cx="2721571"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het bericht</a:t>
            </a:r>
            <a:endParaRPr lang="nl-NL" sz="1100" dirty="0">
              <a:effectLst/>
              <a:latin typeface="Century Gothic" panose="020B0502020202020204" pitchFamily="34" charset="0"/>
              <a:ea typeface="Calibri"/>
              <a:cs typeface="Times New Roman"/>
            </a:endParaRPr>
          </a:p>
        </p:txBody>
      </p:sp>
      <p:pic>
        <p:nvPicPr>
          <p:cNvPr id="19" name="Afbeelding 18">
            <a:extLst>
              <a:ext uri="{FF2B5EF4-FFF2-40B4-BE49-F238E27FC236}">
                <a16:creationId xmlns:a16="http://schemas.microsoft.com/office/drawing/2014/main" id="{C5754A60-3DDF-4B7C-90DE-C8DD48FA95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182" y="1603204"/>
            <a:ext cx="1879257" cy="1879257"/>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975410" y="1951532"/>
            <a:ext cx="3612814" cy="966322"/>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837601" y="1871711"/>
            <a:ext cx="4044862"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spuwen</a:t>
            </a:r>
            <a:endParaRPr lang="nl-NL" sz="14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2222852" y="3429000"/>
            <a:ext cx="1291055" cy="8958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355976" y="1453306"/>
            <a:ext cx="864096" cy="5101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630095" y="3409488"/>
            <a:ext cx="958129" cy="7807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28247" y="4190241"/>
            <a:ext cx="2932382"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721529" y="4149080"/>
            <a:ext cx="3298970"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gevaarlijk</a:t>
            </a:r>
            <a:endParaRPr lang="nl-NL" sz="1050" dirty="0">
              <a:latin typeface="Century Gothic" panose="020B0502020202020204" pitchFamily="34" charset="0"/>
              <a:ea typeface="Calibri"/>
              <a:cs typeface="Times New Roman"/>
            </a:endParaRPr>
          </a:p>
        </p:txBody>
      </p:sp>
      <p:sp>
        <p:nvSpPr>
          <p:cNvPr id="13" name="Text Box 14"/>
          <p:cNvSpPr txBox="1"/>
          <p:nvPr/>
        </p:nvSpPr>
        <p:spPr>
          <a:xfrm>
            <a:off x="3275856" y="825813"/>
            <a:ext cx="295232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3096283" y="781960"/>
            <a:ext cx="328906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a:t>
            </a:r>
            <a:r>
              <a:rPr lang="nl-NL" sz="3600" dirty="0">
                <a:effectLst/>
                <a:latin typeface="Century Gothic" panose="020B0502020202020204" pitchFamily="34" charset="0"/>
                <a:ea typeface="Calibri"/>
                <a:cs typeface="Times New Roman"/>
              </a:rPr>
              <a:t>e vulkaan</a:t>
            </a:r>
            <a:endParaRPr lang="nl-NL" sz="105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BC8E2C29-83FB-4738-AA02-20EF3ED0C4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09936" y="4880147"/>
            <a:ext cx="2490056" cy="1049733"/>
          </a:xfrm>
          <a:prstGeom prst="rect">
            <a:avLst/>
          </a:prstGeom>
        </p:spPr>
      </p:pic>
      <p:sp>
        <p:nvSpPr>
          <p:cNvPr id="15" name="Text Box 14"/>
          <p:cNvSpPr txBox="1"/>
          <p:nvPr/>
        </p:nvSpPr>
        <p:spPr>
          <a:xfrm>
            <a:off x="779156" y="4324861"/>
            <a:ext cx="2628033"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761615" y="4293096"/>
            <a:ext cx="262803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draak</a:t>
            </a:r>
            <a:endParaRPr lang="nl-NL" sz="1050" dirty="0">
              <a:latin typeface="Century Gothic" panose="020B0502020202020204" pitchFamily="34" charset="0"/>
              <a:ea typeface="Calibri"/>
              <a:cs typeface="Times New Roman"/>
            </a:endParaRPr>
          </a:p>
        </p:txBody>
      </p:sp>
      <p:pic>
        <p:nvPicPr>
          <p:cNvPr id="32" name="Afbeelding 31"/>
          <p:cNvPicPr/>
          <p:nvPr/>
        </p:nvPicPr>
        <p:blipFill>
          <a:blip r:embed="rId4"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1679514" y="2900341"/>
            <a:ext cx="6924934" cy="49635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1835696" y="2876226"/>
            <a:ext cx="6924933" cy="3897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met veel kracht naar buiten duwen </a:t>
            </a:r>
            <a:endParaRPr lang="nl-NL" sz="1100" dirty="0">
              <a:effectLst/>
              <a:latin typeface="Century Gothic" panose="020B0502020202020204" pitchFamily="34" charset="0"/>
              <a:ea typeface="Calibri"/>
              <a:cs typeface="Times New Roman"/>
            </a:endParaRPr>
          </a:p>
        </p:txBody>
      </p:sp>
      <p:pic>
        <p:nvPicPr>
          <p:cNvPr id="20" name="Afbeelding 19" descr="Afbeelding met tekst&#10;&#10;Automatisch gegenereerde beschrijving">
            <a:extLst>
              <a:ext uri="{FF2B5EF4-FFF2-40B4-BE49-F238E27FC236}">
                <a16:creationId xmlns:a16="http://schemas.microsoft.com/office/drawing/2014/main" id="{61B9E943-E98F-4855-9185-06E591B8190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69585" t="28105" r="3401" b="17876"/>
          <a:stretch/>
        </p:blipFill>
        <p:spPr>
          <a:xfrm>
            <a:off x="6456289" y="359425"/>
            <a:ext cx="1744529" cy="1451980"/>
          </a:xfrm>
          <a:prstGeom prst="rect">
            <a:avLst/>
          </a:prstGeom>
        </p:spPr>
      </p:pic>
    </p:spTree>
    <p:extLst>
      <p:ext uri="{BB962C8B-B14F-4D97-AF65-F5344CB8AC3E}">
        <p14:creationId xmlns:p14="http://schemas.microsoft.com/office/powerpoint/2010/main" val="2179204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hthoek 3"/>
          <p:cNvSpPr/>
          <p:nvPr/>
        </p:nvSpPr>
        <p:spPr>
          <a:xfrm>
            <a:off x="179512" y="5335954"/>
            <a:ext cx="7586148" cy="923330"/>
          </a:xfrm>
          <a:prstGeom prst="rect">
            <a:avLst/>
          </a:prstGeom>
        </p:spPr>
        <p:txBody>
          <a:bodyPr wrap="square">
            <a:spAutoFit/>
          </a:bodyPr>
          <a:lstStyle/>
          <a:p>
            <a:pPr lvl="0" fontAlgn="t"/>
            <a:br>
              <a:rPr lang="nl-NL" sz="3600" dirty="0">
                <a:solidFill>
                  <a:prstClr val="black"/>
                </a:solidFill>
                <a:latin typeface="Century Gothic" panose="020B0502020202020204" pitchFamily="34" charset="0"/>
              </a:rPr>
            </a:br>
            <a:endParaRPr lang="nl-NL" dirty="0">
              <a:latin typeface="Century Gothic" panose="020B0502020202020204" pitchFamily="34" charset="0"/>
            </a:endParaRPr>
          </a:p>
        </p:txBody>
      </p:sp>
      <p:sp>
        <p:nvSpPr>
          <p:cNvPr id="7" name="Tekstvak 6"/>
          <p:cNvSpPr txBox="1"/>
          <p:nvPr/>
        </p:nvSpPr>
        <p:spPr>
          <a:xfrm>
            <a:off x="-19076" y="0"/>
            <a:ext cx="9141380" cy="6432530"/>
          </a:xfrm>
          <a:prstGeom prst="rect">
            <a:avLst/>
          </a:prstGeom>
          <a:noFill/>
        </p:spPr>
        <p:txBody>
          <a:bodyPr wrap="square" rtlCol="0">
            <a:spAutoFit/>
          </a:bodyPr>
          <a:lstStyle/>
          <a:p>
            <a:pPr fontAlgn="t"/>
            <a:r>
              <a:rPr lang="nl-NL" sz="8000" b="1" u="sng" dirty="0">
                <a:solidFill>
                  <a:prstClr val="black"/>
                </a:solidFill>
                <a:latin typeface="Century Gothic" panose="020B0502020202020204" pitchFamily="34" charset="0"/>
              </a:rPr>
              <a:t>op een gegeven moment</a:t>
            </a:r>
            <a:endParaRPr lang="nl-NL" sz="8800" b="1" dirty="0">
              <a:solidFill>
                <a:prstClr val="black"/>
              </a:solidFill>
              <a:latin typeface="Century Gothic" panose="020B0502020202020204" pitchFamily="34" charset="0"/>
            </a:endParaRPr>
          </a:p>
          <a:p>
            <a:pPr lvl="0" fontAlgn="t"/>
            <a:r>
              <a:rPr lang="nl-NL" sz="4800" dirty="0">
                <a:solidFill>
                  <a:prstClr val="black"/>
                </a:solidFill>
                <a:latin typeface="Century Gothic" panose="020B0502020202020204" pitchFamily="34" charset="0"/>
              </a:rPr>
              <a:t>= </a:t>
            </a:r>
            <a:r>
              <a:rPr lang="nl-NL" sz="4800" dirty="0">
                <a:latin typeface="Century Gothic" panose="020B0502020202020204" pitchFamily="34" charset="0"/>
              </a:rPr>
              <a:t>op een bepaald tijdstip</a:t>
            </a:r>
            <a:endParaRPr lang="nl-NL" sz="2800" i="1" u="sng" dirty="0">
              <a:solidFill>
                <a:srgbClr val="00B050"/>
              </a:solidFill>
              <a:latin typeface="Century Gothic" panose="020B0502020202020204" pitchFamily="34" charset="0"/>
            </a:endParaRPr>
          </a:p>
          <a:p>
            <a:pPr lvl="0" fontAlgn="t"/>
            <a:endParaRPr lang="nl-NL" sz="2800" i="1" u="sng" dirty="0">
              <a:solidFill>
                <a:srgbClr val="00B050"/>
              </a:solidFill>
              <a:latin typeface="Century Gothic" panose="020B0502020202020204" pitchFamily="34" charset="0"/>
            </a:endParaRPr>
          </a:p>
          <a:p>
            <a:pPr lvl="0" fontAlgn="t"/>
            <a:endParaRPr lang="nl-NL" sz="4000" i="1" u="sng" dirty="0">
              <a:solidFill>
                <a:srgbClr val="00B050"/>
              </a:solidFill>
              <a:latin typeface="Century Gothic" panose="020B0502020202020204" pitchFamily="34" charset="0"/>
            </a:endParaRPr>
          </a:p>
          <a:p>
            <a:pPr lvl="0" fontAlgn="t"/>
            <a:endParaRPr lang="nl-NL" sz="4000" i="1" u="sng" dirty="0">
              <a:solidFill>
                <a:srgbClr val="00B050"/>
              </a:solidFill>
              <a:latin typeface="Century Gothic" panose="020B0502020202020204" pitchFamily="34" charset="0"/>
            </a:endParaRPr>
          </a:p>
          <a:p>
            <a:pPr lvl="0" fontAlgn="t"/>
            <a:endParaRPr lang="nl-NL" sz="4000" i="1" u="sng" dirty="0">
              <a:solidFill>
                <a:srgbClr val="00B050"/>
              </a:solidFill>
              <a:latin typeface="Century Gothic" panose="020B0502020202020204" pitchFamily="34" charset="0"/>
            </a:endParaRPr>
          </a:p>
          <a:p>
            <a:pPr lvl="0" fontAlgn="t"/>
            <a:r>
              <a:rPr lang="nl-NL" sz="2800" i="1" u="sng" dirty="0">
                <a:solidFill>
                  <a:schemeClr val="accent3">
                    <a:lumMod val="75000"/>
                  </a:schemeClr>
                </a:solidFill>
                <a:latin typeface="Century Gothic" panose="020B0502020202020204" pitchFamily="34" charset="0"/>
              </a:rPr>
              <a:t>Op een gegeven moment</a:t>
            </a:r>
            <a:r>
              <a:rPr lang="nl-NL" sz="2800" i="1" dirty="0">
                <a:solidFill>
                  <a:schemeClr val="accent3">
                    <a:lumMod val="75000"/>
                  </a:schemeClr>
                </a:solidFill>
                <a:latin typeface="Century Gothic" panose="020B0502020202020204" pitchFamily="34" charset="0"/>
              </a:rPr>
              <a:t> bedenkt de jongen een manier zodat de draak weer kan vliegen</a:t>
            </a:r>
            <a:r>
              <a:rPr lang="nl-NL" sz="2800" i="1" dirty="0">
                <a:solidFill>
                  <a:srgbClr val="00B050"/>
                </a:solidFill>
                <a:latin typeface="Century Gothic" panose="020B0502020202020204" pitchFamily="34" charset="0"/>
              </a:rPr>
              <a:t>.</a:t>
            </a:r>
            <a:endParaRPr lang="nl-NL" sz="3200" i="1" dirty="0">
              <a:solidFill>
                <a:srgbClr val="00B050"/>
              </a:solidFill>
              <a:latin typeface="Century Gothic" panose="020B0502020202020204" pitchFamily="34" charset="0"/>
            </a:endParaRPr>
          </a:p>
        </p:txBody>
      </p:sp>
      <p:pic>
        <p:nvPicPr>
          <p:cNvPr id="5" name="Afbeelding 4" descr="Afbeelding met persoon, geel&#10;&#10;Automatisch gegenereerde beschrijving">
            <a:extLst>
              <a:ext uri="{FF2B5EF4-FFF2-40B4-BE49-F238E27FC236}">
                <a16:creationId xmlns:a16="http://schemas.microsoft.com/office/drawing/2014/main" id="{E608E3E0-3B38-4763-ACC9-57780FDF5E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9912" y="3415888"/>
            <a:ext cx="4248472" cy="1852333"/>
          </a:xfrm>
          <a:prstGeom prst="rect">
            <a:avLst/>
          </a:prstGeom>
        </p:spPr>
      </p:pic>
    </p:spTree>
    <p:extLst>
      <p:ext uri="{BB962C8B-B14F-4D97-AF65-F5344CB8AC3E}">
        <p14:creationId xmlns:p14="http://schemas.microsoft.com/office/powerpoint/2010/main" val="1465411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2599861C-6EF7-41E7-AB23-44DE31C2BF0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957392"/>
          </a:xfrm>
          <a:prstGeom prst="rect">
            <a:avLst/>
          </a:prstGeom>
        </p:spPr>
      </p:pic>
      <p:sp>
        <p:nvSpPr>
          <p:cNvPr id="2" name="Lijntoelichting 1 1"/>
          <p:cNvSpPr/>
          <p:nvPr/>
        </p:nvSpPr>
        <p:spPr>
          <a:xfrm>
            <a:off x="323528" y="5174324"/>
            <a:ext cx="3074640" cy="612648"/>
          </a:xfrm>
          <a:prstGeom prst="borderCallout1">
            <a:avLst>
              <a:gd name="adj1" fmla="val 3156"/>
              <a:gd name="adj2" fmla="val 49293"/>
              <a:gd name="adj3" fmla="val -96901"/>
              <a:gd name="adj4" fmla="val 52221"/>
            </a:avLst>
          </a:prstGeom>
          <a:solidFill>
            <a:schemeClr val="accent1">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tx1"/>
                </a:solidFill>
                <a:latin typeface="Century Gothic" panose="020B0502020202020204" pitchFamily="34" charset="0"/>
              </a:rPr>
              <a:t>de aardkorst</a:t>
            </a:r>
          </a:p>
        </p:txBody>
      </p:sp>
      <p:sp>
        <p:nvSpPr>
          <p:cNvPr id="9" name="Lijntoelichting 1 8"/>
          <p:cNvSpPr/>
          <p:nvPr/>
        </p:nvSpPr>
        <p:spPr>
          <a:xfrm>
            <a:off x="6049852" y="124475"/>
            <a:ext cx="1803576" cy="612648"/>
          </a:xfrm>
          <a:prstGeom prst="borderCallout1">
            <a:avLst>
              <a:gd name="adj1" fmla="val 103401"/>
              <a:gd name="adj2" fmla="val 19025"/>
              <a:gd name="adj3" fmla="val 239476"/>
              <a:gd name="adj4" fmla="val -32632"/>
            </a:avLst>
          </a:prstGeom>
          <a:solidFill>
            <a:schemeClr val="accent1">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tx1"/>
                </a:solidFill>
                <a:latin typeface="Century Gothic" panose="020B0502020202020204" pitchFamily="34" charset="0"/>
              </a:rPr>
              <a:t>spuwen</a:t>
            </a:r>
          </a:p>
        </p:txBody>
      </p:sp>
      <p:sp>
        <p:nvSpPr>
          <p:cNvPr id="10" name="Text Box 14"/>
          <p:cNvSpPr txBox="1"/>
          <p:nvPr/>
        </p:nvSpPr>
        <p:spPr>
          <a:xfrm>
            <a:off x="323528" y="5805264"/>
            <a:ext cx="8324636" cy="67420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1" name="Tekstvak 2"/>
          <p:cNvSpPr txBox="1">
            <a:spLocks noChangeArrowheads="1"/>
          </p:cNvSpPr>
          <p:nvPr/>
        </p:nvSpPr>
        <p:spPr bwMode="auto">
          <a:xfrm>
            <a:off x="423828" y="5820496"/>
            <a:ext cx="8324636" cy="591328"/>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sz="2400" dirty="0">
                <a:solidFill>
                  <a:prstClr val="black"/>
                </a:solidFill>
                <a:latin typeface="Century Gothic" panose="020B0502020202020204" pitchFamily="34" charset="0"/>
                <a:ea typeface="Calibri"/>
                <a:cs typeface="Times New Roman"/>
              </a:rPr>
              <a:t>= </a:t>
            </a:r>
            <a:r>
              <a:rPr lang="nl-NL" sz="2800" dirty="0">
                <a:latin typeface="Century Gothic" panose="020B0502020202020204" pitchFamily="34" charset="0"/>
              </a:rPr>
              <a:t>het harde, buitenste gedeelte van de aarde</a:t>
            </a:r>
            <a:endParaRPr lang="nl-NL" sz="2800" dirty="0">
              <a:solidFill>
                <a:prstClr val="black"/>
              </a:solidFill>
              <a:latin typeface="Century Gothic" panose="020B0502020202020204" pitchFamily="34" charset="0"/>
              <a:ea typeface="Calibri"/>
              <a:cs typeface="Times New Roman"/>
            </a:endParaRPr>
          </a:p>
        </p:txBody>
      </p:sp>
      <p:sp>
        <p:nvSpPr>
          <p:cNvPr id="12" name="Lijntoelichting 1 11"/>
          <p:cNvSpPr/>
          <p:nvPr/>
        </p:nvSpPr>
        <p:spPr>
          <a:xfrm>
            <a:off x="201216" y="44624"/>
            <a:ext cx="3362671" cy="1034247"/>
          </a:xfrm>
          <a:prstGeom prst="borderCallout1">
            <a:avLst>
              <a:gd name="adj1" fmla="val 94490"/>
              <a:gd name="adj2" fmla="val 99008"/>
              <a:gd name="adj3" fmla="val 176874"/>
              <a:gd name="adj4" fmla="val 139589"/>
            </a:avLst>
          </a:prstGeom>
          <a:solidFill>
            <a:schemeClr val="accent1">
              <a:lumMod val="40000"/>
              <a:lumOff val="60000"/>
            </a:schemeClr>
          </a:solid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dirty="0">
                <a:solidFill>
                  <a:schemeClr val="tx1"/>
                </a:solidFill>
                <a:latin typeface="Century Gothic" panose="020B0502020202020204" pitchFamily="34" charset="0"/>
              </a:rPr>
              <a:t>uitbarsten (van een vulkaan)</a:t>
            </a:r>
          </a:p>
        </p:txBody>
      </p:sp>
      <p:sp>
        <p:nvSpPr>
          <p:cNvPr id="13" name="Text Box 14">
            <a:extLst>
              <a:ext uri="{FF2B5EF4-FFF2-40B4-BE49-F238E27FC236}">
                <a16:creationId xmlns:a16="http://schemas.microsoft.com/office/drawing/2014/main" id="{A92278EE-30FC-42CF-B0C4-776406F4B9DD}"/>
              </a:ext>
            </a:extLst>
          </p:cNvPr>
          <p:cNvSpPr txBox="1"/>
          <p:nvPr/>
        </p:nvSpPr>
        <p:spPr>
          <a:xfrm>
            <a:off x="185228" y="1108263"/>
            <a:ext cx="3406631" cy="1888689"/>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4" name="Tekstvak 2">
            <a:extLst>
              <a:ext uri="{FF2B5EF4-FFF2-40B4-BE49-F238E27FC236}">
                <a16:creationId xmlns:a16="http://schemas.microsoft.com/office/drawing/2014/main" id="{5C76722B-9470-4D46-B3DC-830E7C3E5327}"/>
              </a:ext>
            </a:extLst>
          </p:cNvPr>
          <p:cNvSpPr txBox="1">
            <a:spLocks noChangeArrowheads="1"/>
          </p:cNvSpPr>
          <p:nvPr/>
        </p:nvSpPr>
        <p:spPr bwMode="auto">
          <a:xfrm>
            <a:off x="285527" y="1123495"/>
            <a:ext cx="3306332" cy="591328"/>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sz="2400" dirty="0">
                <a:solidFill>
                  <a:prstClr val="black"/>
                </a:solidFill>
                <a:latin typeface="Century Gothic" panose="020B0502020202020204" pitchFamily="34" charset="0"/>
                <a:ea typeface="Calibri"/>
                <a:cs typeface="Times New Roman"/>
              </a:rPr>
              <a:t>= </a:t>
            </a:r>
            <a:r>
              <a:rPr lang="nl-NL" sz="2800" dirty="0">
                <a:latin typeface="Century Gothic" panose="020B0502020202020204" pitchFamily="34" charset="0"/>
              </a:rPr>
              <a:t>plotseling en heftig as en lava naar buiten brengen</a:t>
            </a:r>
            <a:endParaRPr lang="nl-NL" sz="2800" dirty="0">
              <a:solidFill>
                <a:prstClr val="black"/>
              </a:solidFill>
              <a:latin typeface="Century Gothic" panose="020B0502020202020204" pitchFamily="34" charset="0"/>
              <a:ea typeface="Calibri"/>
              <a:cs typeface="Times New Roman"/>
            </a:endParaRPr>
          </a:p>
        </p:txBody>
      </p:sp>
      <p:sp>
        <p:nvSpPr>
          <p:cNvPr id="15" name="Text Box 14">
            <a:extLst>
              <a:ext uri="{FF2B5EF4-FFF2-40B4-BE49-F238E27FC236}">
                <a16:creationId xmlns:a16="http://schemas.microsoft.com/office/drawing/2014/main" id="{A31A358E-7FAC-4AC8-B27B-CC404EB53DC7}"/>
              </a:ext>
            </a:extLst>
          </p:cNvPr>
          <p:cNvSpPr txBox="1"/>
          <p:nvPr/>
        </p:nvSpPr>
        <p:spPr>
          <a:xfrm>
            <a:off x="6444208" y="771159"/>
            <a:ext cx="2514564" cy="143370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rPr>
              <a:t> </a:t>
            </a:r>
            <a:endParaRPr kumimoji="0" lang="nl-NL" sz="1100" b="0" i="0" u="none" strike="noStrike" kern="1200" cap="none" spc="0" normalizeH="0" baseline="0" noProof="0">
              <a:ln>
                <a:noFill/>
              </a:ln>
              <a:solidFill>
                <a:prstClr val="black"/>
              </a:solidFill>
              <a:effectLst/>
              <a:uLnTx/>
              <a:uFillTx/>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E16D7C31-43CB-438A-9366-73B1EAA6552C}"/>
              </a:ext>
            </a:extLst>
          </p:cNvPr>
          <p:cNvSpPr txBox="1">
            <a:spLocks noChangeArrowheads="1"/>
          </p:cNvSpPr>
          <p:nvPr/>
        </p:nvSpPr>
        <p:spPr bwMode="auto">
          <a:xfrm>
            <a:off x="6417554" y="750748"/>
            <a:ext cx="2726445" cy="1166084"/>
          </a:xfrm>
          <a:prstGeom prst="rect">
            <a:avLst/>
          </a:prstGeom>
          <a:noFill/>
          <a:ln w="9525">
            <a:noFill/>
            <a:miter lim="800000"/>
            <a:headEnd/>
            <a:tailEnd/>
          </a:ln>
        </p:spPr>
        <p:txBody>
          <a:bodyPr rot="0" vert="horz" wrap="square" lIns="91440" tIns="45720" rIns="91440" bIns="45720" anchor="t" anchorCtr="0">
            <a:noAutofit/>
          </a:bodyPr>
          <a:lstStyle/>
          <a:p>
            <a:pPr lvl="0">
              <a:lnSpc>
                <a:spcPct val="107000"/>
              </a:lnSpc>
              <a:spcAft>
                <a:spcPts val="800"/>
              </a:spcAft>
              <a:defRPr/>
            </a:pPr>
            <a:r>
              <a:rPr lang="nl-NL" sz="2400" dirty="0">
                <a:solidFill>
                  <a:prstClr val="black"/>
                </a:solidFill>
                <a:latin typeface="Century Gothic" panose="020B0502020202020204" pitchFamily="34" charset="0"/>
                <a:ea typeface="Calibri"/>
                <a:cs typeface="Times New Roman"/>
              </a:rPr>
              <a:t>= </a:t>
            </a:r>
            <a:r>
              <a:rPr lang="nl-NL" sz="2800" dirty="0">
                <a:latin typeface="Century Gothic" panose="020B0502020202020204" pitchFamily="34" charset="0"/>
              </a:rPr>
              <a:t>met veel kracht naar buiten duwen</a:t>
            </a:r>
            <a:endParaRPr lang="nl-NL" sz="2800" dirty="0">
              <a:solidFill>
                <a:prstClr val="black"/>
              </a:solidFill>
              <a:latin typeface="Century Gothic" panose="020B0502020202020204" pitchFamily="34" charset="0"/>
              <a:ea typeface="Calibri"/>
              <a:cs typeface="Times New Roman"/>
            </a:endParaRPr>
          </a:p>
        </p:txBody>
      </p:sp>
    </p:spTree>
    <p:extLst>
      <p:ext uri="{BB962C8B-B14F-4D97-AF65-F5344CB8AC3E}">
        <p14:creationId xmlns:p14="http://schemas.microsoft.com/office/powerpoint/2010/main" val="4290569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dirty="0">
                <a:latin typeface="Century Gothic" panose="020B0502020202020204" pitchFamily="34" charset="0"/>
              </a:rPr>
              <a:t>de melding</a:t>
            </a:r>
          </a:p>
        </p:txBody>
      </p:sp>
      <p:pic>
        <p:nvPicPr>
          <p:cNvPr id="4" name="Afbeelding 3">
            <a:extLst>
              <a:ext uri="{FF2B5EF4-FFF2-40B4-BE49-F238E27FC236}">
                <a16:creationId xmlns:a16="http://schemas.microsoft.com/office/drawing/2014/main" id="{EA4E751E-C175-482A-B130-39C9EA66E7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77480" y="1700808"/>
            <a:ext cx="4752528" cy="4752528"/>
          </a:xfrm>
          <a:prstGeom prst="rect">
            <a:avLst/>
          </a:prstGeom>
        </p:spPr>
      </p:pic>
    </p:spTree>
    <p:extLst>
      <p:ext uri="{BB962C8B-B14F-4D97-AF65-F5344CB8AC3E}">
        <p14:creationId xmlns:p14="http://schemas.microsoft.com/office/powerpoint/2010/main" val="3098353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bedekken met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descr="Afbeelding met boom, buiten, bos&#10;&#10;Automatisch gegenereerde beschrijving">
            <a:extLst>
              <a:ext uri="{FF2B5EF4-FFF2-40B4-BE49-F238E27FC236}">
                <a16:creationId xmlns:a16="http://schemas.microsoft.com/office/drawing/2014/main" id="{A0E65BE9-1FBA-4D7F-9D22-8A04B4DE06E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12776"/>
            <a:ext cx="7632848" cy="5098743"/>
          </a:xfrm>
          <a:prstGeom prst="rect">
            <a:avLst/>
          </a:prstGeom>
        </p:spPr>
      </p:pic>
      <p:pic>
        <p:nvPicPr>
          <p:cNvPr id="10" name="Afbeelding 9">
            <a:extLst>
              <a:ext uri="{FF2B5EF4-FFF2-40B4-BE49-F238E27FC236}">
                <a16:creationId xmlns:a16="http://schemas.microsoft.com/office/drawing/2014/main" id="{606690FE-7D39-4914-8487-00578FE5D501}"/>
              </a:ext>
            </a:extLst>
          </p:cNvPr>
          <p:cNvPicPr>
            <a:picLocks noChangeAspect="1"/>
          </p:cNvPicPr>
          <p:nvPr/>
        </p:nvPicPr>
        <p:blipFill>
          <a:blip r:embed="rId4" cstate="email">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539552" y="2548135"/>
            <a:ext cx="5302278" cy="2664249"/>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2554545"/>
          </a:xfrm>
          <a:prstGeom prst="rect">
            <a:avLst/>
          </a:prstGeom>
          <a:noFill/>
        </p:spPr>
        <p:txBody>
          <a:bodyPr wrap="square" rtlCol="0">
            <a:spAutoFit/>
          </a:bodyPr>
          <a:lstStyle/>
          <a:p>
            <a:r>
              <a:rPr lang="nl-NL" sz="8000" b="1" u="sng" dirty="0">
                <a:latin typeface="Century Gothic" panose="020B0502020202020204" pitchFamily="34" charset="0"/>
              </a:rPr>
              <a:t>op een gegeven moment</a:t>
            </a:r>
          </a:p>
        </p:txBody>
      </p:sp>
      <p:pic>
        <p:nvPicPr>
          <p:cNvPr id="3" name="Afbeelding 2" descr="Afbeelding met persoon, geel&#10;&#10;Automatisch gegenereerde beschrijving">
            <a:extLst>
              <a:ext uri="{FF2B5EF4-FFF2-40B4-BE49-F238E27FC236}">
                <a16:creationId xmlns:a16="http://schemas.microsoft.com/office/drawing/2014/main" id="{7F5AA379-3859-4BD2-BC68-067DBC06F1C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5536" y="2780928"/>
            <a:ext cx="8257802" cy="3600400"/>
          </a:xfrm>
          <a:prstGeom prst="rect">
            <a:avLst/>
          </a:prstGeom>
        </p:spPr>
      </p:pic>
    </p:spTree>
    <p:extLst>
      <p:ext uri="{BB962C8B-B14F-4D97-AF65-F5344CB8AC3E}">
        <p14:creationId xmlns:p14="http://schemas.microsoft.com/office/powerpoint/2010/main" val="35970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vloeibaar</a:t>
            </a:r>
          </a:p>
        </p:txBody>
      </p:sp>
      <p:grpSp>
        <p:nvGrpSpPr>
          <p:cNvPr id="7" name="Groep 6">
            <a:extLst>
              <a:ext uri="{FF2B5EF4-FFF2-40B4-BE49-F238E27FC236}">
                <a16:creationId xmlns:a16="http://schemas.microsoft.com/office/drawing/2014/main" id="{68900000-C18F-4BF0-94DE-53DCE92D8ABD}"/>
              </a:ext>
            </a:extLst>
          </p:cNvPr>
          <p:cNvGrpSpPr/>
          <p:nvPr/>
        </p:nvGrpSpPr>
        <p:grpSpPr>
          <a:xfrm>
            <a:off x="1115616" y="1700808"/>
            <a:ext cx="7200800" cy="4810135"/>
            <a:chOff x="1115616" y="1700808"/>
            <a:chExt cx="7200800" cy="4810135"/>
          </a:xfrm>
        </p:grpSpPr>
        <p:pic>
          <p:nvPicPr>
            <p:cNvPr id="3" name="Afbeelding 2" descr="Afbeelding met muur, binnen, persoon, hand&#10;&#10;Automatisch gegenereerde beschrijving">
              <a:extLst>
                <a:ext uri="{FF2B5EF4-FFF2-40B4-BE49-F238E27FC236}">
                  <a16:creationId xmlns:a16="http://schemas.microsoft.com/office/drawing/2014/main" id="{80C466D9-58A4-40EA-9E76-BECC0CA3A5B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15616" y="1700808"/>
              <a:ext cx="7200800" cy="4810135"/>
            </a:xfrm>
            <a:prstGeom prst="rect">
              <a:avLst/>
            </a:prstGeom>
          </p:spPr>
        </p:pic>
        <p:sp>
          <p:nvSpPr>
            <p:cNvPr id="4" name="Tekstvak 3">
              <a:extLst>
                <a:ext uri="{FF2B5EF4-FFF2-40B4-BE49-F238E27FC236}">
                  <a16:creationId xmlns:a16="http://schemas.microsoft.com/office/drawing/2014/main" id="{786305CD-C644-47CD-B646-FE6BB6929E9B}"/>
                </a:ext>
              </a:extLst>
            </p:cNvPr>
            <p:cNvSpPr txBox="1"/>
            <p:nvPr/>
          </p:nvSpPr>
          <p:spPr>
            <a:xfrm rot="17336603">
              <a:off x="5553137" y="2652887"/>
              <a:ext cx="1440160" cy="923330"/>
            </a:xfrm>
            <a:prstGeom prst="rect">
              <a:avLst/>
            </a:prstGeom>
            <a:noFill/>
          </p:spPr>
          <p:txBody>
            <a:bodyPr wrap="square" rtlCol="0">
              <a:spAutoFit/>
            </a:bodyPr>
            <a:lstStyle/>
            <a:p>
              <a:r>
                <a:rPr lang="nl-NL" sz="5400" dirty="0"/>
                <a:t>lijm</a:t>
              </a:r>
            </a:p>
          </p:txBody>
        </p:sp>
      </p:grpSp>
    </p:spTree>
    <p:extLst>
      <p:ext uri="{BB962C8B-B14F-4D97-AF65-F5344CB8AC3E}">
        <p14:creationId xmlns:p14="http://schemas.microsoft.com/office/powerpoint/2010/main" val="36824943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0" y="25814"/>
            <a:ext cx="10764687" cy="1200329"/>
          </a:xfrm>
          <a:prstGeom prst="rect">
            <a:avLst/>
          </a:prstGeom>
          <a:noFill/>
        </p:spPr>
        <p:txBody>
          <a:bodyPr wrap="square" rtlCol="0">
            <a:spAutoFit/>
          </a:bodyPr>
          <a:lstStyle/>
          <a:p>
            <a:r>
              <a:rPr lang="nl-NL" sz="7000" b="1" u="sng" dirty="0">
                <a:latin typeface="Century Gothic" panose="020B0502020202020204" pitchFamily="34" charset="0"/>
              </a:rPr>
              <a:t>om het leven komen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8" name="Afbeelding 7" descr="Afbeelding met illustratie&#10;&#10;Automatisch gegenereerde beschrijving">
            <a:extLst>
              <a:ext uri="{FF2B5EF4-FFF2-40B4-BE49-F238E27FC236}">
                <a16:creationId xmlns:a16="http://schemas.microsoft.com/office/drawing/2014/main" id="{955AB5A4-ACD2-49C5-9C47-5551A8EF7E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2420888"/>
            <a:ext cx="7002492" cy="4124468"/>
          </a:xfrm>
          <a:prstGeom prst="rect">
            <a:avLst/>
          </a:prstGeom>
        </p:spPr>
      </p:pic>
    </p:spTree>
    <p:extLst>
      <p:ext uri="{BB962C8B-B14F-4D97-AF65-F5344CB8AC3E}">
        <p14:creationId xmlns:p14="http://schemas.microsoft.com/office/powerpoint/2010/main" val="302180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spuwen</a:t>
            </a:r>
          </a:p>
        </p:txBody>
      </p:sp>
      <p:pic>
        <p:nvPicPr>
          <p:cNvPr id="3" name="Afbeelding 2">
            <a:extLst>
              <a:ext uri="{FF2B5EF4-FFF2-40B4-BE49-F238E27FC236}">
                <a16:creationId xmlns:a16="http://schemas.microsoft.com/office/drawing/2014/main" id="{8B8F0B16-1F0B-4FA7-84A6-095DD9D2D6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412776"/>
            <a:ext cx="7632848" cy="5220868"/>
          </a:xfrm>
          <a:prstGeom prst="rect">
            <a:avLst/>
          </a:prstGeom>
        </p:spPr>
      </p:pic>
    </p:spTree>
    <p:extLst>
      <p:ext uri="{BB962C8B-B14F-4D97-AF65-F5344CB8AC3E}">
        <p14:creationId xmlns:p14="http://schemas.microsoft.com/office/powerpoint/2010/main" val="13487245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gloeiend</a:t>
            </a:r>
          </a:p>
        </p:txBody>
      </p:sp>
      <p:pic>
        <p:nvPicPr>
          <p:cNvPr id="3" name="Afbeelding 2">
            <a:extLst>
              <a:ext uri="{FF2B5EF4-FFF2-40B4-BE49-F238E27FC236}">
                <a16:creationId xmlns:a16="http://schemas.microsoft.com/office/drawing/2014/main" id="{6867FB33-0E8C-446F-867C-AFDBB725B5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84784"/>
            <a:ext cx="7704856" cy="5146845"/>
          </a:xfrm>
          <a:prstGeom prst="rect">
            <a:avLst/>
          </a:prstGeom>
        </p:spPr>
      </p:pic>
    </p:spTree>
    <p:extLst>
      <p:ext uri="{BB962C8B-B14F-4D97-AF65-F5344CB8AC3E}">
        <p14:creationId xmlns:p14="http://schemas.microsoft.com/office/powerpoint/2010/main" val="3494847721"/>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6543</TotalTime>
  <Words>906</Words>
  <Application>Microsoft Office PowerPoint</Application>
  <PresentationFormat>Diavoorstelling (4:3)</PresentationFormat>
  <Paragraphs>279</Paragraphs>
  <Slides>24</Slides>
  <Notes>14</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24</vt:i4>
      </vt:variant>
    </vt:vector>
  </HeadingPairs>
  <TitlesOfParts>
    <vt:vector size="30" baseType="lpstr">
      <vt:lpstr>Arial</vt:lpstr>
      <vt:lpstr>Calibri</vt:lpstr>
      <vt:lpstr>Century Gothic</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1432</cp:revision>
  <cp:lastPrinted>2022-12-06T13:58:46Z</cp:lastPrinted>
  <dcterms:created xsi:type="dcterms:W3CDTF">2020-12-15T09:16:44Z</dcterms:created>
  <dcterms:modified xsi:type="dcterms:W3CDTF">2022-12-06T14:04:13Z</dcterms:modified>
</cp:coreProperties>
</file>