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11" r:id="rId2"/>
    <p:sldId id="548" r:id="rId3"/>
    <p:sldId id="1508" r:id="rId4"/>
    <p:sldId id="1389" r:id="rId5"/>
    <p:sldId id="1465" r:id="rId6"/>
    <p:sldId id="1388" r:id="rId7"/>
    <p:sldId id="1245" r:id="rId8"/>
    <p:sldId id="1163" r:id="rId9"/>
    <p:sldId id="1509" r:id="rId10"/>
    <p:sldId id="1479" r:id="rId11"/>
    <p:sldId id="1469" r:id="rId12"/>
    <p:sldId id="1076" r:id="rId13"/>
    <p:sldId id="934" r:id="rId14"/>
    <p:sldId id="961" r:id="rId15"/>
    <p:sldId id="1193" r:id="rId16"/>
    <p:sldId id="1510" r:id="rId17"/>
    <p:sldId id="1142" r:id="rId18"/>
    <p:sldId id="1512" r:id="rId19"/>
    <p:sldId id="1513" r:id="rId20"/>
    <p:sldId id="394" r:id="rId21"/>
    <p:sldId id="1452" r:id="rId22"/>
    <p:sldId id="1506" r:id="rId23"/>
    <p:sldId id="1518"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511"/>
            <p14:sldId id="548"/>
            <p14:sldId id="1508"/>
            <p14:sldId id="1389"/>
            <p14:sldId id="1465"/>
            <p14:sldId id="1388"/>
            <p14:sldId id="1245"/>
            <p14:sldId id="1163"/>
            <p14:sldId id="1509"/>
            <p14:sldId id="1479"/>
            <p14:sldId id="1469"/>
            <p14:sldId id="1076"/>
            <p14:sldId id="934"/>
            <p14:sldId id="961"/>
            <p14:sldId id="1193"/>
            <p14:sldId id="1510"/>
            <p14:sldId id="1142"/>
            <p14:sldId id="1512"/>
            <p14:sldId id="1513"/>
            <p14:sldId id="394"/>
            <p14:sldId id="1452"/>
            <p14:sldId id="1506"/>
            <p14:sldId id="15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67965" autoAdjust="0"/>
  </p:normalViewPr>
  <p:slideViewPr>
    <p:cSldViewPr>
      <p:cViewPr varScale="1">
        <p:scale>
          <a:sx n="55" d="100"/>
          <a:sy n="55" d="100"/>
        </p:scale>
        <p:origin x="2184"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20-12-2022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20-12-2022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b="1" dirty="0"/>
              <a:t>Woordenoverzicht</a:t>
            </a:r>
          </a:p>
          <a:p>
            <a:pPr fontAlgn="t">
              <a:spcBef>
                <a:spcPts val="200"/>
              </a:spcBef>
              <a:spcAft>
                <a:spcPts val="200"/>
              </a:spcAft>
            </a:pPr>
            <a:endParaRPr lang="nl-NL" dirty="0"/>
          </a:p>
          <a:p>
            <a:pPr fontAlgn="t">
              <a:spcBef>
                <a:spcPts val="200"/>
              </a:spcBef>
              <a:spcAft>
                <a:spcPts val="200"/>
              </a:spcAft>
            </a:pPr>
            <a:r>
              <a:rPr lang="nl-NL" b="1" dirty="0"/>
              <a:t>oorspronkelijk: </a:t>
            </a:r>
            <a:r>
              <a:rPr lang="nl-NL" dirty="0"/>
              <a:t>in het begin</a:t>
            </a:r>
          </a:p>
          <a:p>
            <a:pPr fontAlgn="t">
              <a:spcBef>
                <a:spcPts val="200"/>
              </a:spcBef>
              <a:spcAft>
                <a:spcPts val="200"/>
              </a:spcAft>
            </a:pPr>
            <a:r>
              <a:rPr lang="nl-NL" b="1" dirty="0"/>
              <a:t>de meningen zijn verdeeld: </a:t>
            </a:r>
            <a:r>
              <a:rPr lang="nl-NL" dirty="0"/>
              <a:t>iedereen denkt er anders over</a:t>
            </a:r>
          </a:p>
          <a:p>
            <a:pPr fontAlgn="t">
              <a:spcBef>
                <a:spcPts val="200"/>
              </a:spcBef>
              <a:spcAft>
                <a:spcPts val="200"/>
              </a:spcAft>
            </a:pPr>
            <a:r>
              <a:rPr lang="nl-NL" b="1" dirty="0"/>
              <a:t>illegaal: </a:t>
            </a:r>
            <a:r>
              <a:rPr lang="nl-NL" dirty="0"/>
              <a:t>verboden</a:t>
            </a:r>
          </a:p>
          <a:p>
            <a:pPr fontAlgn="t">
              <a:spcBef>
                <a:spcPts val="200"/>
              </a:spcBef>
              <a:spcAft>
                <a:spcPts val="200"/>
              </a:spcAft>
            </a:pPr>
            <a:r>
              <a:rPr lang="nl-NL" b="1" dirty="0"/>
              <a:t>de overlast: </a:t>
            </a:r>
            <a:r>
              <a:rPr lang="nl-NL" dirty="0"/>
              <a:t>iets wat vervelend is</a:t>
            </a:r>
          </a:p>
          <a:p>
            <a:pPr fontAlgn="t">
              <a:spcBef>
                <a:spcPts val="200"/>
              </a:spcBef>
              <a:spcAft>
                <a:spcPts val="200"/>
              </a:spcAft>
            </a:pPr>
            <a:r>
              <a:rPr lang="nl-NL" b="1" dirty="0"/>
              <a:t>zwaargewond: </a:t>
            </a:r>
            <a:r>
              <a:rPr lang="nl-NL" dirty="0"/>
              <a:t>als je heel erg gewond bent en snel hulp nodig hebt</a:t>
            </a:r>
          </a:p>
          <a:p>
            <a:pPr fontAlgn="t">
              <a:spcBef>
                <a:spcPts val="200"/>
              </a:spcBef>
              <a:spcAft>
                <a:spcPts val="200"/>
              </a:spcAft>
            </a:pPr>
            <a:r>
              <a:rPr lang="nl-NL" b="1" dirty="0"/>
              <a:t>afhangen van: </a:t>
            </a:r>
            <a:r>
              <a:rPr lang="nl-NL" dirty="0"/>
              <a:t>bepaald worden door</a:t>
            </a:r>
          </a:p>
          <a:p>
            <a:pPr fontAlgn="t">
              <a:spcBef>
                <a:spcPts val="200"/>
              </a:spcBef>
              <a:spcAft>
                <a:spcPts val="200"/>
              </a:spcAft>
            </a:pPr>
            <a:r>
              <a:rPr lang="nl-NL" b="1" dirty="0"/>
              <a:t>de zone:</a:t>
            </a:r>
            <a:r>
              <a:rPr lang="nl-NL" dirty="0"/>
              <a:t> het gebied</a:t>
            </a:r>
          </a:p>
          <a:p>
            <a:pPr fontAlgn="t">
              <a:spcBef>
                <a:spcPts val="200"/>
              </a:spcBef>
              <a:spcAft>
                <a:spcPts val="200"/>
              </a:spcAft>
            </a:pPr>
            <a:r>
              <a:rPr lang="nl-NL" b="1" dirty="0"/>
              <a:t>de overheid:</a:t>
            </a:r>
            <a:r>
              <a:rPr lang="nl-NL" dirty="0"/>
              <a:t> de leiders van een land en alle mensen die ervoor werken</a:t>
            </a:r>
          </a:p>
          <a:p>
            <a:pPr fontAlgn="t">
              <a:spcBef>
                <a:spcPts val="200"/>
              </a:spcBef>
              <a:spcAft>
                <a:spcPts val="200"/>
              </a:spcAft>
            </a:pPr>
            <a:r>
              <a:rPr lang="nl-NL" b="1" dirty="0"/>
              <a:t>de toeschouwer: </a:t>
            </a:r>
            <a:r>
              <a:rPr lang="nl-NL" dirty="0"/>
              <a:t>iemand die kijkt naar wat er gebeurt</a:t>
            </a:r>
          </a:p>
          <a:p>
            <a:pPr fontAlgn="t">
              <a:spcBef>
                <a:spcPts val="200"/>
              </a:spcBef>
              <a:spcAft>
                <a:spcPts val="200"/>
              </a:spcAft>
            </a:pPr>
            <a:r>
              <a:rPr lang="nl-NL" b="1" dirty="0"/>
              <a:t>minimaal: </a:t>
            </a:r>
            <a:r>
              <a:rPr lang="nl-NL" dirty="0"/>
              <a:t>niet minder dan</a:t>
            </a: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92492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52826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75695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20-12-2022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jpe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2.png"/><Relationship Id="rId7" Type="http://schemas.openxmlformats.org/officeDocument/2006/relationships/image" Target="../media/image41.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1.png"/><Relationship Id="rId7"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21.png"/><Relationship Id="rId7" Type="http://schemas.microsoft.com/office/2007/relationships/hdphoto" Target="../media/hdphoto5.wdp"/><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6.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Ik heb eergisteren pas een kerstboom gekocht. </a:t>
            </a:r>
            <a:r>
              <a:rPr lang="nl-NL" sz="1980" b="1" u="sng" dirty="0">
                <a:latin typeface="+mj-lt"/>
                <a:ea typeface="Times New Roman" panose="02020603050405020304" pitchFamily="18" charset="0"/>
                <a:cs typeface="Arial" panose="020B0604020202020204" pitchFamily="34" charset="0"/>
              </a:rPr>
              <a:t>Oorspronkelijk</a:t>
            </a:r>
            <a:r>
              <a:rPr lang="nl-NL" sz="1980" dirty="0">
                <a:latin typeface="+mj-lt"/>
                <a:ea typeface="Times New Roman" panose="02020603050405020304" pitchFamily="18" charset="0"/>
                <a:cs typeface="Arial" panose="020B0604020202020204" pitchFamily="34" charset="0"/>
              </a:rPr>
              <a:t> of </a:t>
            </a:r>
            <a:r>
              <a:rPr lang="nl-NL" sz="1980" b="1" i="1" dirty="0">
                <a:latin typeface="+mj-lt"/>
                <a:ea typeface="Times New Roman" panose="02020603050405020304" pitchFamily="18" charset="0"/>
                <a:cs typeface="Arial" panose="020B0604020202020204" pitchFamily="34" charset="0"/>
              </a:rPr>
              <a:t>in het begin</a:t>
            </a:r>
            <a:r>
              <a:rPr lang="nl-NL" sz="1980" dirty="0">
                <a:latin typeface="+mj-lt"/>
                <a:ea typeface="Times New Roman" panose="02020603050405020304" pitchFamily="18" charset="0"/>
                <a:cs typeface="Arial" panose="020B0604020202020204" pitchFamily="34" charset="0"/>
              </a:rPr>
              <a:t> was mijn idee om er geen te kopen omdat ik het te duur vond. Alles is duurder geworden, en </a:t>
            </a:r>
            <a:r>
              <a:rPr lang="nl-NL" sz="1980" b="1" u="sng" dirty="0">
                <a:latin typeface="+mj-lt"/>
                <a:ea typeface="Times New Roman" panose="02020603050405020304" pitchFamily="18" charset="0"/>
                <a:cs typeface="Arial" panose="020B0604020202020204" pitchFamily="34" charset="0"/>
              </a:rPr>
              <a:t>de meningen zijn verdeeld</a:t>
            </a:r>
            <a:r>
              <a:rPr lang="nl-NL" sz="1980" b="1" dirty="0">
                <a:latin typeface="+mj-lt"/>
                <a:ea typeface="Times New Roman" panose="02020603050405020304" pitchFamily="18" charset="0"/>
                <a:cs typeface="Arial" panose="020B0604020202020204" pitchFamily="34" charset="0"/>
              </a:rPr>
              <a:t> </a:t>
            </a:r>
            <a:r>
              <a:rPr lang="nl-NL" sz="1980" dirty="0">
                <a:latin typeface="+mj-lt"/>
                <a:ea typeface="Times New Roman" panose="02020603050405020304" pitchFamily="18" charset="0"/>
                <a:cs typeface="Arial" panose="020B0604020202020204" pitchFamily="34" charset="0"/>
              </a:rPr>
              <a:t>over hoe je zuiniger kunt leven. Als de meningen verdeeld zijn, dan </a:t>
            </a:r>
            <a:r>
              <a:rPr lang="nl-NL" sz="1980" b="1" i="1" dirty="0">
                <a:latin typeface="+mj-lt"/>
                <a:ea typeface="Times New Roman" panose="02020603050405020304" pitchFamily="18" charset="0"/>
                <a:cs typeface="Arial" panose="020B0604020202020204" pitchFamily="34" charset="0"/>
              </a:rPr>
              <a:t>denkt iedereen er anders over</a:t>
            </a:r>
            <a:r>
              <a:rPr lang="nl-NL" sz="1980" dirty="0">
                <a:latin typeface="+mj-lt"/>
                <a:ea typeface="Times New Roman" panose="02020603050405020304" pitchFamily="18" charset="0"/>
                <a:cs typeface="Arial" panose="020B0604020202020204" pitchFamily="34" charset="0"/>
              </a:rPr>
              <a:t>. Geen kerstboom kopen scheelt geld, toch zo’n </a:t>
            </a:r>
            <a:r>
              <a:rPr lang="nl-NL" sz="1980" b="1" u="sng" dirty="0">
                <a:latin typeface="+mj-lt"/>
                <a:ea typeface="Times New Roman" panose="02020603050405020304" pitchFamily="18" charset="0"/>
                <a:cs typeface="Arial" panose="020B0604020202020204" pitchFamily="34" charset="0"/>
              </a:rPr>
              <a:t>minimaal</a:t>
            </a:r>
            <a:r>
              <a:rPr lang="nl-NL" sz="1980" dirty="0">
                <a:latin typeface="+mj-lt"/>
                <a:ea typeface="Times New Roman" panose="02020603050405020304" pitchFamily="18" charset="0"/>
                <a:cs typeface="Arial" panose="020B0604020202020204" pitchFamily="34" charset="0"/>
              </a:rPr>
              <a:t> 20 euro. Minimaal betekent </a:t>
            </a:r>
            <a:r>
              <a:rPr lang="nl-NL" sz="1980" b="1" i="1" dirty="0">
                <a:latin typeface="+mj-lt"/>
                <a:ea typeface="Times New Roman" panose="02020603050405020304" pitchFamily="18" charset="0"/>
                <a:cs typeface="Arial" panose="020B0604020202020204" pitchFamily="34" charset="0"/>
              </a:rPr>
              <a:t>niet minder dan</a:t>
            </a:r>
            <a:r>
              <a:rPr lang="nl-NL" sz="1980" dirty="0">
                <a:latin typeface="+mj-lt"/>
                <a:ea typeface="Times New Roman" panose="02020603050405020304" pitchFamily="18" charset="0"/>
                <a:cs typeface="Arial" panose="020B0604020202020204" pitchFamily="34" charset="0"/>
              </a:rPr>
              <a:t>. Je kunt als je geen kerstboom koopt, dus minimaal </a:t>
            </a:r>
            <a:r>
              <a:rPr lang="nl-NL" sz="1980">
                <a:latin typeface="+mj-lt"/>
                <a:ea typeface="Times New Roman" panose="02020603050405020304" pitchFamily="18" charset="0"/>
                <a:cs typeface="Arial" panose="020B0604020202020204" pitchFamily="34" charset="0"/>
              </a:rPr>
              <a:t>zo’n 20 </a:t>
            </a:r>
            <a:r>
              <a:rPr lang="nl-NL" sz="1980" dirty="0">
                <a:latin typeface="+mj-lt"/>
                <a:ea typeface="Times New Roman" panose="02020603050405020304" pitchFamily="18" charset="0"/>
                <a:cs typeface="Arial" panose="020B0604020202020204" pitchFamily="34" charset="0"/>
              </a:rPr>
              <a:t>euro in je portemonnee houden. En het fijn hebben met kerst </a:t>
            </a:r>
            <a:r>
              <a:rPr lang="nl-NL" sz="1980" b="1" u="sng" dirty="0">
                <a:latin typeface="+mj-lt"/>
                <a:ea typeface="Times New Roman" panose="02020603050405020304" pitchFamily="18" charset="0"/>
                <a:cs typeface="Arial" panose="020B0604020202020204" pitchFamily="34" charset="0"/>
              </a:rPr>
              <a:t>hangt niet af van</a:t>
            </a:r>
            <a:r>
              <a:rPr lang="nl-NL" sz="1980" dirty="0">
                <a:latin typeface="+mj-lt"/>
                <a:ea typeface="Times New Roman" panose="02020603050405020304" pitchFamily="18" charset="0"/>
                <a:cs typeface="Arial" panose="020B0604020202020204" pitchFamily="34" charset="0"/>
              </a:rPr>
              <a:t> of je een kerstboom in huis hebt. Afhangen van betekent </a:t>
            </a:r>
            <a:r>
              <a:rPr lang="nl-NL" sz="1980" b="1" i="1" dirty="0">
                <a:latin typeface="+mj-lt"/>
                <a:ea typeface="Times New Roman" panose="02020603050405020304" pitchFamily="18" charset="0"/>
                <a:cs typeface="Arial" panose="020B0604020202020204" pitchFamily="34" charset="0"/>
              </a:rPr>
              <a:t>bepaald worden door</a:t>
            </a:r>
            <a:r>
              <a:rPr lang="nl-NL" sz="1980" dirty="0">
                <a:latin typeface="+mj-lt"/>
                <a:ea typeface="Times New Roman" panose="02020603050405020304" pitchFamily="18" charset="0"/>
                <a:cs typeface="Arial" panose="020B0604020202020204" pitchFamily="34" charset="0"/>
              </a:rPr>
              <a:t>. Toch koos ik uiteindelijk wel voor een kerstboom. Ik ben naar een boerderij gegaan waar kerstbomen werden verkocht. Achter de boerderij was een veld met kerstbomen. De hele </a:t>
            </a:r>
            <a:r>
              <a:rPr lang="nl-NL" sz="1980" b="1" u="sng" dirty="0">
                <a:latin typeface="+mj-lt"/>
                <a:ea typeface="Times New Roman" panose="02020603050405020304" pitchFamily="18" charset="0"/>
                <a:cs typeface="Arial" panose="020B0604020202020204" pitchFamily="34" charset="0"/>
              </a:rPr>
              <a:t>zone</a:t>
            </a:r>
            <a:r>
              <a:rPr lang="nl-NL" sz="1980" dirty="0">
                <a:latin typeface="+mj-lt"/>
                <a:ea typeface="Times New Roman" panose="02020603050405020304" pitchFamily="18" charset="0"/>
                <a:cs typeface="Arial" panose="020B0604020202020204" pitchFamily="34" charset="0"/>
              </a:rPr>
              <a:t> of </a:t>
            </a:r>
            <a:r>
              <a:rPr lang="nl-NL" sz="1980" b="1" i="1" dirty="0">
                <a:latin typeface="+mj-lt"/>
                <a:ea typeface="Times New Roman" panose="02020603050405020304" pitchFamily="18" charset="0"/>
                <a:cs typeface="Arial" panose="020B0604020202020204" pitchFamily="34" charset="0"/>
              </a:rPr>
              <a:t>het gebied</a:t>
            </a:r>
            <a:r>
              <a:rPr lang="nl-NL" sz="1980" dirty="0">
                <a:latin typeface="+mj-lt"/>
                <a:ea typeface="Times New Roman" panose="02020603050405020304" pitchFamily="18" charset="0"/>
                <a:cs typeface="Arial" panose="020B0604020202020204" pitchFamily="34" charset="0"/>
              </a:rPr>
              <a:t> stond vol met kerstbomen. Ze hadden het gezellig gemaakt met lampjes en muziek. Die muziek stond wel heel erg hard. Misschien heeft dat wel </a:t>
            </a:r>
            <a:r>
              <a:rPr lang="nl-NL" sz="1980" b="1" u="sng" dirty="0">
                <a:latin typeface="+mj-lt"/>
                <a:ea typeface="Times New Roman" panose="02020603050405020304" pitchFamily="18" charset="0"/>
                <a:cs typeface="Arial" panose="020B0604020202020204" pitchFamily="34" charset="0"/>
              </a:rPr>
              <a:t>overlast</a:t>
            </a:r>
            <a:r>
              <a:rPr lang="nl-NL" sz="1980" dirty="0">
                <a:latin typeface="+mj-lt"/>
                <a:ea typeface="Times New Roman" panose="02020603050405020304" pitchFamily="18" charset="0"/>
                <a:cs typeface="Arial" panose="020B0604020202020204" pitchFamily="34" charset="0"/>
              </a:rPr>
              <a:t> gegeven voor de buren. Overlast betekent </a:t>
            </a:r>
            <a:r>
              <a:rPr lang="nl-NL" sz="1980" b="1" i="1" dirty="0">
                <a:latin typeface="+mj-lt"/>
                <a:ea typeface="Times New Roman" panose="02020603050405020304" pitchFamily="18" charset="0"/>
                <a:cs typeface="Arial" panose="020B0604020202020204" pitchFamily="34" charset="0"/>
              </a:rPr>
              <a:t>iets wat vervelend is</a:t>
            </a:r>
            <a:r>
              <a:rPr lang="nl-NL" sz="1980" dirty="0">
                <a:latin typeface="+mj-lt"/>
                <a:ea typeface="Times New Roman" panose="02020603050405020304" pitchFamily="18" charset="0"/>
                <a:cs typeface="Arial" panose="020B0604020202020204" pitchFamily="34" charset="0"/>
              </a:rPr>
              <a:t>. Ik heb een kerstboom uitgezocht en nu staat hij in mijn huis. Tot de kerstdagen voorbij zijn. Dan gaat de kerstboom weer weg. Sommige mensen steken de kerstboom in de fik op straat. Dat is hartstikke </a:t>
            </a:r>
            <a:r>
              <a:rPr lang="nl-NL" sz="1980" b="1" u="sng" dirty="0">
                <a:latin typeface="+mj-lt"/>
                <a:ea typeface="Times New Roman" panose="02020603050405020304" pitchFamily="18" charset="0"/>
                <a:cs typeface="Arial" panose="020B0604020202020204" pitchFamily="34" charset="0"/>
              </a:rPr>
              <a:t>illegaal</a:t>
            </a:r>
            <a:r>
              <a:rPr lang="nl-NL" sz="1980" dirty="0">
                <a:latin typeface="+mj-lt"/>
                <a:ea typeface="Times New Roman" panose="02020603050405020304" pitchFamily="18" charset="0"/>
                <a:cs typeface="Arial" panose="020B0604020202020204" pitchFamily="34" charset="0"/>
              </a:rPr>
              <a:t>! Dat is </a:t>
            </a:r>
            <a:r>
              <a:rPr lang="nl-NL" sz="1980" b="1" i="1" dirty="0">
                <a:latin typeface="+mj-lt"/>
                <a:ea typeface="Times New Roman" panose="02020603050405020304" pitchFamily="18" charset="0"/>
                <a:cs typeface="Arial" panose="020B0604020202020204" pitchFamily="34" charset="0"/>
              </a:rPr>
              <a:t>verboden.</a:t>
            </a:r>
            <a:r>
              <a:rPr lang="nl-NL" sz="1980" dirty="0">
                <a:latin typeface="+mj-lt"/>
                <a:ea typeface="Times New Roman" panose="02020603050405020304" pitchFamily="18" charset="0"/>
                <a:cs typeface="Arial" panose="020B0604020202020204" pitchFamily="34" charset="0"/>
              </a:rPr>
              <a:t> En heel gevaarlijk. Er kan een grote brand ontstaan. </a:t>
            </a:r>
            <a:r>
              <a:rPr lang="nl-NL" sz="1980" b="1" i="1" dirty="0">
                <a:latin typeface="+mj-lt"/>
                <a:ea typeface="Times New Roman" panose="02020603050405020304" pitchFamily="18" charset="0"/>
                <a:cs typeface="Arial" panose="020B0604020202020204" pitchFamily="34" charset="0"/>
              </a:rPr>
              <a:t>De mensen die er bij staan te kijken</a:t>
            </a:r>
            <a:r>
              <a:rPr lang="nl-NL" sz="1980" dirty="0">
                <a:latin typeface="+mj-lt"/>
                <a:ea typeface="Times New Roman" panose="02020603050405020304" pitchFamily="18" charset="0"/>
                <a:cs typeface="Arial" panose="020B0604020202020204" pitchFamily="34" charset="0"/>
              </a:rPr>
              <a:t>, de </a:t>
            </a:r>
            <a:r>
              <a:rPr lang="nl-NL" sz="1980" b="1" u="sng" dirty="0">
                <a:latin typeface="+mj-lt"/>
                <a:ea typeface="Times New Roman" panose="02020603050405020304" pitchFamily="18" charset="0"/>
                <a:cs typeface="Arial" panose="020B0604020202020204" pitchFamily="34" charset="0"/>
              </a:rPr>
              <a:t>toeschouwers</a:t>
            </a:r>
            <a:r>
              <a:rPr lang="nl-NL" sz="1980" dirty="0">
                <a:latin typeface="+mj-lt"/>
                <a:ea typeface="Times New Roman" panose="02020603050405020304" pitchFamily="18" charset="0"/>
                <a:cs typeface="Arial" panose="020B0604020202020204" pitchFamily="34" charset="0"/>
              </a:rPr>
              <a:t>, kunnen </a:t>
            </a:r>
            <a:r>
              <a:rPr lang="nl-NL" sz="1980" b="1" u="sng" dirty="0">
                <a:latin typeface="+mj-lt"/>
                <a:ea typeface="Times New Roman" panose="02020603050405020304" pitchFamily="18" charset="0"/>
                <a:cs typeface="Arial" panose="020B0604020202020204" pitchFamily="34" charset="0"/>
              </a:rPr>
              <a:t>zwaargewond</a:t>
            </a:r>
            <a:r>
              <a:rPr lang="nl-NL" sz="1980" dirty="0">
                <a:latin typeface="+mj-lt"/>
                <a:ea typeface="Times New Roman" panose="02020603050405020304" pitchFamily="18" charset="0"/>
                <a:cs typeface="Arial" panose="020B0604020202020204" pitchFamily="34" charset="0"/>
              </a:rPr>
              <a:t> raken als het mis gaat, en het geeft ontzettend veel troep. Zwaargewond ben je </a:t>
            </a:r>
            <a:r>
              <a:rPr lang="nl-NL" sz="1980" b="1" i="1" dirty="0">
                <a:latin typeface="+mj-lt"/>
                <a:ea typeface="Times New Roman" panose="02020603050405020304" pitchFamily="18" charset="0"/>
                <a:cs typeface="Arial" panose="020B0604020202020204" pitchFamily="34" charset="0"/>
              </a:rPr>
              <a:t>als je heel erg gewond bent en snel hulp nodig hebt</a:t>
            </a:r>
            <a:r>
              <a:rPr lang="nl-NL" sz="1980" dirty="0">
                <a:latin typeface="+mj-lt"/>
                <a:ea typeface="Times New Roman" panose="02020603050405020304" pitchFamily="18" charset="0"/>
                <a:cs typeface="Arial" panose="020B0604020202020204" pitchFamily="34" charset="0"/>
              </a:rPr>
              <a:t>. Daarom heeft </a:t>
            </a:r>
            <a:r>
              <a:rPr lang="nl-NL" sz="1980" b="1" u="sng" dirty="0">
                <a:latin typeface="+mj-lt"/>
                <a:ea typeface="Times New Roman" panose="02020603050405020304" pitchFamily="18" charset="0"/>
                <a:cs typeface="Arial" panose="020B0604020202020204" pitchFamily="34" charset="0"/>
              </a:rPr>
              <a:t>de overheid</a:t>
            </a:r>
            <a:r>
              <a:rPr lang="nl-NL" sz="1980" dirty="0">
                <a:latin typeface="+mj-lt"/>
                <a:ea typeface="Times New Roman" panose="02020603050405020304" pitchFamily="18" charset="0"/>
                <a:cs typeface="Arial" panose="020B0604020202020204" pitchFamily="34" charset="0"/>
              </a:rPr>
              <a:t> afspraken gemaakt met de steden. De overheid bestaat uit </a:t>
            </a:r>
            <a:r>
              <a:rPr lang="nl-NL" sz="1980" b="1" i="1" dirty="0">
                <a:latin typeface="+mj-lt"/>
                <a:ea typeface="Times New Roman" panose="02020603050405020304" pitchFamily="18" charset="0"/>
                <a:cs typeface="Arial" panose="020B0604020202020204" pitchFamily="34" charset="0"/>
              </a:rPr>
              <a:t>de leiders van een land en alle mensen die ervoor werken</a:t>
            </a:r>
            <a:r>
              <a:rPr lang="nl-NL" sz="1980" dirty="0">
                <a:latin typeface="+mj-lt"/>
                <a:ea typeface="Times New Roman" panose="02020603050405020304" pitchFamily="18" charset="0"/>
                <a:cs typeface="Arial" panose="020B0604020202020204" pitchFamily="34" charset="0"/>
              </a:rPr>
              <a:t>. De kerstbomen worden netjes door een vuilniswagen opgehaald in januari. Wel zo veilig. </a:t>
            </a: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162367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toeschouwer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 name="Afbeelding 9" descr="Afbeelding met persoon, groep, menigte&#10;&#10;Automatisch gegenereerde beschrijving">
            <a:extLst>
              <a:ext uri="{FF2B5EF4-FFF2-40B4-BE49-F238E27FC236}">
                <a16:creationId xmlns:a16="http://schemas.microsoft.com/office/drawing/2014/main" id="{443B7B5D-33AE-4EB7-9BCD-C6481CC206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648" y="1673319"/>
            <a:ext cx="4947050" cy="3304630"/>
          </a:xfrm>
          <a:prstGeom prst="rect">
            <a:avLst/>
          </a:prstGeom>
        </p:spPr>
      </p:pic>
      <p:grpSp>
        <p:nvGrpSpPr>
          <p:cNvPr id="3" name="Groep 2">
            <a:extLst>
              <a:ext uri="{FF2B5EF4-FFF2-40B4-BE49-F238E27FC236}">
                <a16:creationId xmlns:a16="http://schemas.microsoft.com/office/drawing/2014/main" id="{75D42D45-8A29-4A32-A673-217B3551027B}"/>
              </a:ext>
            </a:extLst>
          </p:cNvPr>
          <p:cNvGrpSpPr/>
          <p:nvPr/>
        </p:nvGrpSpPr>
        <p:grpSpPr>
          <a:xfrm>
            <a:off x="5164832" y="4222155"/>
            <a:ext cx="3449520" cy="2159720"/>
            <a:chOff x="1506124" y="2634048"/>
            <a:chExt cx="6099363" cy="3818768"/>
          </a:xfrm>
        </p:grpSpPr>
        <p:pic>
          <p:nvPicPr>
            <p:cNvPr id="8" name="Afbeelding 7" descr="Afbeelding met buiten, sneeuw, boom, grond&#10;&#10;Automatisch gegenereerde beschrijving">
              <a:extLst>
                <a:ext uri="{FF2B5EF4-FFF2-40B4-BE49-F238E27FC236}">
                  <a16:creationId xmlns:a16="http://schemas.microsoft.com/office/drawing/2014/main" id="{9E98E2CC-14C0-4F3A-918C-5DDD5DB35C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816" b="18410"/>
            <a:stretch/>
          </p:blipFill>
          <p:spPr>
            <a:xfrm>
              <a:off x="1506124" y="2634048"/>
              <a:ext cx="6099363" cy="3818768"/>
            </a:xfrm>
            <a:prstGeom prst="rect">
              <a:avLst/>
            </a:prstGeom>
          </p:spPr>
        </p:pic>
        <p:pic>
          <p:nvPicPr>
            <p:cNvPr id="9" name="Afbeelding 8">
              <a:extLst>
                <a:ext uri="{FF2B5EF4-FFF2-40B4-BE49-F238E27FC236}">
                  <a16:creationId xmlns:a16="http://schemas.microsoft.com/office/drawing/2014/main" id="{C23BFB22-A8BC-4C7E-B6B1-D538747A2C4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979712" y="3227267"/>
              <a:ext cx="4366260" cy="3096260"/>
            </a:xfrm>
            <a:prstGeom prst="rect">
              <a:avLst/>
            </a:prstGeom>
            <a:noFill/>
            <a:ln>
              <a:noFill/>
            </a:ln>
          </p:spPr>
        </p:pic>
      </p:grpSp>
    </p:spTree>
    <p:extLst>
      <p:ext uri="{BB962C8B-B14F-4D97-AF65-F5344CB8AC3E}">
        <p14:creationId xmlns:p14="http://schemas.microsoft.com/office/powerpoint/2010/main" val="302016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25814"/>
            <a:ext cx="9396535" cy="1323439"/>
          </a:xfrm>
          <a:prstGeom prst="rect">
            <a:avLst/>
          </a:prstGeom>
          <a:noFill/>
        </p:spPr>
        <p:txBody>
          <a:bodyPr wrap="square" rtlCol="0">
            <a:spAutoFit/>
          </a:bodyPr>
          <a:lstStyle/>
          <a:p>
            <a:r>
              <a:rPr lang="nl-NL" sz="8000" b="1" u="sng" dirty="0">
                <a:latin typeface="Century Gothic" panose="020B0502020202020204" pitchFamily="34" charset="0"/>
              </a:rPr>
              <a:t>zwaargewond</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on, person, buiten&#10;&#10;Automatisch gegenereerde beschrijving">
            <a:extLst>
              <a:ext uri="{FF2B5EF4-FFF2-40B4-BE49-F238E27FC236}">
                <a16:creationId xmlns:a16="http://schemas.microsoft.com/office/drawing/2014/main" id="{C9EB6403-C8F5-4925-9E62-AE05A4C709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71091" y="3140968"/>
            <a:ext cx="5289449" cy="3533352"/>
          </a:xfrm>
          <a:prstGeom prst="rect">
            <a:avLst/>
          </a:prstGeom>
        </p:spPr>
      </p:pic>
      <p:pic>
        <p:nvPicPr>
          <p:cNvPr id="11" name="Afbeelding 10" descr="Afbeelding met tekst, binnen, ziekenhuiskamer, persoon&#10;&#10;Automatisch gegenereerde beschrijving">
            <a:extLst>
              <a:ext uri="{FF2B5EF4-FFF2-40B4-BE49-F238E27FC236}">
                <a16:creationId xmlns:a16="http://schemas.microsoft.com/office/drawing/2014/main" id="{D23289FB-8F64-4E8F-BEC4-E0D04A1ABE91}"/>
              </a:ext>
            </a:extLst>
          </p:cNvPr>
          <p:cNvPicPr>
            <a:picLocks noChangeAspect="1"/>
          </p:cNvPicPr>
          <p:nvPr/>
        </p:nvPicPr>
        <p:blipFill rotWithShape="1">
          <a:blip r:embed="rId4">
            <a:extLst>
              <a:ext uri="{28A0092B-C50C-407E-A947-70E740481C1C}">
                <a14:useLocalDpi xmlns:a14="http://schemas.microsoft.com/office/drawing/2010/main"/>
              </a:ext>
            </a:extLst>
          </a:blip>
          <a:srcRect r="40755"/>
          <a:stretch/>
        </p:blipFill>
        <p:spPr>
          <a:xfrm>
            <a:off x="5808040" y="1521236"/>
            <a:ext cx="3210273" cy="3608796"/>
          </a:xfrm>
          <a:prstGeom prst="rect">
            <a:avLst/>
          </a:prstGeom>
        </p:spPr>
      </p:pic>
    </p:spTree>
    <p:extLst>
      <p:ext uri="{BB962C8B-B14F-4D97-AF65-F5344CB8AC3E}">
        <p14:creationId xmlns:p14="http://schemas.microsoft.com/office/powerpoint/2010/main" val="32479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overheid</a:t>
            </a:r>
          </a:p>
        </p:txBody>
      </p:sp>
      <p:pic>
        <p:nvPicPr>
          <p:cNvPr id="7" name="Afbeelding 6">
            <a:extLst>
              <a:ext uri="{FF2B5EF4-FFF2-40B4-BE49-F238E27FC236}">
                <a16:creationId xmlns:a16="http://schemas.microsoft.com/office/drawing/2014/main" id="{2371452B-2B3D-4873-BF07-F69757DD6D41}"/>
              </a:ext>
            </a:extLst>
          </p:cNvPr>
          <p:cNvPicPr>
            <a:picLocks noChangeAspect="1"/>
          </p:cNvPicPr>
          <p:nvPr/>
        </p:nvPicPr>
        <p:blipFill>
          <a:blip r:embed="rId3"/>
          <a:stretch>
            <a:fillRect/>
          </a:stretch>
        </p:blipFill>
        <p:spPr>
          <a:xfrm>
            <a:off x="1763688" y="1319165"/>
            <a:ext cx="5400600" cy="5182394"/>
          </a:xfrm>
          <a:prstGeom prst="rect">
            <a:avLst/>
          </a:prstGeom>
        </p:spPr>
      </p:pic>
    </p:spTree>
    <p:extLst>
      <p:ext uri="{BB962C8B-B14F-4D97-AF65-F5344CB8AC3E}">
        <p14:creationId xmlns:p14="http://schemas.microsoft.com/office/powerpoint/2010/main" val="195799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188640"/>
            <a:ext cx="4275584" cy="6679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de meningen</a:t>
            </a:r>
            <a:endParaRPr lang="nl-NL" sz="4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64495" y="75897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zijn gelijkgestemd</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iedereen denkt er anders over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Ik vind geen kerstboom kopen een goed idee, maar daar </a:t>
            </a:r>
            <a:r>
              <a:rPr lang="nl-NL" sz="2000" i="1" u="sng" dirty="0">
                <a:solidFill>
                  <a:srgbClr val="387038"/>
                </a:solidFill>
                <a:latin typeface="Century Gothic" panose="020B0502020202020204" pitchFamily="34" charset="0"/>
                <a:ea typeface="Calibri"/>
                <a:cs typeface="Times New Roman"/>
              </a:rPr>
              <a:t>zijn</a:t>
            </a:r>
            <a:r>
              <a:rPr lang="nl-NL" sz="2000" i="1" dirty="0">
                <a:solidFill>
                  <a:srgbClr val="387038"/>
                </a:solidFill>
                <a:latin typeface="Century Gothic" panose="020B0502020202020204" pitchFamily="34" charset="0"/>
                <a:ea typeface="Calibri"/>
                <a:cs typeface="Times New Roman"/>
              </a:rPr>
              <a:t> </a:t>
            </a:r>
            <a:r>
              <a:rPr lang="nl-NL" sz="2000" i="1" u="sng" dirty="0">
                <a:solidFill>
                  <a:srgbClr val="387038"/>
                </a:solidFill>
                <a:latin typeface="Century Gothic" panose="020B0502020202020204" pitchFamily="34" charset="0"/>
                <a:ea typeface="Calibri"/>
                <a:cs typeface="Times New Roman"/>
              </a:rPr>
              <a:t>de meningen over verdeeld</a:t>
            </a:r>
            <a:r>
              <a:rPr lang="nl-NL" sz="2000" i="1" dirty="0">
                <a:solidFill>
                  <a:srgbClr val="387038"/>
                </a:solidFill>
                <a:latin typeface="Century Gothic" panose="020B0502020202020204" pitchFamily="34" charset="0"/>
                <a:ea typeface="Calibri"/>
                <a:cs typeface="Times New Roman"/>
              </a:rPr>
              <a:t>.</a:t>
            </a:r>
            <a:endParaRPr lang="nl-NL" sz="105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iedereen heeft eenzelfde opvatting of visie </a:t>
            </a:r>
            <a:endParaRPr lang="nl-NL" sz="20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000" i="1" u="sng" dirty="0">
                <a:solidFill>
                  <a:srgbClr val="387038"/>
                </a:solidFill>
                <a:latin typeface="Century Gothic" panose="020B0502020202020204" pitchFamily="34" charset="0"/>
                <a:ea typeface="Calibri"/>
                <a:cs typeface="Times New Roman"/>
              </a:rPr>
              <a:t>De meningen zijn gelijkgestemd</a:t>
            </a:r>
            <a:r>
              <a:rPr lang="nl-NL" sz="2000" i="1" dirty="0">
                <a:solidFill>
                  <a:srgbClr val="387038"/>
                </a:solidFill>
                <a:latin typeface="Century Gothic" panose="020B0502020202020204" pitchFamily="34" charset="0"/>
                <a:ea typeface="Calibri"/>
                <a:cs typeface="Times New Roman"/>
              </a:rPr>
              <a:t> over hoe ze graag met elkaar willen omgaan in de klas.</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routledm\AppData\Local\Microsoft\Windows\Temporary Internet Files\Content.IE5\17C7GZL0\shutterstock_10316964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176" y="2584020"/>
            <a:ext cx="3231250" cy="228514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routledm\AppData\Local\Microsoft\Windows\Temporary Internet Files\Content.IE5\RAEM32RR\shutterstock_12090862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104" y="2636912"/>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2">
            <a:extLst>
              <a:ext uri="{FF2B5EF4-FFF2-40B4-BE49-F238E27FC236}">
                <a16:creationId xmlns:a16="http://schemas.microsoft.com/office/drawing/2014/main" id="{000F9126-7BDF-46C7-88B1-5180840D3CEB}"/>
              </a:ext>
            </a:extLst>
          </p:cNvPr>
          <p:cNvSpPr txBox="1">
            <a:spLocks noChangeArrowheads="1"/>
          </p:cNvSpPr>
          <p:nvPr/>
        </p:nvSpPr>
        <p:spPr bwMode="auto">
          <a:xfrm>
            <a:off x="243009" y="723068"/>
            <a:ext cx="4275584" cy="6679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zijn verdeeld</a:t>
            </a:r>
            <a:endParaRPr lang="nl-NL" sz="4000"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501D8554-4AD4-41FA-99D5-1A7A1B6F6394}"/>
              </a:ext>
            </a:extLst>
          </p:cNvPr>
          <p:cNvSpPr txBox="1">
            <a:spLocks noChangeArrowheads="1"/>
          </p:cNvSpPr>
          <p:nvPr/>
        </p:nvSpPr>
        <p:spPr bwMode="auto">
          <a:xfrm>
            <a:off x="4716017" y="179671"/>
            <a:ext cx="4275584" cy="6679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de meningen</a:t>
            </a:r>
            <a:endParaRPr lang="nl-NL" sz="40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54930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73882" y="299165"/>
            <a:ext cx="3950842" cy="11129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minimaal</a:t>
            </a:r>
            <a:endParaRPr lang="nl-NL" sz="7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maximaal</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niet minder dan</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8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Een kerstboom kost </a:t>
            </a:r>
            <a:r>
              <a:rPr lang="nl-NL" sz="2400" i="1" u="sng" dirty="0">
                <a:solidFill>
                  <a:srgbClr val="387038"/>
                </a:solidFill>
                <a:latin typeface="Century Gothic" panose="020B0502020202020204" pitchFamily="34" charset="0"/>
                <a:ea typeface="Calibri"/>
                <a:cs typeface="Times New Roman"/>
              </a:rPr>
              <a:t>minimaal</a:t>
            </a:r>
            <a:r>
              <a:rPr lang="nl-NL" sz="2400" i="1" dirty="0">
                <a:solidFill>
                  <a:srgbClr val="387038"/>
                </a:solidFill>
                <a:latin typeface="Century Gothic" panose="020B0502020202020204" pitchFamily="34" charset="0"/>
                <a:ea typeface="Calibri"/>
                <a:cs typeface="Times New Roman"/>
              </a:rPr>
              <a:t> 20 euro.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meer dan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Er kunnen </a:t>
            </a:r>
            <a:r>
              <a:rPr lang="nl-NL" sz="2400" i="1" u="sng" dirty="0">
                <a:solidFill>
                  <a:srgbClr val="387038"/>
                </a:solidFill>
                <a:latin typeface="Century Gothic" panose="020B0502020202020204" pitchFamily="34" charset="0"/>
                <a:ea typeface="Calibri"/>
                <a:cs typeface="Times New Roman"/>
              </a:rPr>
              <a:t>maximaal</a:t>
            </a:r>
            <a:r>
              <a:rPr lang="nl-NL" sz="2400" i="1" dirty="0">
                <a:solidFill>
                  <a:srgbClr val="387038"/>
                </a:solidFill>
                <a:latin typeface="Century Gothic" panose="020B0502020202020204" pitchFamily="34" charset="0"/>
                <a:ea typeface="Calibri"/>
                <a:cs typeface="Times New Roman"/>
              </a:rPr>
              <a:t> 2 kerstbomen op mijn auto.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17">
            <a:extLst>
              <a:ext uri="{FF2B5EF4-FFF2-40B4-BE49-F238E27FC236}">
                <a16:creationId xmlns:a16="http://schemas.microsoft.com/office/drawing/2014/main" id="{9448526C-F184-452A-A887-159AECBFC01D}"/>
              </a:ext>
            </a:extLst>
          </p:cNvPr>
          <p:cNvSpPr txBox="1"/>
          <p:nvPr/>
        </p:nvSpPr>
        <p:spPr>
          <a:xfrm>
            <a:off x="2467800" y="2116214"/>
            <a:ext cx="928297" cy="3000821"/>
          </a:xfrm>
          <a:prstGeom prst="rect">
            <a:avLst/>
          </a:prstGeom>
          <a:noFill/>
        </p:spPr>
        <p:txBody>
          <a:bodyPr wrap="square" rtlCol="0">
            <a:spAutoFit/>
          </a:bodyPr>
          <a:lstStyle/>
          <a:p>
            <a:r>
              <a:rPr lang="nl-NL" sz="1600" dirty="0"/>
              <a:t>100 euro</a:t>
            </a:r>
          </a:p>
          <a:p>
            <a:r>
              <a:rPr lang="nl-NL" sz="1600" dirty="0"/>
              <a:t>90 euro</a:t>
            </a:r>
          </a:p>
          <a:p>
            <a:r>
              <a:rPr lang="nl-NL" sz="1600" dirty="0"/>
              <a:t>80 euro</a:t>
            </a:r>
          </a:p>
          <a:p>
            <a:r>
              <a:rPr lang="nl-NL" sz="1600" dirty="0"/>
              <a:t>70 euro</a:t>
            </a:r>
          </a:p>
          <a:p>
            <a:r>
              <a:rPr lang="nl-NL" sz="1600" dirty="0"/>
              <a:t>60 euro</a:t>
            </a:r>
          </a:p>
          <a:p>
            <a:r>
              <a:rPr lang="nl-NL" sz="1600" dirty="0"/>
              <a:t>50 euro</a:t>
            </a:r>
          </a:p>
          <a:p>
            <a:r>
              <a:rPr lang="nl-NL" sz="1600" dirty="0"/>
              <a:t>40 euro</a:t>
            </a:r>
          </a:p>
          <a:p>
            <a:r>
              <a:rPr lang="nl-NL" sz="1600" dirty="0"/>
              <a:t>30 euro</a:t>
            </a:r>
          </a:p>
          <a:p>
            <a:r>
              <a:rPr lang="nl-NL" sz="1600" dirty="0"/>
              <a:t>20 euro</a:t>
            </a:r>
          </a:p>
          <a:p>
            <a:r>
              <a:rPr lang="nl-NL" sz="1600" dirty="0"/>
              <a:t>10 euro</a:t>
            </a:r>
          </a:p>
          <a:p>
            <a:endParaRPr lang="nl-NL" sz="1050" dirty="0"/>
          </a:p>
          <a:p>
            <a:endParaRPr lang="nl-NL" dirty="0"/>
          </a:p>
        </p:txBody>
      </p:sp>
      <p:sp>
        <p:nvSpPr>
          <p:cNvPr id="19" name="Pijl: rechts 18">
            <a:extLst>
              <a:ext uri="{FF2B5EF4-FFF2-40B4-BE49-F238E27FC236}">
                <a16:creationId xmlns:a16="http://schemas.microsoft.com/office/drawing/2014/main" id="{07C061B3-F88B-456D-AD10-AE6AE41C30C3}"/>
              </a:ext>
            </a:extLst>
          </p:cNvPr>
          <p:cNvSpPr/>
          <p:nvPr/>
        </p:nvSpPr>
        <p:spPr>
          <a:xfrm>
            <a:off x="2000571" y="4164622"/>
            <a:ext cx="467229" cy="18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Afbeelding met boom, plant, conifeer&#10;&#10;Automatisch gegenereerde beschrijving">
            <a:extLst>
              <a:ext uri="{FF2B5EF4-FFF2-40B4-BE49-F238E27FC236}">
                <a16:creationId xmlns:a16="http://schemas.microsoft.com/office/drawing/2014/main" id="{D03E38BC-8773-47EE-9188-E5AE0590D7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5972"/>
          <a:stretch/>
        </p:blipFill>
        <p:spPr>
          <a:xfrm>
            <a:off x="741092" y="3036689"/>
            <a:ext cx="1140908" cy="1697201"/>
          </a:xfrm>
          <a:prstGeom prst="rect">
            <a:avLst/>
          </a:prstGeom>
        </p:spPr>
      </p:pic>
      <p:pic>
        <p:nvPicPr>
          <p:cNvPr id="10" name="Afbeelding 9" descr="Afbeelding met persoon, plant&#10;&#10;Automatisch gegenereerde beschrijving">
            <a:extLst>
              <a:ext uri="{FF2B5EF4-FFF2-40B4-BE49-F238E27FC236}">
                <a16:creationId xmlns:a16="http://schemas.microsoft.com/office/drawing/2014/main" id="{139BAEA9-5FA1-42B8-8A62-1D7A46FEB7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3784" y="2564904"/>
            <a:ext cx="3590351" cy="2434258"/>
          </a:xfrm>
          <a:prstGeom prst="rect">
            <a:avLst/>
          </a:prstGeom>
        </p:spPr>
      </p:pic>
    </p:spTree>
    <p:extLst>
      <p:ext uri="{BB962C8B-B14F-4D97-AF65-F5344CB8AC3E}">
        <p14:creationId xmlns:p14="http://schemas.microsoft.com/office/powerpoint/2010/main" val="2076482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legaal</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38973" y="285667"/>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illegaal</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wat in een regel van de overheid is vastgelegd</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r>
              <a:rPr lang="nl-NL" sz="100" dirty="0">
                <a:effectLst/>
                <a:latin typeface="Century Gothic" panose="020B0502020202020204" pitchFamily="34" charset="0"/>
                <a:ea typeface="Calibri"/>
                <a:cs typeface="Times New Roman"/>
              </a:rPr>
              <a:t>   </a:t>
            </a: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Als je een rijbewijs hebt kun je </a:t>
            </a:r>
            <a:r>
              <a:rPr lang="nl-NL" sz="2200" i="1" u="sng" dirty="0">
                <a:solidFill>
                  <a:srgbClr val="387038"/>
                </a:solidFill>
                <a:latin typeface="Century Gothic" panose="020B0502020202020204" pitchFamily="34" charset="0"/>
                <a:ea typeface="Calibri"/>
                <a:cs typeface="Times New Roman"/>
              </a:rPr>
              <a:t>legaal</a:t>
            </a:r>
            <a:r>
              <a:rPr lang="nl-NL" sz="2200" i="1" dirty="0">
                <a:solidFill>
                  <a:srgbClr val="387038"/>
                </a:solidFill>
                <a:latin typeface="Century Gothic" panose="020B0502020202020204" pitchFamily="34" charset="0"/>
                <a:ea typeface="Calibri"/>
                <a:cs typeface="Times New Roman"/>
              </a:rPr>
              <a:t> autorijden.</a:t>
            </a: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verboden, het mag niet volgens de wet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Je kerstboom op straat verbranden is </a:t>
            </a:r>
            <a:r>
              <a:rPr lang="nl-NL" sz="2200" i="1" u="sng" dirty="0">
                <a:solidFill>
                  <a:srgbClr val="387038"/>
                </a:solidFill>
                <a:latin typeface="Century Gothic" panose="020B0502020202020204" pitchFamily="34" charset="0"/>
                <a:ea typeface="Calibri"/>
                <a:cs typeface="Times New Roman"/>
              </a:rPr>
              <a:t>illegaal</a:t>
            </a:r>
            <a:r>
              <a:rPr lang="nl-NL" sz="22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17" name="Groep 16">
            <a:extLst>
              <a:ext uri="{FF2B5EF4-FFF2-40B4-BE49-F238E27FC236}">
                <a16:creationId xmlns:a16="http://schemas.microsoft.com/office/drawing/2014/main" id="{BF269C9E-86FA-4050-B6DD-7678B7D2C357}"/>
              </a:ext>
            </a:extLst>
          </p:cNvPr>
          <p:cNvGrpSpPr/>
          <p:nvPr/>
        </p:nvGrpSpPr>
        <p:grpSpPr>
          <a:xfrm>
            <a:off x="5374545" y="2700332"/>
            <a:ext cx="3075429" cy="2245081"/>
            <a:chOff x="360218" y="405184"/>
            <a:chExt cx="8284360" cy="6047632"/>
          </a:xfrm>
        </p:grpSpPr>
        <p:pic>
          <p:nvPicPr>
            <p:cNvPr id="19" name="Afbeelding 18" descr="Afbeelding met buiten, sneeuw, boom, grond&#10;&#10;Automatisch gegenereerde beschrijving">
              <a:extLst>
                <a:ext uri="{FF2B5EF4-FFF2-40B4-BE49-F238E27FC236}">
                  <a16:creationId xmlns:a16="http://schemas.microsoft.com/office/drawing/2014/main" id="{DE78F21B-F554-41C4-8AB0-253F3C6119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8410"/>
            <a:stretch/>
          </p:blipFill>
          <p:spPr>
            <a:xfrm>
              <a:off x="360218" y="2634048"/>
              <a:ext cx="7245269" cy="3818768"/>
            </a:xfrm>
            <a:prstGeom prst="rect">
              <a:avLst/>
            </a:prstGeom>
          </p:spPr>
        </p:pic>
        <p:pic>
          <p:nvPicPr>
            <p:cNvPr id="20" name="Afbeelding 19" descr="Afbeelding met tekst, buiten, illustratie&#10;&#10;Automatisch gegenereerde beschrijving">
              <a:extLst>
                <a:ext uri="{FF2B5EF4-FFF2-40B4-BE49-F238E27FC236}">
                  <a16:creationId xmlns:a16="http://schemas.microsoft.com/office/drawing/2014/main" id="{86F9DAFC-F420-497C-8CBF-5221555CCC9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24128" y="405184"/>
              <a:ext cx="2920450" cy="2920450"/>
            </a:xfrm>
            <a:prstGeom prst="rect">
              <a:avLst/>
            </a:prstGeom>
          </p:spPr>
        </p:pic>
        <p:pic>
          <p:nvPicPr>
            <p:cNvPr id="21" name="Afbeelding 20">
              <a:extLst>
                <a:ext uri="{FF2B5EF4-FFF2-40B4-BE49-F238E27FC236}">
                  <a16:creationId xmlns:a16="http://schemas.microsoft.com/office/drawing/2014/main" id="{86E5AA39-9D64-4987-9D0E-8593EA554D1C}"/>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979712" y="3227267"/>
              <a:ext cx="4366260" cy="3096260"/>
            </a:xfrm>
            <a:prstGeom prst="rect">
              <a:avLst/>
            </a:prstGeom>
            <a:noFill/>
            <a:ln>
              <a:noFill/>
            </a:ln>
          </p:spPr>
        </p:pic>
      </p:grpSp>
      <p:pic>
        <p:nvPicPr>
          <p:cNvPr id="22" name="Afbeelding 21" descr="Afbeelding met auto, spiegel&#10;&#10;Automatisch gegenereerde beschrijving">
            <a:extLst>
              <a:ext uri="{FF2B5EF4-FFF2-40B4-BE49-F238E27FC236}">
                <a16:creationId xmlns:a16="http://schemas.microsoft.com/office/drawing/2014/main" id="{05DAB142-EDC8-4931-A91B-5A1457DAF4B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4152" y="3429000"/>
            <a:ext cx="2441851" cy="1631157"/>
          </a:xfrm>
          <a:prstGeom prst="rect">
            <a:avLst/>
          </a:prstGeom>
        </p:spPr>
      </p:pic>
      <p:pic>
        <p:nvPicPr>
          <p:cNvPr id="23" name="Afbeelding 22" descr="Afbeelding met pijl&#10;&#10;Automatisch gegenereerde beschrijving">
            <a:extLst>
              <a:ext uri="{FF2B5EF4-FFF2-40B4-BE49-F238E27FC236}">
                <a16:creationId xmlns:a16="http://schemas.microsoft.com/office/drawing/2014/main" id="{38EC6661-EA0D-4A0D-BAD3-0133EFAC2BE2}"/>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6697" b="93687" l="3994" r="95128">
                        <a14:foregroundMark x1="17572" y1="18784" x2="17572" y2="18784"/>
                        <a14:foregroundMark x1="35703" y1="51039" x2="46326" y2="61971"/>
                        <a14:foregroundMark x1="46326" y1="61971" x2="56310" y2="56736"/>
                        <a14:foregroundMark x1="19329" y1="16782" x2="9345" y2="29638"/>
                        <a14:foregroundMark x1="9345" y1="29638" x2="6150" y2="37952"/>
                        <a14:foregroundMark x1="3994" y1="43649" x2="3994" y2="54426"/>
                        <a14:foregroundMark x1="48243" y1="93995" x2="63738" y2="93995"/>
                        <a14:foregroundMark x1="63738" y1="93995" x2="83147" y2="80600"/>
                        <a14:foregroundMark x1="92492" y1="37952" x2="93131" y2="52194"/>
                        <a14:foregroundMark x1="93131" y1="52194" x2="89696" y2="66513"/>
                        <a14:foregroundMark x1="92173" y1="18091" x2="62540" y2="51347"/>
                        <a14:foregroundMark x1="95288" y1="51732" x2="95288" y2="51732"/>
                        <a14:foregroundMark x1="46166" y1="6697" x2="76837" y2="16089"/>
                        <a14:backgroundMark x1="10304" y1="7082" x2="8227" y2="11778"/>
                        <a14:backgroundMark x1="7827" y1="50038" x2="7827" y2="50038"/>
                        <a14:backgroundMark x1="7508" y1="49346" x2="9585" y2="50731"/>
                      </a14:backgroundRemoval>
                    </a14:imgEffect>
                  </a14:imgLayer>
                </a14:imgProps>
              </a:ext>
              <a:ext uri="{28A0092B-C50C-407E-A947-70E740481C1C}">
                <a14:useLocalDpi xmlns:a14="http://schemas.microsoft.com/office/drawing/2010/main"/>
              </a:ext>
            </a:extLst>
          </a:blip>
          <a:srcRect/>
          <a:stretch/>
        </p:blipFill>
        <p:spPr>
          <a:xfrm>
            <a:off x="610931" y="3162950"/>
            <a:ext cx="757953" cy="786555"/>
          </a:xfrm>
          <a:prstGeom prst="rect">
            <a:avLst/>
          </a:prstGeom>
        </p:spPr>
      </p:pic>
    </p:spTree>
    <p:extLst>
      <p:ext uri="{BB962C8B-B14F-4D97-AF65-F5344CB8AC3E}">
        <p14:creationId xmlns:p14="http://schemas.microsoft.com/office/powerpoint/2010/main" val="58670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63276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oorspronkelijk</a:t>
            </a:r>
            <a:endParaRPr lang="nl-NL" sz="3200" dirty="0">
              <a:effectLst/>
              <a:latin typeface="Century Gothic" panose="020B0502020202020204" pitchFamily="34" charset="0"/>
              <a:ea typeface="Calibri"/>
              <a:cs typeface="Times New Roman"/>
            </a:endParaRPr>
          </a:p>
        </p:txBody>
      </p:sp>
      <p:sp>
        <p:nvSpPr>
          <p:cNvPr id="10" name="Text Box 14"/>
          <p:cNvSpPr txBox="1"/>
          <p:nvPr/>
        </p:nvSpPr>
        <p:spPr>
          <a:xfrm>
            <a:off x="5748564" y="3508126"/>
            <a:ext cx="3357140"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uiteindelijk</a:t>
            </a:r>
            <a:endParaRPr lang="nl-NL" sz="3200" dirty="0">
              <a:effectLst/>
              <a:latin typeface="Century Gothic" panose="020B0502020202020204" pitchFamily="34" charset="0"/>
              <a:ea typeface="Calibri"/>
              <a:cs typeface="Times New Roman"/>
            </a:endParaRPr>
          </a:p>
        </p:txBody>
      </p:sp>
      <p:sp>
        <p:nvSpPr>
          <p:cNvPr id="11" name="Text Box 14"/>
          <p:cNvSpPr txBox="1"/>
          <p:nvPr/>
        </p:nvSpPr>
        <p:spPr>
          <a:xfrm>
            <a:off x="366485" y="411268"/>
            <a:ext cx="7805915"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latin typeface="Century Gothic" panose="020B0502020202020204" pitchFamily="34" charset="0"/>
                <a:ea typeface="Calibri"/>
                <a:cs typeface="Times New Roman"/>
              </a:rPr>
              <a:t>Oorspronkelijk</a:t>
            </a:r>
            <a:r>
              <a:rPr lang="nl-NL" sz="2000" i="1" dirty="0">
                <a:solidFill>
                  <a:srgbClr val="387038"/>
                </a:solidFill>
                <a:latin typeface="Century Gothic" panose="020B0502020202020204" pitchFamily="34" charset="0"/>
                <a:ea typeface="Calibri"/>
                <a:cs typeface="Times New Roman"/>
              </a:rPr>
              <a:t> was het idee om geen kerstboom te kopen. Maar uiteindelijk heb ik er toch eentje gekocht.</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1"/>
            <a:ext cx="2644021" cy="6528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78905" y="5471528"/>
            <a:ext cx="296895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in het begin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56176" y="4309312"/>
            <a:ext cx="2448272" cy="6223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94986" y="4295746"/>
            <a:ext cx="266429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op het eind</a:t>
            </a:r>
            <a:endParaRPr lang="nl-NL" sz="1100" dirty="0">
              <a:effectLst/>
              <a:latin typeface="Century Gothic" panose="020B0502020202020204" pitchFamily="34" charset="0"/>
              <a:ea typeface="Calibri"/>
              <a:cs typeface="Times New Roman"/>
            </a:endParaRPr>
          </a:p>
        </p:txBody>
      </p:sp>
      <p:pic>
        <p:nvPicPr>
          <p:cNvPr id="18" name="Afbeelding 17" descr="Afbeelding met muur, binnen, levend, kamer&#10;&#10;Automatisch gegenereerde beschrijving">
            <a:extLst>
              <a:ext uri="{FF2B5EF4-FFF2-40B4-BE49-F238E27FC236}">
                <a16:creationId xmlns:a16="http://schemas.microsoft.com/office/drawing/2014/main" id="{A3D77E8C-E2EF-4F5E-98E6-15AD2F4B84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472" y="2548397"/>
            <a:ext cx="2693543" cy="1799286"/>
          </a:xfrm>
          <a:prstGeom prst="rect">
            <a:avLst/>
          </a:prstGeom>
        </p:spPr>
      </p:pic>
      <p:sp>
        <p:nvSpPr>
          <p:cNvPr id="21" name="Vermenigvuldigingsteken 20">
            <a:extLst>
              <a:ext uri="{FF2B5EF4-FFF2-40B4-BE49-F238E27FC236}">
                <a16:creationId xmlns:a16="http://schemas.microsoft.com/office/drawing/2014/main" id="{305C2092-0CB5-4BB6-88D9-473033882B46}"/>
              </a:ext>
            </a:extLst>
          </p:cNvPr>
          <p:cNvSpPr/>
          <p:nvPr/>
        </p:nvSpPr>
        <p:spPr>
          <a:xfrm>
            <a:off x="248630" y="1826059"/>
            <a:ext cx="3096117" cy="3248552"/>
          </a:xfrm>
          <a:prstGeom prst="mathMultiply">
            <a:avLst>
              <a:gd name="adj1" fmla="val 350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Afbeelding met muur, binnen, levend, kamer&#10;&#10;Automatisch gegenereerde beschrijving">
            <a:extLst>
              <a:ext uri="{FF2B5EF4-FFF2-40B4-BE49-F238E27FC236}">
                <a16:creationId xmlns:a16="http://schemas.microsoft.com/office/drawing/2014/main" id="{5E780D06-C35B-4126-88EC-C9CD4AAE6D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5610" y="1504274"/>
            <a:ext cx="2693543" cy="1799286"/>
          </a:xfrm>
          <a:prstGeom prst="rect">
            <a:avLst/>
          </a:prstGeom>
        </p:spPr>
      </p:pic>
    </p:spTree>
    <p:extLst>
      <p:ext uri="{BB962C8B-B14F-4D97-AF65-F5344CB8AC3E}">
        <p14:creationId xmlns:p14="http://schemas.microsoft.com/office/powerpoint/2010/main" val="239398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451578" y="3264784"/>
            <a:ext cx="3413554"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72004" y="459524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ongedeerd</a:t>
            </a:r>
            <a:endParaRPr lang="nl-NL" sz="900" dirty="0">
              <a:effectLst/>
              <a:latin typeface="Century Gothic" panose="020B0502020202020204" pitchFamily="34" charset="0"/>
              <a:ea typeface="Calibri"/>
              <a:cs typeface="Times New Roman"/>
            </a:endParaRPr>
          </a:p>
        </p:txBody>
      </p:sp>
      <p:sp>
        <p:nvSpPr>
          <p:cNvPr id="9" name="Text Box 14"/>
          <p:cNvSpPr txBox="1"/>
          <p:nvPr/>
        </p:nvSpPr>
        <p:spPr>
          <a:xfrm>
            <a:off x="2966594" y="400749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500" dirty="0">
                <a:latin typeface="Century Gothic" panose="020B0502020202020204" pitchFamily="34" charset="0"/>
                <a:ea typeface="Calibri"/>
                <a:cs typeface="Times New Roman"/>
              </a:rPr>
              <a:t>lichtgewond</a:t>
            </a:r>
            <a:endParaRPr lang="nl-NL" sz="3500" dirty="0">
              <a:effectLst/>
              <a:latin typeface="Century Gothic" panose="020B0502020202020204" pitchFamily="34" charset="0"/>
              <a:ea typeface="Calibri"/>
              <a:cs typeface="Times New Roman"/>
            </a:endParaRPr>
          </a:p>
        </p:txBody>
      </p:sp>
      <p:sp>
        <p:nvSpPr>
          <p:cNvPr id="10" name="Text Box 14"/>
          <p:cNvSpPr txBox="1"/>
          <p:nvPr/>
        </p:nvSpPr>
        <p:spPr>
          <a:xfrm>
            <a:off x="5451643" y="3276473"/>
            <a:ext cx="3477951"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z</a:t>
            </a:r>
            <a:r>
              <a:rPr lang="nl-NL" sz="3600" dirty="0">
                <a:effectLst/>
                <a:latin typeface="Century Gothic" panose="020B0502020202020204" pitchFamily="34" charset="0"/>
                <a:ea typeface="Calibri"/>
                <a:cs typeface="Times New Roman"/>
              </a:rPr>
              <a:t>waargewond</a:t>
            </a:r>
            <a:endParaRPr lang="nl-NL" sz="900" dirty="0">
              <a:effectLst/>
              <a:latin typeface="Century Gothic" panose="020B0502020202020204" pitchFamily="34" charset="0"/>
              <a:ea typeface="Calibri"/>
              <a:cs typeface="Times New Roman"/>
            </a:endParaRPr>
          </a:p>
        </p:txBody>
      </p:sp>
      <p:sp>
        <p:nvSpPr>
          <p:cNvPr id="11" name="Text Box 14"/>
          <p:cNvSpPr txBox="1"/>
          <p:nvPr/>
        </p:nvSpPr>
        <p:spPr>
          <a:xfrm>
            <a:off x="455651" y="437949"/>
            <a:ext cx="8952778" cy="74262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De toeschouwers kunnen </a:t>
            </a:r>
            <a:r>
              <a:rPr lang="nl-NL" sz="2000" i="1" u="sng" dirty="0">
                <a:solidFill>
                  <a:srgbClr val="387038"/>
                </a:solidFill>
                <a:effectLst/>
                <a:latin typeface="Century Gothic" panose="020B0502020202020204" pitchFamily="34" charset="0"/>
                <a:ea typeface="Calibri"/>
                <a:cs typeface="Times New Roman"/>
              </a:rPr>
              <a:t>zwaargewond</a:t>
            </a:r>
            <a:r>
              <a:rPr lang="nl-NL" sz="2000" i="1" dirty="0">
                <a:solidFill>
                  <a:srgbClr val="387038"/>
                </a:solidFill>
                <a:effectLst/>
                <a:latin typeface="Century Gothic" panose="020B0502020202020204" pitchFamily="34" charset="0"/>
                <a:ea typeface="Calibri"/>
                <a:cs typeface="Times New Roman"/>
              </a:rPr>
              <a:t> raken als het mis gaat.</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251520" y="5440481"/>
            <a:ext cx="2972535" cy="4477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188609" y="5474322"/>
            <a:ext cx="3360118" cy="5163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latin typeface="Century Gothic" panose="020B0502020202020204" pitchFamily="34" charset="0"/>
                <a:ea typeface="Calibri"/>
                <a:cs typeface="Times New Roman"/>
              </a:rPr>
              <a:t>zonder verwondingen</a:t>
            </a:r>
            <a:endParaRPr lang="nl-NL" sz="1000" dirty="0">
              <a:effectLst/>
              <a:latin typeface="Century Gothic" panose="020B0502020202020204" pitchFamily="34" charset="0"/>
              <a:ea typeface="Calibri"/>
              <a:cs typeface="Times New Roman"/>
            </a:endParaRPr>
          </a:p>
        </p:txBody>
      </p:sp>
      <p:sp>
        <p:nvSpPr>
          <p:cNvPr id="14" name="Text Box 14"/>
          <p:cNvSpPr txBox="1"/>
          <p:nvPr/>
        </p:nvSpPr>
        <p:spPr>
          <a:xfrm>
            <a:off x="3295294" y="4878672"/>
            <a:ext cx="2644022" cy="73203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341323" y="4894166"/>
            <a:ext cx="2664295" cy="70104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latin typeface="Century Gothic" panose="020B0502020202020204" pitchFamily="34" charset="0"/>
                <a:ea typeface="Calibri"/>
                <a:cs typeface="Times New Roman"/>
              </a:rPr>
              <a:t>met een of meer wonden</a:t>
            </a:r>
            <a:endParaRPr lang="nl-NL" sz="1000" dirty="0">
              <a:effectLst/>
              <a:latin typeface="Century Gothic" panose="020B0502020202020204" pitchFamily="34" charset="0"/>
              <a:ea typeface="Calibri"/>
              <a:cs typeface="Times New Roman"/>
            </a:endParaRPr>
          </a:p>
        </p:txBody>
      </p:sp>
      <p:sp>
        <p:nvSpPr>
          <p:cNvPr id="16" name="Text Box 14"/>
          <p:cNvSpPr txBox="1"/>
          <p:nvPr/>
        </p:nvSpPr>
        <p:spPr>
          <a:xfrm>
            <a:off x="6068917" y="4334238"/>
            <a:ext cx="2727297" cy="12036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39702" y="4334238"/>
            <a:ext cx="3131840" cy="11062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latin typeface="Century Gothic" panose="020B0502020202020204" pitchFamily="34" charset="0"/>
                <a:ea typeface="Calibri"/>
                <a:cs typeface="Times New Roman"/>
              </a:rPr>
              <a:t>als je heel erg gewond bent en snel hulp nodig hebt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speelgoed, pop, vectorafbeeldingen&#10;&#10;Automatisch gegenereerde beschrijving">
            <a:extLst>
              <a:ext uri="{FF2B5EF4-FFF2-40B4-BE49-F238E27FC236}">
                <a16:creationId xmlns:a16="http://schemas.microsoft.com/office/drawing/2014/main" id="{6EAEEA54-F076-4ADE-98EC-2BF7D91F36A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151" t="7525" r="12201" b="5542"/>
          <a:stretch/>
        </p:blipFill>
        <p:spPr>
          <a:xfrm>
            <a:off x="3581728" y="2377744"/>
            <a:ext cx="1350312" cy="1531472"/>
          </a:xfrm>
          <a:prstGeom prst="rect">
            <a:avLst/>
          </a:prstGeom>
        </p:spPr>
      </p:pic>
      <p:pic>
        <p:nvPicPr>
          <p:cNvPr id="18" name="Afbeelding 17">
            <a:extLst>
              <a:ext uri="{FF2B5EF4-FFF2-40B4-BE49-F238E27FC236}">
                <a16:creationId xmlns:a16="http://schemas.microsoft.com/office/drawing/2014/main" id="{0978C7DC-789A-4FDD-9D37-9C9D7657EF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6219" y="1415270"/>
            <a:ext cx="2968798" cy="1724492"/>
          </a:xfrm>
          <a:prstGeom prst="rect">
            <a:avLst/>
          </a:prstGeom>
        </p:spPr>
      </p:pic>
      <p:pic>
        <p:nvPicPr>
          <p:cNvPr id="20" name="Afbeelding 19" descr="Afbeelding met buiten, grond, persoon, trottoir&#10;&#10;Automatisch gegenereerde beschrijving">
            <a:extLst>
              <a:ext uri="{FF2B5EF4-FFF2-40B4-BE49-F238E27FC236}">
                <a16:creationId xmlns:a16="http://schemas.microsoft.com/office/drawing/2014/main" id="{BFC2C3DC-34D4-4363-9F3A-877A7674BB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923" y="2708921"/>
            <a:ext cx="2625032" cy="1753522"/>
          </a:xfrm>
          <a:prstGeom prst="rect">
            <a:avLst/>
          </a:prstGeom>
        </p:spPr>
      </p:pic>
      <p:pic>
        <p:nvPicPr>
          <p:cNvPr id="22" name="Afbeelding 21">
            <a:extLst>
              <a:ext uri="{FF2B5EF4-FFF2-40B4-BE49-F238E27FC236}">
                <a16:creationId xmlns:a16="http://schemas.microsoft.com/office/drawing/2014/main" id="{F7566800-1D3B-406C-8741-FA9E86A0E9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1643" t="19230" r="19542" b="19352"/>
          <a:stretch/>
        </p:blipFill>
        <p:spPr>
          <a:xfrm rot="20472137">
            <a:off x="497925" y="2135821"/>
            <a:ext cx="1165181" cy="1217071"/>
          </a:xfrm>
          <a:prstGeom prst="rect">
            <a:avLst/>
          </a:prstGeom>
        </p:spPr>
      </p:pic>
    </p:spTree>
    <p:extLst>
      <p:ext uri="{BB962C8B-B14F-4D97-AF65-F5344CB8AC3E}">
        <p14:creationId xmlns:p14="http://schemas.microsoft.com/office/powerpoint/2010/main" val="149199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563556"/>
            <a:ext cx="2850773" cy="5855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97756" y="4760282"/>
            <a:ext cx="2973559"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effectLst/>
                <a:latin typeface="Century Gothic" panose="020B0502020202020204" pitchFamily="34" charset="0"/>
                <a:ea typeface="Calibri"/>
                <a:cs typeface="Times New Roman"/>
              </a:rPr>
              <a:t> mogelijkheid</a:t>
            </a:r>
          </a:p>
        </p:txBody>
      </p:sp>
      <p:sp>
        <p:nvSpPr>
          <p:cNvPr id="9" name="Text Box 14"/>
          <p:cNvSpPr txBox="1"/>
          <p:nvPr/>
        </p:nvSpPr>
        <p:spPr>
          <a:xfrm>
            <a:off x="3398577" y="3904761"/>
            <a:ext cx="2325486" cy="5507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afhangen</a:t>
            </a:r>
            <a:endParaRPr lang="nl-NL" sz="3400" dirty="0">
              <a:effectLst/>
              <a:latin typeface="Century Gothic" panose="020B0502020202020204" pitchFamily="34" charset="0"/>
              <a:ea typeface="Calibri"/>
              <a:cs typeface="Times New Roman"/>
            </a:endParaRPr>
          </a:p>
        </p:txBody>
      </p:sp>
      <p:sp>
        <p:nvSpPr>
          <p:cNvPr id="10" name="Text Box 14"/>
          <p:cNvSpPr txBox="1"/>
          <p:nvPr/>
        </p:nvSpPr>
        <p:spPr>
          <a:xfrm>
            <a:off x="5724129" y="3573016"/>
            <a:ext cx="3384376" cy="7010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besloten</a:t>
            </a:r>
            <a:endParaRPr lang="nl-NL" sz="3200" dirty="0">
              <a:effectLst/>
              <a:latin typeface="Century Gothic" panose="020B0502020202020204" pitchFamily="34" charset="0"/>
              <a:ea typeface="Calibri"/>
              <a:cs typeface="Times New Roman"/>
            </a:endParaRPr>
          </a:p>
        </p:txBody>
      </p:sp>
      <p:sp>
        <p:nvSpPr>
          <p:cNvPr id="11" name="Text Box 14"/>
          <p:cNvSpPr txBox="1"/>
          <p:nvPr/>
        </p:nvSpPr>
        <p:spPr>
          <a:xfrm>
            <a:off x="407756" y="409327"/>
            <a:ext cx="8256482" cy="108183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Het fijn hebben met kerst </a:t>
            </a:r>
            <a:r>
              <a:rPr lang="nl-NL" sz="2000" i="1" u="sng" dirty="0">
                <a:solidFill>
                  <a:srgbClr val="387038"/>
                </a:solidFill>
                <a:latin typeface="Century Gothic" panose="020B0502020202020204" pitchFamily="34" charset="0"/>
                <a:ea typeface="Calibri"/>
                <a:cs typeface="Times New Roman"/>
              </a:rPr>
              <a:t>hangt</a:t>
            </a:r>
            <a:r>
              <a:rPr lang="nl-NL" sz="2000" i="1" dirty="0">
                <a:solidFill>
                  <a:srgbClr val="387038"/>
                </a:solidFill>
                <a:latin typeface="Century Gothic" panose="020B0502020202020204" pitchFamily="34" charset="0"/>
                <a:ea typeface="Calibri"/>
                <a:cs typeface="Times New Roman"/>
              </a:rPr>
              <a:t> niet </a:t>
            </a:r>
            <a:r>
              <a:rPr lang="nl-NL" sz="2000" i="1" u="sng" dirty="0">
                <a:solidFill>
                  <a:srgbClr val="387038"/>
                </a:solidFill>
                <a:latin typeface="Century Gothic" panose="020B0502020202020204" pitchFamily="34" charset="0"/>
                <a:ea typeface="Calibri"/>
                <a:cs typeface="Times New Roman"/>
              </a:rPr>
              <a:t>af van </a:t>
            </a:r>
            <a:r>
              <a:rPr lang="nl-NL" sz="2000" i="1" dirty="0">
                <a:solidFill>
                  <a:srgbClr val="387038"/>
                </a:solidFill>
                <a:latin typeface="Century Gothic" panose="020B0502020202020204" pitchFamily="34" charset="0"/>
                <a:ea typeface="Calibri"/>
                <a:cs typeface="Times New Roman"/>
              </a:rPr>
              <a:t>of je een kerstboom in huis hebt. Ik heb besloten dat kerst sowieso een fijne tijd is! Met of zonder kerstboom.</a:t>
            </a:r>
            <a:endParaRPr lang="nl-NL" sz="2000" i="1" dirty="0">
              <a:solidFill>
                <a:srgbClr val="00B050"/>
              </a:solidFill>
              <a:effectLst/>
              <a:ea typeface="Calibri"/>
              <a:cs typeface="Times New Roman"/>
            </a:endParaRPr>
          </a:p>
        </p:txBody>
      </p:sp>
      <p:sp>
        <p:nvSpPr>
          <p:cNvPr id="12" name="Text Box 14"/>
          <p:cNvSpPr txBox="1"/>
          <p:nvPr/>
        </p:nvSpPr>
        <p:spPr>
          <a:xfrm>
            <a:off x="323528" y="5440480"/>
            <a:ext cx="2376265"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7" y="5459289"/>
            <a:ext cx="2304256"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a:effectLst/>
                <a:latin typeface="Century Gothic" panose="020B0502020202020204" pitchFamily="34" charset="0"/>
                <a:ea typeface="Calibri"/>
                <a:cs typeface="Times New Roman"/>
              </a:rPr>
              <a:t>= </a:t>
            </a:r>
            <a:r>
              <a:rPr lang="nl-NL" sz="2300" dirty="0">
                <a:latin typeface="Century Gothic" panose="020B0502020202020204" pitchFamily="34" charset="0"/>
                <a:ea typeface="Calibri"/>
                <a:cs typeface="Times New Roman"/>
              </a:rPr>
              <a:t>iets wat kan</a:t>
            </a:r>
            <a:endParaRPr lang="nl-NL" sz="2300" dirty="0">
              <a:effectLst/>
              <a:latin typeface="Century Gothic" panose="020B0502020202020204" pitchFamily="34" charset="0"/>
              <a:ea typeface="Calibri"/>
              <a:cs typeface="Times New Roman"/>
            </a:endParaRPr>
          </a:p>
        </p:txBody>
      </p:sp>
      <p:sp>
        <p:nvSpPr>
          <p:cNvPr id="14" name="Text Box 14"/>
          <p:cNvSpPr txBox="1"/>
          <p:nvPr/>
        </p:nvSpPr>
        <p:spPr>
          <a:xfrm>
            <a:off x="3152114" y="4883225"/>
            <a:ext cx="2788040" cy="7567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2" y="4883225"/>
            <a:ext cx="2592222" cy="7567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a:effectLst/>
                <a:latin typeface="Century Gothic" panose="020B0502020202020204" pitchFamily="34" charset="0"/>
                <a:ea typeface="Calibri"/>
                <a:cs typeface="Times New Roman"/>
              </a:rPr>
              <a:t>= </a:t>
            </a:r>
            <a:r>
              <a:rPr lang="nl-NL" sz="2300" dirty="0">
                <a:latin typeface="Century Gothic" panose="020B0502020202020204" pitchFamily="34" charset="0"/>
                <a:ea typeface="Calibri"/>
                <a:cs typeface="Times New Roman"/>
              </a:rPr>
              <a:t>bepaald worden door</a:t>
            </a:r>
            <a:endParaRPr lang="nl-NL" sz="23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CA10E81-2B4F-450E-8CA7-935F377FD321}"/>
              </a:ext>
            </a:extLst>
          </p:cNvPr>
          <p:cNvSpPr txBox="1"/>
          <p:nvPr/>
        </p:nvSpPr>
        <p:spPr>
          <a:xfrm>
            <a:off x="491982" y="4454577"/>
            <a:ext cx="1043394" cy="55799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effectLst/>
                <a:latin typeface="Century Gothic" panose="020B0502020202020204" pitchFamily="34" charset="0"/>
                <a:ea typeface="Calibri"/>
                <a:cs typeface="Times New Roman"/>
              </a:rPr>
              <a:t> de</a:t>
            </a:r>
          </a:p>
        </p:txBody>
      </p:sp>
      <p:sp>
        <p:nvSpPr>
          <p:cNvPr id="20" name="Text Box 14">
            <a:extLst>
              <a:ext uri="{FF2B5EF4-FFF2-40B4-BE49-F238E27FC236}">
                <a16:creationId xmlns:a16="http://schemas.microsoft.com/office/drawing/2014/main" id="{9C42EB71-5FF0-4853-ACC4-0F0082491917}"/>
              </a:ext>
            </a:extLst>
          </p:cNvPr>
          <p:cNvSpPr txBox="1"/>
          <p:nvPr/>
        </p:nvSpPr>
        <p:spPr>
          <a:xfrm>
            <a:off x="3904581" y="4207460"/>
            <a:ext cx="1021023" cy="5424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van</a:t>
            </a:r>
            <a:endParaRPr lang="nl-NL" sz="3400" dirty="0">
              <a:effectLst/>
              <a:latin typeface="Century Gothic" panose="020B0502020202020204" pitchFamily="34" charset="0"/>
              <a:ea typeface="Calibri"/>
              <a:cs typeface="Times New Roman"/>
            </a:endParaRPr>
          </a:p>
        </p:txBody>
      </p:sp>
      <p:pic>
        <p:nvPicPr>
          <p:cNvPr id="16" name="Afbeelding 15">
            <a:extLst>
              <a:ext uri="{FF2B5EF4-FFF2-40B4-BE49-F238E27FC236}">
                <a16:creationId xmlns:a16="http://schemas.microsoft.com/office/drawing/2014/main" id="{A1B2A4F4-CEA8-4D29-91A1-30A49905A96C}"/>
              </a:ext>
            </a:extLst>
          </p:cNvPr>
          <p:cNvPicPr>
            <a:picLocks noChangeAspect="1"/>
          </p:cNvPicPr>
          <p:nvPr/>
        </p:nvPicPr>
        <p:blipFill>
          <a:blip r:embed="rId4"/>
          <a:stretch>
            <a:fillRect/>
          </a:stretch>
        </p:blipFill>
        <p:spPr>
          <a:xfrm>
            <a:off x="3212906" y="1963182"/>
            <a:ext cx="2636909" cy="1920165"/>
          </a:xfrm>
          <a:prstGeom prst="rect">
            <a:avLst/>
          </a:prstGeom>
        </p:spPr>
      </p:pic>
      <p:sp>
        <p:nvSpPr>
          <p:cNvPr id="22" name="Text Box 14">
            <a:extLst>
              <a:ext uri="{FF2B5EF4-FFF2-40B4-BE49-F238E27FC236}">
                <a16:creationId xmlns:a16="http://schemas.microsoft.com/office/drawing/2014/main" id="{5FDFB556-881A-490A-A5F2-8383BEE86277}"/>
              </a:ext>
            </a:extLst>
          </p:cNvPr>
          <p:cNvSpPr txBox="1"/>
          <p:nvPr/>
        </p:nvSpPr>
        <p:spPr>
          <a:xfrm>
            <a:off x="6072687" y="4301935"/>
            <a:ext cx="2733308"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B7564546-29DA-453C-82FC-2ACF6253C494}"/>
              </a:ext>
            </a:extLst>
          </p:cNvPr>
          <p:cNvSpPr txBox="1">
            <a:spLocks noChangeArrowheads="1"/>
          </p:cNvSpPr>
          <p:nvPr/>
        </p:nvSpPr>
        <p:spPr bwMode="auto">
          <a:xfrm>
            <a:off x="6068631" y="4330432"/>
            <a:ext cx="383759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a:effectLst/>
                <a:latin typeface="Century Gothic" panose="020B0502020202020204" pitchFamily="34" charset="0"/>
                <a:ea typeface="Calibri"/>
                <a:cs typeface="Times New Roman"/>
              </a:rPr>
              <a:t>= het is bepaald</a:t>
            </a:r>
          </a:p>
        </p:txBody>
      </p:sp>
      <p:pic>
        <p:nvPicPr>
          <p:cNvPr id="25" name="Afbeelding 24" descr="Afbeelding met tekst, versierd&#10;&#10;Automatisch gegenereerde beschrijving">
            <a:extLst>
              <a:ext uri="{FF2B5EF4-FFF2-40B4-BE49-F238E27FC236}">
                <a16:creationId xmlns:a16="http://schemas.microsoft.com/office/drawing/2014/main" id="{A4EEBBC0-F8F2-4AA4-8077-EE8EC229D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21" r="650" b="32726"/>
          <a:stretch/>
        </p:blipFill>
        <p:spPr>
          <a:xfrm>
            <a:off x="6282124" y="1755418"/>
            <a:ext cx="2310843" cy="1660392"/>
          </a:xfrm>
          <a:prstGeom prst="rect">
            <a:avLst/>
          </a:prstGeom>
        </p:spPr>
      </p:pic>
      <p:pic>
        <p:nvPicPr>
          <p:cNvPr id="32" name="Afbeelding 31" descr="Afbeelding met muur, binnen, levend, kamer&#10;&#10;Automatisch gegenereerde beschrijving">
            <a:extLst>
              <a:ext uri="{FF2B5EF4-FFF2-40B4-BE49-F238E27FC236}">
                <a16:creationId xmlns:a16="http://schemas.microsoft.com/office/drawing/2014/main" id="{CFE93BA4-4B97-4E18-AD0D-5DDEDD8AAB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437" r="19632"/>
          <a:stretch/>
        </p:blipFill>
        <p:spPr>
          <a:xfrm>
            <a:off x="3994029" y="2647729"/>
            <a:ext cx="904593" cy="1357336"/>
          </a:xfrm>
          <a:prstGeom prst="rect">
            <a:avLst/>
          </a:prstGeom>
        </p:spPr>
      </p:pic>
      <p:pic>
        <p:nvPicPr>
          <p:cNvPr id="3" name="Afbeelding 2">
            <a:extLst>
              <a:ext uri="{FF2B5EF4-FFF2-40B4-BE49-F238E27FC236}">
                <a16:creationId xmlns:a16="http://schemas.microsoft.com/office/drawing/2014/main" id="{42511378-4120-4FA9-A29E-FE1471FBAFB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201" t="25597" r="51958" b="25955"/>
          <a:stretch/>
        </p:blipFill>
        <p:spPr>
          <a:xfrm>
            <a:off x="5091742" y="2989772"/>
            <a:ext cx="287236" cy="291198"/>
          </a:xfrm>
          <a:prstGeom prst="rect">
            <a:avLst/>
          </a:prstGeom>
        </p:spPr>
      </p:pic>
      <p:pic>
        <p:nvPicPr>
          <p:cNvPr id="23" name="Afbeelding 22">
            <a:extLst>
              <a:ext uri="{FF2B5EF4-FFF2-40B4-BE49-F238E27FC236}">
                <a16:creationId xmlns:a16="http://schemas.microsoft.com/office/drawing/2014/main" id="{6EBF4B38-7C1A-45A5-9F23-8D6F3644FF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3761" t="27020" r="13229" b="26909"/>
          <a:stretch/>
        </p:blipFill>
        <p:spPr>
          <a:xfrm>
            <a:off x="3527540" y="2638084"/>
            <a:ext cx="304144" cy="318356"/>
          </a:xfrm>
          <a:prstGeom prst="rect">
            <a:avLst/>
          </a:prstGeom>
        </p:spPr>
      </p:pic>
      <p:pic>
        <p:nvPicPr>
          <p:cNvPr id="28" name="Afbeelding 27" descr="Afbeelding met buiten&#10;&#10;Automatisch gegenereerde beschrijving">
            <a:extLst>
              <a:ext uri="{FF2B5EF4-FFF2-40B4-BE49-F238E27FC236}">
                <a16:creationId xmlns:a16="http://schemas.microsoft.com/office/drawing/2014/main" id="{326B48C6-3BCA-48F9-95CB-8DFD763F7C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035" y="2747809"/>
            <a:ext cx="2543796" cy="1699256"/>
          </a:xfrm>
          <a:prstGeom prst="rect">
            <a:avLst/>
          </a:prstGeom>
        </p:spPr>
      </p:pic>
    </p:spTree>
    <p:extLst>
      <p:ext uri="{BB962C8B-B14F-4D97-AF65-F5344CB8AC3E}">
        <p14:creationId xmlns:p14="http://schemas.microsoft.com/office/powerpoint/2010/main" val="382888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51 </a:t>
            </a:r>
            <a:r>
              <a:rPr lang="nl-NL" dirty="0">
                <a:solidFill>
                  <a:srgbClr val="C00000"/>
                </a:solidFill>
                <a:latin typeface="Century Gothic" panose="020B0502020202020204" pitchFamily="34" charset="0"/>
              </a:rPr>
              <a:t>– 20 december 2022</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95736" y="476672"/>
            <a:ext cx="390534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195736" y="404664"/>
            <a:ext cx="39604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overlast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681028"/>
            <a:ext cx="1706906"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629794"/>
            <a:ext cx="1778914" cy="9513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wind-overlast</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2452063" y="3699030"/>
            <a:ext cx="177802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452062" y="3681028"/>
            <a:ext cx="1778029"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err="1">
                <a:latin typeface="Century Gothic" panose="020B0502020202020204" pitchFamily="34" charset="0"/>
                <a:ea typeface="Calibri"/>
                <a:cs typeface="Times New Roman"/>
              </a:rPr>
              <a:t>g</a:t>
            </a:r>
            <a:r>
              <a:rPr lang="nl-NL" sz="2800" b="1" dirty="0" err="1">
                <a:effectLst/>
                <a:latin typeface="Century Gothic" panose="020B0502020202020204" pitchFamily="34" charset="0"/>
                <a:ea typeface="Calibri"/>
                <a:cs typeface="Times New Roman"/>
              </a:rPr>
              <a:t>eluids-overlast</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7249" y="3428038"/>
            <a:ext cx="168007" cy="298720"/>
          </a:xfrm>
          <a:prstGeom prst="rect">
            <a:avLst/>
          </a:prstGeom>
        </p:spPr>
      </p:pic>
      <p:sp>
        <p:nvSpPr>
          <p:cNvPr id="13" name="Text Box 14"/>
          <p:cNvSpPr txBox="1"/>
          <p:nvPr/>
        </p:nvSpPr>
        <p:spPr>
          <a:xfrm>
            <a:off x="6228184" y="476672"/>
            <a:ext cx="2679446" cy="10801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4289"/>
            <a:ext cx="2679447" cy="10656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heel vervelend is</a:t>
            </a:r>
            <a:endParaRPr lang="nl-NL" sz="1100" dirty="0">
              <a:effectLst/>
              <a:latin typeface="Century Gothic" panose="020B0502020202020204" pitchFamily="34" charset="0"/>
              <a:ea typeface="Calibri"/>
              <a:cs typeface="Times New Roman"/>
            </a:endParaRPr>
          </a:p>
        </p:txBody>
      </p:sp>
      <p:pic>
        <p:nvPicPr>
          <p:cNvPr id="17" name="Picture 2" descr="C:\Users\dasg\Downloads\shutterstock_2872318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686" y="4797152"/>
            <a:ext cx="1592034" cy="9797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4"/>
          <p:cNvSpPr txBox="1"/>
          <p:nvPr/>
        </p:nvSpPr>
        <p:spPr>
          <a:xfrm>
            <a:off x="4666179" y="3705525"/>
            <a:ext cx="1850037"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4666178" y="3687523"/>
            <a:ext cx="1850038"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err="1">
                <a:latin typeface="Century Gothic" panose="020B0502020202020204" pitchFamily="34" charset="0"/>
                <a:ea typeface="Calibri"/>
                <a:cs typeface="Times New Roman"/>
              </a:rPr>
              <a:t>verkeers</a:t>
            </a:r>
            <a:r>
              <a:rPr lang="nl-NL" sz="2800" b="1" dirty="0" err="1">
                <a:effectLst/>
                <a:latin typeface="Century Gothic" panose="020B0502020202020204" pitchFamily="34" charset="0"/>
                <a:ea typeface="Calibri"/>
                <a:cs typeface="Times New Roman"/>
              </a:rPr>
              <a:t>-overlast</a:t>
            </a:r>
            <a:endParaRPr lang="nl-NL" sz="2800" b="1" dirty="0">
              <a:effectLst/>
              <a:latin typeface="Century Gothic" panose="020B0502020202020204" pitchFamily="34" charset="0"/>
              <a:ea typeface="Calibri"/>
              <a:cs typeface="Times New Roman"/>
            </a:endParaRPr>
          </a:p>
        </p:txBody>
      </p:sp>
      <p:sp>
        <p:nvSpPr>
          <p:cNvPr id="20" name="Text Box 14"/>
          <p:cNvSpPr txBox="1"/>
          <p:nvPr/>
        </p:nvSpPr>
        <p:spPr>
          <a:xfrm>
            <a:off x="6898427" y="3717032"/>
            <a:ext cx="177802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6898427" y="3699967"/>
            <a:ext cx="1778029"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err="1">
                <a:latin typeface="Century Gothic" panose="020B0502020202020204" pitchFamily="34" charset="0"/>
                <a:ea typeface="Calibri"/>
                <a:cs typeface="Times New Roman"/>
              </a:rPr>
              <a:t>w</a:t>
            </a:r>
            <a:r>
              <a:rPr lang="nl-NL" sz="2800" b="1" dirty="0" err="1">
                <a:effectLst/>
                <a:latin typeface="Century Gothic" panose="020B0502020202020204" pitchFamily="34" charset="0"/>
                <a:ea typeface="Calibri"/>
                <a:cs typeface="Times New Roman"/>
              </a:rPr>
              <a:t>ater-overlast</a:t>
            </a:r>
            <a:endParaRPr lang="nl-NL" sz="2800" b="1" dirty="0">
              <a:effectLst/>
              <a:latin typeface="Century Gothic" panose="020B0502020202020204" pitchFamily="34" charset="0"/>
              <a:ea typeface="Calibri"/>
              <a:cs typeface="Times New Roman"/>
            </a:endParaRPr>
          </a:p>
        </p:txBody>
      </p:sp>
      <p:pic>
        <p:nvPicPr>
          <p:cNvPr id="2050" name="Picture 2" descr="C:\Users\routledm\AppData\Local\Microsoft\Windows\Temporary Internet Files\Content.IE5\8DZ93BB3\shutterstock_3059098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04722" y="4725144"/>
            <a:ext cx="1363222" cy="12112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outledm\AppData\Local\Microsoft\Windows\Temporary Internet Files\Content.IE5\SD18QSN7\shutterstock_136021750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8024" y="4779097"/>
            <a:ext cx="1643974" cy="1098175"/>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p:cNvPicPr/>
          <p:nvPr/>
        </p:nvPicPr>
        <p:blipFill>
          <a:blip r:embed="rId4" cstate="email">
            <a:extLst>
              <a:ext uri="{28A0092B-C50C-407E-A947-70E740481C1C}">
                <a14:useLocalDpi xmlns:a14="http://schemas.microsoft.com/office/drawing/2010/main"/>
              </a:ext>
            </a:extLst>
          </a:blip>
          <a:stretch>
            <a:fillRect/>
          </a:stretch>
        </p:blipFill>
        <p:spPr>
          <a:xfrm rot="21235644">
            <a:off x="5407861" y="3437049"/>
            <a:ext cx="168007" cy="298720"/>
          </a:xfrm>
          <a:prstGeom prst="rect">
            <a:avLst/>
          </a:prstGeom>
        </p:spPr>
      </p:pic>
      <p:pic>
        <p:nvPicPr>
          <p:cNvPr id="24" name="Picture 2" descr="C:\Users\Kosterm\Downloads\shutterstock_1560300617.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176436" y="4700474"/>
            <a:ext cx="1222009" cy="129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99551"/>
            <a:ext cx="9144000" cy="624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371278"/>
            <a:ext cx="1493227" cy="442097"/>
          </a:xfrm>
          <a:prstGeom prst="rect">
            <a:avLst/>
          </a:prstGeom>
        </p:spPr>
      </p:pic>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sp>
        <p:nvSpPr>
          <p:cNvPr id="28" name="Text Box 14">
            <a:extLst>
              <a:ext uri="{FF2B5EF4-FFF2-40B4-BE49-F238E27FC236}">
                <a16:creationId xmlns:a16="http://schemas.microsoft.com/office/drawing/2014/main" id="{E870767B-E8FD-4388-B60C-D304C56BE65C}"/>
              </a:ext>
            </a:extLst>
          </p:cNvPr>
          <p:cNvSpPr txBox="1"/>
          <p:nvPr/>
        </p:nvSpPr>
        <p:spPr>
          <a:xfrm>
            <a:off x="1815252" y="607323"/>
            <a:ext cx="4126698"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30" name="Text Box 14">
            <a:extLst>
              <a:ext uri="{FF2B5EF4-FFF2-40B4-BE49-F238E27FC236}">
                <a16:creationId xmlns:a16="http://schemas.microsoft.com/office/drawing/2014/main" id="{387D016F-879A-40CF-990D-341A779AD1A6}"/>
              </a:ext>
            </a:extLst>
          </p:cNvPr>
          <p:cNvSpPr txBox="1"/>
          <p:nvPr/>
        </p:nvSpPr>
        <p:spPr>
          <a:xfrm>
            <a:off x="1888901" y="570706"/>
            <a:ext cx="397940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overheid</a:t>
            </a:r>
            <a:endParaRPr lang="nl-NL" sz="1100" dirty="0">
              <a:effectLst/>
              <a:latin typeface="Century Gothic" panose="020B0502020202020204" pitchFamily="34" charset="0"/>
              <a:ea typeface="Calibri"/>
              <a:cs typeface="Times New Roman"/>
            </a:endParaRPr>
          </a:p>
        </p:txBody>
      </p:sp>
      <p:sp>
        <p:nvSpPr>
          <p:cNvPr id="33" name="Text Box 14">
            <a:extLst>
              <a:ext uri="{FF2B5EF4-FFF2-40B4-BE49-F238E27FC236}">
                <a16:creationId xmlns:a16="http://schemas.microsoft.com/office/drawing/2014/main" id="{9D4ECBBE-3470-408A-B9C7-0D0DE07767B2}"/>
              </a:ext>
            </a:extLst>
          </p:cNvPr>
          <p:cNvSpPr txBox="1"/>
          <p:nvPr/>
        </p:nvSpPr>
        <p:spPr>
          <a:xfrm>
            <a:off x="6084169" y="629188"/>
            <a:ext cx="2520280" cy="17196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7" name="Tekstvak 2">
            <a:extLst>
              <a:ext uri="{FF2B5EF4-FFF2-40B4-BE49-F238E27FC236}">
                <a16:creationId xmlns:a16="http://schemas.microsoft.com/office/drawing/2014/main" id="{A75613AC-3EB9-481F-A5E1-0427450A952A}"/>
              </a:ext>
            </a:extLst>
          </p:cNvPr>
          <p:cNvSpPr txBox="1">
            <a:spLocks noChangeArrowheads="1"/>
          </p:cNvSpPr>
          <p:nvPr/>
        </p:nvSpPr>
        <p:spPr bwMode="auto">
          <a:xfrm>
            <a:off x="6045950" y="603411"/>
            <a:ext cx="2702514" cy="154184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leiders van een land en alle mensen die ervoor werken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cxnSp>
        <p:nvCxnSpPr>
          <p:cNvPr id="38" name="Rechte verbindingslijn 37">
            <a:extLst>
              <a:ext uri="{FF2B5EF4-FFF2-40B4-BE49-F238E27FC236}">
                <a16:creationId xmlns:a16="http://schemas.microsoft.com/office/drawing/2014/main" id="{04BA32FC-35BC-4960-AA45-35FC043DEE2C}"/>
              </a:ext>
            </a:extLst>
          </p:cNvPr>
          <p:cNvCxnSpPr>
            <a:cxnSpLocks/>
          </p:cNvCxnSpPr>
          <p:nvPr/>
        </p:nvCxnSpPr>
        <p:spPr>
          <a:xfrm>
            <a:off x="4080510" y="1317722"/>
            <a:ext cx="2615883" cy="1620770"/>
          </a:xfrm>
          <a:prstGeom prst="line">
            <a:avLst/>
          </a:prstGeom>
          <a:ln w="19050"/>
        </p:spPr>
        <p:style>
          <a:lnRef idx="1">
            <a:schemeClr val="dk1"/>
          </a:lnRef>
          <a:fillRef idx="0">
            <a:schemeClr val="dk1"/>
          </a:fillRef>
          <a:effectRef idx="0">
            <a:schemeClr val="dk1"/>
          </a:effectRef>
          <a:fontRef idx="minor">
            <a:schemeClr val="tx1"/>
          </a:fontRef>
        </p:style>
      </p:cxnSp>
      <p:sp>
        <p:nvSpPr>
          <p:cNvPr id="39" name="Text Box 14">
            <a:extLst>
              <a:ext uri="{FF2B5EF4-FFF2-40B4-BE49-F238E27FC236}">
                <a16:creationId xmlns:a16="http://schemas.microsoft.com/office/drawing/2014/main" id="{389E8C05-E6C8-4977-BCB5-5E170BA56908}"/>
              </a:ext>
            </a:extLst>
          </p:cNvPr>
          <p:cNvSpPr txBox="1"/>
          <p:nvPr/>
        </p:nvSpPr>
        <p:spPr>
          <a:xfrm>
            <a:off x="6260010" y="2859688"/>
            <a:ext cx="252028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40" name="Text Box 14">
            <a:extLst>
              <a:ext uri="{FF2B5EF4-FFF2-40B4-BE49-F238E27FC236}">
                <a16:creationId xmlns:a16="http://schemas.microsoft.com/office/drawing/2014/main" id="{2869EAF7-B837-471B-B699-07CB07AFDEA4}"/>
              </a:ext>
            </a:extLst>
          </p:cNvPr>
          <p:cNvSpPr txBox="1"/>
          <p:nvPr/>
        </p:nvSpPr>
        <p:spPr>
          <a:xfrm>
            <a:off x="6191539" y="2851930"/>
            <a:ext cx="237525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000" dirty="0">
                <a:effectLst/>
                <a:latin typeface="Century Gothic" panose="020B0502020202020204" pitchFamily="34" charset="0"/>
                <a:ea typeface="Calibri"/>
                <a:cs typeface="Times New Roman"/>
              </a:rPr>
              <a:t>alle mensen die ervoor werken</a:t>
            </a:r>
            <a:endParaRPr lang="nl-NL" sz="500" dirty="0">
              <a:effectLst/>
              <a:latin typeface="Century Gothic" panose="020B0502020202020204" pitchFamily="34" charset="0"/>
              <a:ea typeface="Calibri"/>
              <a:cs typeface="Times New Roman"/>
            </a:endParaRPr>
          </a:p>
        </p:txBody>
      </p:sp>
      <p:pic>
        <p:nvPicPr>
          <p:cNvPr id="2048" name="Afbeelding 2047" descr="Afbeelding met academisch kostuum&#10;&#10;Automatisch gegenereerde beschrijving">
            <a:extLst>
              <a:ext uri="{FF2B5EF4-FFF2-40B4-BE49-F238E27FC236}">
                <a16:creationId xmlns:a16="http://schemas.microsoft.com/office/drawing/2014/main" id="{623ED010-E38E-4BA5-9535-B9F1F86D21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4259" y="3706357"/>
            <a:ext cx="1817663" cy="1105625"/>
          </a:xfrm>
          <a:prstGeom prst="rect">
            <a:avLst/>
          </a:prstGeom>
        </p:spPr>
      </p:pic>
      <p:pic>
        <p:nvPicPr>
          <p:cNvPr id="2053" name="Afbeelding 2052">
            <a:extLst>
              <a:ext uri="{FF2B5EF4-FFF2-40B4-BE49-F238E27FC236}">
                <a16:creationId xmlns:a16="http://schemas.microsoft.com/office/drawing/2014/main" id="{ABD5C537-1CBF-4606-B865-02E583C82E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5956" y="4931273"/>
            <a:ext cx="1104334" cy="788810"/>
          </a:xfrm>
          <a:prstGeom prst="rect">
            <a:avLst/>
          </a:prstGeom>
        </p:spPr>
      </p:pic>
      <p:pic>
        <p:nvPicPr>
          <p:cNvPr id="2055" name="Afbeelding 2054">
            <a:extLst>
              <a:ext uri="{FF2B5EF4-FFF2-40B4-BE49-F238E27FC236}">
                <a16:creationId xmlns:a16="http://schemas.microsoft.com/office/drawing/2014/main" id="{6ECB7D4C-FAE3-4F5E-9551-150786D78B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1950" y="5018494"/>
            <a:ext cx="1763688" cy="1168041"/>
          </a:xfrm>
          <a:prstGeom prst="rect">
            <a:avLst/>
          </a:prstGeom>
        </p:spPr>
      </p:pic>
      <p:pic>
        <p:nvPicPr>
          <p:cNvPr id="2050" name="Afbeelding 2049" descr="Afbeelding met tekst&#10;&#10;Automatisch gegenereerde beschrijving">
            <a:extLst>
              <a:ext uri="{FF2B5EF4-FFF2-40B4-BE49-F238E27FC236}">
                <a16:creationId xmlns:a16="http://schemas.microsoft.com/office/drawing/2014/main" id="{58A50EE0-6A2D-480B-9A1E-F2A66A74152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2678" y="3774219"/>
            <a:ext cx="548028" cy="1372345"/>
          </a:xfrm>
          <a:prstGeom prst="rect">
            <a:avLst/>
          </a:prstGeom>
        </p:spPr>
      </p:pic>
      <p:pic>
        <p:nvPicPr>
          <p:cNvPr id="1026" name="Picture 2" descr="De bronafbeelding bekijken">
            <a:extLst>
              <a:ext uri="{FF2B5EF4-FFF2-40B4-BE49-F238E27FC236}">
                <a16:creationId xmlns:a16="http://schemas.microsoft.com/office/drawing/2014/main" id="{8975635C-1FFA-494A-A0DF-FF23F9F0590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2447" y="592530"/>
            <a:ext cx="1181873" cy="756522"/>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2059" name="Rechthoek 2058">
            <a:extLst>
              <a:ext uri="{FF2B5EF4-FFF2-40B4-BE49-F238E27FC236}">
                <a16:creationId xmlns:a16="http://schemas.microsoft.com/office/drawing/2014/main" id="{B668BA8B-4C37-4EC1-AC18-27A99A7C72B7}"/>
              </a:ext>
            </a:extLst>
          </p:cNvPr>
          <p:cNvSpPr/>
          <p:nvPr/>
        </p:nvSpPr>
        <p:spPr>
          <a:xfrm>
            <a:off x="6086987" y="3706357"/>
            <a:ext cx="2730032" cy="2402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AE378696-9A2E-453D-B032-ECB7D3C0C42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1225"/>
          <a:stretch/>
        </p:blipFill>
        <p:spPr>
          <a:xfrm>
            <a:off x="256358" y="2636913"/>
            <a:ext cx="5466917" cy="3391286"/>
          </a:xfrm>
          <a:prstGeom prst="rect">
            <a:avLst/>
          </a:prstGeom>
        </p:spPr>
      </p:pic>
      <p:cxnSp>
        <p:nvCxnSpPr>
          <p:cNvPr id="15" name="Rechte verbindingslijn 14">
            <a:extLst>
              <a:ext uri="{FF2B5EF4-FFF2-40B4-BE49-F238E27FC236}">
                <a16:creationId xmlns:a16="http://schemas.microsoft.com/office/drawing/2014/main" id="{9D39CB81-B5C1-484B-9DEA-DF77C1DF7D63}"/>
              </a:ext>
            </a:extLst>
          </p:cNvPr>
          <p:cNvCxnSpPr>
            <a:cxnSpLocks/>
          </p:cNvCxnSpPr>
          <p:nvPr/>
        </p:nvCxnSpPr>
        <p:spPr>
          <a:xfrm flipH="1">
            <a:off x="1815252" y="1315438"/>
            <a:ext cx="1676628" cy="146549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54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696592" y="2276873"/>
            <a:ext cx="5745735"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539552" y="2198157"/>
            <a:ext cx="6048674"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toeschouwer</a:t>
            </a:r>
            <a:endParaRPr lang="nl-NL" sz="12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flipH="1">
            <a:off x="2441512" y="931284"/>
            <a:ext cx="1410408" cy="1345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251729" cy="130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16101" y="4334257"/>
            <a:ext cx="367337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016100" y="4292112"/>
            <a:ext cx="366035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gebeurtenis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528716" y="324373"/>
            <a:ext cx="405742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699159" y="276131"/>
            <a:ext cx="36811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68371" y="3140968"/>
            <a:ext cx="6911940" cy="5701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8" name="Tekstvak 2"/>
          <p:cNvSpPr txBox="1">
            <a:spLocks noChangeArrowheads="1"/>
          </p:cNvSpPr>
          <p:nvPr/>
        </p:nvSpPr>
        <p:spPr bwMode="auto">
          <a:xfrm>
            <a:off x="467099" y="3150877"/>
            <a:ext cx="7414114" cy="39286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kijkt naar wat er gebeurt</a:t>
            </a:r>
            <a:endParaRPr lang="nl-NL" sz="1100" dirty="0">
              <a:effectLst/>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alibri"/>
              <a:ea typeface="Calibri"/>
              <a:cs typeface="Times New Roman"/>
            </a:endParaRPr>
          </a:p>
        </p:txBody>
      </p:sp>
      <p:sp>
        <p:nvSpPr>
          <p:cNvPr id="22" name="Text Box 14">
            <a:extLst>
              <a:ext uri="{FF2B5EF4-FFF2-40B4-BE49-F238E27FC236}">
                <a16:creationId xmlns:a16="http://schemas.microsoft.com/office/drawing/2014/main" id="{74E76E81-1A20-48BC-BDA1-E29C73AA0780}"/>
              </a:ext>
            </a:extLst>
          </p:cNvPr>
          <p:cNvSpPr txBox="1"/>
          <p:nvPr/>
        </p:nvSpPr>
        <p:spPr>
          <a:xfrm>
            <a:off x="3699159" y="314099"/>
            <a:ext cx="372994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verwonding</a:t>
            </a:r>
            <a:endParaRPr lang="nl-NL" sz="1050" dirty="0">
              <a:effectLst/>
              <a:latin typeface="Century Gothic" panose="020B0502020202020204" pitchFamily="34" charset="0"/>
              <a:ea typeface="Calibri"/>
              <a:cs typeface="Times New Roman"/>
            </a:endParaRPr>
          </a:p>
        </p:txBody>
      </p:sp>
      <p:pic>
        <p:nvPicPr>
          <p:cNvPr id="19" name="Afbeelding 18" descr="Afbeelding met persoon, groep, menigte&#10;&#10;Automatisch gegenereerde beschrijving">
            <a:extLst>
              <a:ext uri="{FF2B5EF4-FFF2-40B4-BE49-F238E27FC236}">
                <a16:creationId xmlns:a16="http://schemas.microsoft.com/office/drawing/2014/main" id="{0CAB81BF-276B-4D9C-9515-173B7C994E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7301" y="1604227"/>
            <a:ext cx="2132179" cy="1424296"/>
          </a:xfrm>
          <a:prstGeom prst="rect">
            <a:avLst/>
          </a:prstGeom>
        </p:spPr>
      </p:pic>
      <p:pic>
        <p:nvPicPr>
          <p:cNvPr id="21" name="Afbeelding 20" descr="Afbeelding met buiten, sneeuw, boom, grond&#10;&#10;Automatisch gegenereerde beschrijving">
            <a:extLst>
              <a:ext uri="{FF2B5EF4-FFF2-40B4-BE49-F238E27FC236}">
                <a16:creationId xmlns:a16="http://schemas.microsoft.com/office/drawing/2014/main" id="{78DD617C-6B1F-4D24-B06A-29C584DCD3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8410"/>
          <a:stretch/>
        </p:blipFill>
        <p:spPr>
          <a:xfrm>
            <a:off x="2136872" y="4371179"/>
            <a:ext cx="2689684" cy="1417653"/>
          </a:xfrm>
          <a:prstGeom prst="rect">
            <a:avLst/>
          </a:prstGeom>
        </p:spPr>
      </p:pic>
      <p:pic>
        <p:nvPicPr>
          <p:cNvPr id="24" name="Afbeelding 23">
            <a:extLst>
              <a:ext uri="{FF2B5EF4-FFF2-40B4-BE49-F238E27FC236}">
                <a16:creationId xmlns:a16="http://schemas.microsoft.com/office/drawing/2014/main" id="{D8634A4D-1BAC-4988-A454-FC4BBDD1FBC6}"/>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738082" y="4591402"/>
            <a:ext cx="1620900" cy="1149434"/>
          </a:xfrm>
          <a:prstGeom prst="rect">
            <a:avLst/>
          </a:prstGeom>
          <a:noFill/>
          <a:ln>
            <a:noFill/>
          </a:ln>
        </p:spPr>
      </p:pic>
      <p:pic>
        <p:nvPicPr>
          <p:cNvPr id="3" name="Afbeelding 2" descr="Afbeelding met sluiten, onscherp&#10;&#10;Automatisch gegenereerde beschrijving">
            <a:extLst>
              <a:ext uri="{FF2B5EF4-FFF2-40B4-BE49-F238E27FC236}">
                <a16:creationId xmlns:a16="http://schemas.microsoft.com/office/drawing/2014/main" id="{4B07FC03-124C-4DD2-9B43-4E44B2063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63689" y="367654"/>
            <a:ext cx="1524000" cy="1018032"/>
          </a:xfrm>
          <a:prstGeom prst="rect">
            <a:avLst/>
          </a:prstGeom>
        </p:spPr>
      </p:pic>
    </p:spTree>
    <p:extLst>
      <p:ext uri="{BB962C8B-B14F-4D97-AF65-F5344CB8AC3E}">
        <p14:creationId xmlns:p14="http://schemas.microsoft.com/office/powerpoint/2010/main" val="310120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97517" y="2229379"/>
            <a:ext cx="3804259" cy="10552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25563" y="2167018"/>
            <a:ext cx="3567075"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zone</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3" y="1718667"/>
            <a:ext cx="1586379" cy="510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713813" y="3350300"/>
            <a:ext cx="566102" cy="1922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418878" y="4803429"/>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63074" y="4764568"/>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kaart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559884" y="1104339"/>
            <a:ext cx="2929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508105" y="1072895"/>
            <a:ext cx="2929398" cy="37476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 de grens</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86104" y="3843978"/>
            <a:ext cx="265213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77637" y="3825732"/>
            <a:ext cx="2652131" cy="4602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route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6"/>
            <a:ext cx="2652131"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1"/>
            <a:ext cx="6310038" cy="4567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gebied</a:t>
            </a:r>
            <a:endParaRPr lang="nl-NL" sz="1100" dirty="0">
              <a:effectLst/>
              <a:latin typeface="Century Gothic" panose="020B0502020202020204" pitchFamily="34" charset="0"/>
              <a:ea typeface="Calibri"/>
              <a:cs typeface="Times New Roman"/>
            </a:endParaRPr>
          </a:p>
        </p:txBody>
      </p:sp>
      <p:pic>
        <p:nvPicPr>
          <p:cNvPr id="3" name="Afbeelding 2" descr="Afbeelding met tekst&#10;&#10;Automatisch gegenereerde beschrijving">
            <a:extLst>
              <a:ext uri="{FF2B5EF4-FFF2-40B4-BE49-F238E27FC236}">
                <a16:creationId xmlns:a16="http://schemas.microsoft.com/office/drawing/2014/main" id="{934ACC1E-233F-4657-B11E-1F5A4AA8E9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305" y="4570720"/>
            <a:ext cx="1916078" cy="1279941"/>
          </a:xfrm>
          <a:prstGeom prst="rect">
            <a:avLst/>
          </a:prstGeom>
        </p:spPr>
      </p:pic>
      <p:pic>
        <p:nvPicPr>
          <p:cNvPr id="6" name="Afbeelding 5">
            <a:extLst>
              <a:ext uri="{FF2B5EF4-FFF2-40B4-BE49-F238E27FC236}">
                <a16:creationId xmlns:a16="http://schemas.microsoft.com/office/drawing/2014/main" id="{3446FCDD-91AD-4366-9A0A-3676FA10EF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8185" y="4029582"/>
            <a:ext cx="2100397" cy="1403065"/>
          </a:xfrm>
          <a:prstGeom prst="rect">
            <a:avLst/>
          </a:prstGeom>
        </p:spPr>
      </p:pic>
      <p:pic>
        <p:nvPicPr>
          <p:cNvPr id="22" name="Afbeelding 21" descr="Afbeelding met boom, buiten, lucht, plant&#10;&#10;Automatisch gegenereerde beschrijving">
            <a:extLst>
              <a:ext uri="{FF2B5EF4-FFF2-40B4-BE49-F238E27FC236}">
                <a16:creationId xmlns:a16="http://schemas.microsoft.com/office/drawing/2014/main" id="{62B06B8D-4F63-4FED-BEC6-CA62BD15F28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814777" y="465108"/>
            <a:ext cx="2886268" cy="1604765"/>
          </a:xfrm>
          <a:prstGeom prst="rect">
            <a:avLst/>
          </a:prstGeom>
        </p:spPr>
      </p:pic>
      <p:cxnSp>
        <p:nvCxnSpPr>
          <p:cNvPr id="19" name="Rechte verbindingslijn met pijl 18">
            <a:extLst>
              <a:ext uri="{FF2B5EF4-FFF2-40B4-BE49-F238E27FC236}">
                <a16:creationId xmlns:a16="http://schemas.microsoft.com/office/drawing/2014/main" id="{E0DF827D-DBD8-4075-B5BE-45BB4651F711}"/>
              </a:ext>
            </a:extLst>
          </p:cNvPr>
          <p:cNvCxnSpPr/>
          <p:nvPr/>
        </p:nvCxnSpPr>
        <p:spPr>
          <a:xfrm>
            <a:off x="7718383" y="1804658"/>
            <a:ext cx="46727" cy="25976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Rechte verbindingslijn met pijl 24">
            <a:extLst>
              <a:ext uri="{FF2B5EF4-FFF2-40B4-BE49-F238E27FC236}">
                <a16:creationId xmlns:a16="http://schemas.microsoft.com/office/drawing/2014/main" id="{AB53A126-BCDC-43CC-A0B5-F71329D23701}"/>
              </a:ext>
            </a:extLst>
          </p:cNvPr>
          <p:cNvCxnSpPr>
            <a:cxnSpLocks/>
          </p:cNvCxnSpPr>
          <p:nvPr/>
        </p:nvCxnSpPr>
        <p:spPr>
          <a:xfrm flipH="1">
            <a:off x="3752824" y="1447660"/>
            <a:ext cx="1623799" cy="28851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564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oorspronkelijk</a:t>
            </a:r>
          </a:p>
        </p:txBody>
      </p:sp>
      <p:sp>
        <p:nvSpPr>
          <p:cNvPr id="7" name="Tekstvak 6"/>
          <p:cNvSpPr txBox="1"/>
          <p:nvPr/>
        </p:nvSpPr>
        <p:spPr>
          <a:xfrm>
            <a:off x="2195736" y="3244334"/>
            <a:ext cx="1584176" cy="369332"/>
          </a:xfrm>
          <a:prstGeom prst="rect">
            <a:avLst/>
          </a:prstGeom>
          <a:noFill/>
        </p:spPr>
        <p:txBody>
          <a:bodyPr wrap="square" rtlCol="0">
            <a:spAutoFit/>
          </a:bodyPr>
          <a:lstStyle/>
          <a:p>
            <a:r>
              <a:rPr lang="nl-NL" dirty="0"/>
              <a:t> </a:t>
            </a:r>
          </a:p>
        </p:txBody>
      </p:sp>
      <p:pic>
        <p:nvPicPr>
          <p:cNvPr id="8" name="Afbeelding 7" descr="Afbeelding met muur, binnen, levend, kamer&#10;&#10;Automatisch gegenereerde beschrijving">
            <a:extLst>
              <a:ext uri="{FF2B5EF4-FFF2-40B4-BE49-F238E27FC236}">
                <a16:creationId xmlns:a16="http://schemas.microsoft.com/office/drawing/2014/main" id="{9C585FA7-2696-4EDF-8843-2E44742AFD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8563" y="1628800"/>
            <a:ext cx="7226874" cy="4827551"/>
          </a:xfrm>
          <a:prstGeom prst="rect">
            <a:avLst/>
          </a:prstGeom>
        </p:spPr>
      </p:pic>
      <p:sp>
        <p:nvSpPr>
          <p:cNvPr id="9" name="Vermenigvuldigingsteken 8">
            <a:extLst>
              <a:ext uri="{FF2B5EF4-FFF2-40B4-BE49-F238E27FC236}">
                <a16:creationId xmlns:a16="http://schemas.microsoft.com/office/drawing/2014/main" id="{ED4F15C7-50EF-484C-BBD1-F32537BFA90B}"/>
              </a:ext>
            </a:extLst>
          </p:cNvPr>
          <p:cNvSpPr/>
          <p:nvPr/>
        </p:nvSpPr>
        <p:spPr>
          <a:xfrm>
            <a:off x="985753" y="-387424"/>
            <a:ext cx="8306994" cy="8715983"/>
          </a:xfrm>
          <a:prstGeom prst="mathMultiply">
            <a:avLst>
              <a:gd name="adj1" fmla="val 350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773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2554545"/>
          </a:xfrm>
          <a:prstGeom prst="rect">
            <a:avLst/>
          </a:prstGeom>
          <a:noFill/>
        </p:spPr>
        <p:txBody>
          <a:bodyPr wrap="square" rtlCol="0">
            <a:spAutoFit/>
          </a:bodyPr>
          <a:lstStyle/>
          <a:p>
            <a:r>
              <a:rPr lang="nl-NL" sz="8000" b="1" u="sng" dirty="0">
                <a:latin typeface="Century Gothic" panose="020B0502020202020204" pitchFamily="34" charset="0"/>
              </a:rPr>
              <a:t>de meningen zijn verdeeld</a:t>
            </a:r>
            <a:endParaRPr lang="nl-NL" sz="6800" b="1" u="sng" dirty="0">
              <a:latin typeface="Century Gothic" panose="020B0502020202020204" pitchFamily="34" charset="0"/>
            </a:endParaRPr>
          </a:p>
        </p:txBody>
      </p:sp>
      <p:pic>
        <p:nvPicPr>
          <p:cNvPr id="3" name="Picture 2" descr="C:\Users\routledm\AppData\Local\Microsoft\Windows\Temporary Internet Files\Content.IE5\17C7GZL0\shutterstock_1031696425.jpg">
            <a:extLst>
              <a:ext uri="{FF2B5EF4-FFF2-40B4-BE49-F238E27FC236}">
                <a16:creationId xmlns:a16="http://schemas.microsoft.com/office/drawing/2014/main" id="{42FF6D40-BCF2-46AB-BA21-8BC833FAF5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8715" y="2708920"/>
            <a:ext cx="5386569" cy="380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2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44897"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minimaal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2" name="Groep 11">
            <a:extLst>
              <a:ext uri="{FF2B5EF4-FFF2-40B4-BE49-F238E27FC236}">
                <a16:creationId xmlns:a16="http://schemas.microsoft.com/office/drawing/2014/main" id="{BC8BDB0E-5AD9-40FC-934F-DCD0CDC7813D}"/>
              </a:ext>
            </a:extLst>
          </p:cNvPr>
          <p:cNvGrpSpPr/>
          <p:nvPr/>
        </p:nvGrpSpPr>
        <p:grpSpPr>
          <a:xfrm>
            <a:off x="692858" y="1459390"/>
            <a:ext cx="6178462" cy="5570756"/>
            <a:chOff x="692858" y="1459390"/>
            <a:chExt cx="6178462" cy="5570756"/>
          </a:xfrm>
        </p:grpSpPr>
        <p:sp>
          <p:nvSpPr>
            <p:cNvPr id="3" name="Tekstvak 2">
              <a:extLst>
                <a:ext uri="{FF2B5EF4-FFF2-40B4-BE49-F238E27FC236}">
                  <a16:creationId xmlns:a16="http://schemas.microsoft.com/office/drawing/2014/main" id="{3F594C55-378E-4386-AFAC-05F107C05F3B}"/>
                </a:ext>
              </a:extLst>
            </p:cNvPr>
            <p:cNvSpPr txBox="1"/>
            <p:nvPr/>
          </p:nvSpPr>
          <p:spPr>
            <a:xfrm>
              <a:off x="4711080" y="1459390"/>
              <a:ext cx="2160240" cy="5570756"/>
            </a:xfrm>
            <a:prstGeom prst="rect">
              <a:avLst/>
            </a:prstGeom>
            <a:noFill/>
          </p:spPr>
          <p:txBody>
            <a:bodyPr wrap="square" rtlCol="0">
              <a:spAutoFit/>
            </a:bodyPr>
            <a:lstStyle/>
            <a:p>
              <a:r>
                <a:rPr lang="nl-NL" sz="3200" dirty="0"/>
                <a:t>100 euro</a:t>
              </a:r>
            </a:p>
            <a:p>
              <a:r>
                <a:rPr lang="nl-NL" sz="3200" dirty="0"/>
                <a:t>90 euro</a:t>
              </a:r>
            </a:p>
            <a:p>
              <a:r>
                <a:rPr lang="nl-NL" sz="3200" dirty="0"/>
                <a:t>80 euro</a:t>
              </a:r>
            </a:p>
            <a:p>
              <a:r>
                <a:rPr lang="nl-NL" sz="3200" dirty="0"/>
                <a:t>70 euro</a:t>
              </a:r>
            </a:p>
            <a:p>
              <a:r>
                <a:rPr lang="nl-NL" sz="3200" dirty="0"/>
                <a:t>60 euro</a:t>
              </a:r>
            </a:p>
            <a:p>
              <a:r>
                <a:rPr lang="nl-NL" sz="3200" dirty="0"/>
                <a:t>50 euro</a:t>
              </a:r>
            </a:p>
            <a:p>
              <a:r>
                <a:rPr lang="nl-NL" sz="3200" dirty="0"/>
                <a:t>40 euro</a:t>
              </a:r>
            </a:p>
            <a:p>
              <a:r>
                <a:rPr lang="nl-NL" sz="3200" dirty="0"/>
                <a:t>30 euro</a:t>
              </a:r>
            </a:p>
            <a:p>
              <a:r>
                <a:rPr lang="nl-NL" sz="3200" dirty="0"/>
                <a:t>20 euro</a:t>
              </a:r>
            </a:p>
            <a:p>
              <a:r>
                <a:rPr lang="nl-NL" sz="3200" dirty="0"/>
                <a:t>10 euro</a:t>
              </a:r>
            </a:p>
            <a:p>
              <a:endParaRPr lang="nl-NL" dirty="0"/>
            </a:p>
            <a:p>
              <a:endParaRPr lang="nl-NL" dirty="0"/>
            </a:p>
          </p:txBody>
        </p:sp>
        <p:sp>
          <p:nvSpPr>
            <p:cNvPr id="9" name="Pijl: rechts 8">
              <a:extLst>
                <a:ext uri="{FF2B5EF4-FFF2-40B4-BE49-F238E27FC236}">
                  <a16:creationId xmlns:a16="http://schemas.microsoft.com/office/drawing/2014/main" id="{ECCB3D6F-DF14-45C1-A1D2-ABCEE0782D68}"/>
                </a:ext>
              </a:extLst>
            </p:cNvPr>
            <p:cNvSpPr/>
            <p:nvPr/>
          </p:nvSpPr>
          <p:spPr>
            <a:xfrm>
              <a:off x="3623791" y="5517232"/>
              <a:ext cx="108728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boom, plant, conifeer&#10;&#10;Automatisch gegenereerde beschrijving">
              <a:extLst>
                <a:ext uri="{FF2B5EF4-FFF2-40B4-BE49-F238E27FC236}">
                  <a16:creationId xmlns:a16="http://schemas.microsoft.com/office/drawing/2014/main" id="{81857B11-33CD-43E0-9AB3-AD3114AF7A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972"/>
            <a:stretch/>
          </p:blipFill>
          <p:spPr>
            <a:xfrm>
              <a:off x="692858" y="2892421"/>
              <a:ext cx="2655006" cy="3949555"/>
            </a:xfrm>
            <a:prstGeom prst="rect">
              <a:avLst/>
            </a:prstGeom>
          </p:spPr>
        </p:pic>
      </p:grpSp>
    </p:spTree>
    <p:extLst>
      <p:ext uri="{BB962C8B-B14F-4D97-AF65-F5344CB8AC3E}">
        <p14:creationId xmlns:p14="http://schemas.microsoft.com/office/powerpoint/2010/main" val="1449503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afhangen van</a:t>
            </a:r>
            <a:endParaRPr lang="nl-NL" sz="6800" b="1" u="sng" dirty="0">
              <a:latin typeface="Century Gothic" panose="020B0502020202020204" pitchFamily="34" charset="0"/>
            </a:endParaRPr>
          </a:p>
        </p:txBody>
      </p:sp>
      <p:pic>
        <p:nvPicPr>
          <p:cNvPr id="5" name="Afbeelding 4" descr="Afbeelding met muur, binnen, levend, kamer&#10;&#10;Automatisch gegenereerde beschrijving">
            <a:extLst>
              <a:ext uri="{FF2B5EF4-FFF2-40B4-BE49-F238E27FC236}">
                <a16:creationId xmlns:a16="http://schemas.microsoft.com/office/drawing/2014/main" id="{D4E8F234-3CC9-4B29-87D8-3EBBE1A968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527392"/>
            <a:ext cx="3777388" cy="2523295"/>
          </a:xfrm>
          <a:prstGeom prst="rect">
            <a:avLst/>
          </a:prstGeom>
        </p:spPr>
      </p:pic>
      <p:sp>
        <p:nvSpPr>
          <p:cNvPr id="2" name="Is gelijk aan 1">
            <a:extLst>
              <a:ext uri="{FF2B5EF4-FFF2-40B4-BE49-F238E27FC236}">
                <a16:creationId xmlns:a16="http://schemas.microsoft.com/office/drawing/2014/main" id="{9575B9D5-B12B-4039-900B-D718C8416DDB}"/>
              </a:ext>
            </a:extLst>
          </p:cNvPr>
          <p:cNvSpPr/>
          <p:nvPr/>
        </p:nvSpPr>
        <p:spPr>
          <a:xfrm>
            <a:off x="4355976" y="3429000"/>
            <a:ext cx="864096" cy="792088"/>
          </a:xfrm>
          <a:prstGeom prst="mathEqual">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 name="Afbeelding 6" descr="Afbeelding met pop&#10;&#10;Automatisch gegenereerde beschrijving">
            <a:extLst>
              <a:ext uri="{FF2B5EF4-FFF2-40B4-BE49-F238E27FC236}">
                <a16:creationId xmlns:a16="http://schemas.microsoft.com/office/drawing/2014/main" id="{117526FD-D412-44F5-ACF6-BD27BED21D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2679" y="2622065"/>
            <a:ext cx="3811722" cy="2428622"/>
          </a:xfrm>
          <a:prstGeom prst="rect">
            <a:avLst/>
          </a:prstGeom>
        </p:spPr>
      </p:pic>
    </p:spTree>
    <p:extLst>
      <p:ext uri="{BB962C8B-B14F-4D97-AF65-F5344CB8AC3E}">
        <p14:creationId xmlns:p14="http://schemas.microsoft.com/office/powerpoint/2010/main" val="20956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de zone</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5" name="Afbeelding 4" descr="Afbeelding met boom, buiten, lucht, plant&#10;&#10;Automatisch gegenereerde beschrijving">
            <a:extLst>
              <a:ext uri="{FF2B5EF4-FFF2-40B4-BE49-F238E27FC236}">
                <a16:creationId xmlns:a16="http://schemas.microsoft.com/office/drawing/2014/main" id="{85EB1F05-C15B-4B55-91ED-E96EF037C0E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227" y="1977820"/>
            <a:ext cx="7367050" cy="4096080"/>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overlast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descr="Afbeelding met tekst, licht&#10;&#10;Automatisch gegenereerde beschrijving">
            <a:extLst>
              <a:ext uri="{FF2B5EF4-FFF2-40B4-BE49-F238E27FC236}">
                <a16:creationId xmlns:a16="http://schemas.microsoft.com/office/drawing/2014/main" id="{84CA5A31-E7A9-4CBF-9FC8-64B066B2F728}"/>
              </a:ext>
            </a:extLst>
          </p:cNvPr>
          <p:cNvPicPr>
            <a:picLocks noChangeAspect="1"/>
          </p:cNvPicPr>
          <p:nvPr/>
        </p:nvPicPr>
        <p:blipFill rotWithShape="1">
          <a:blip r:embed="rId3">
            <a:extLst>
              <a:ext uri="{28A0092B-C50C-407E-A947-70E740481C1C}">
                <a14:useLocalDpi xmlns:a14="http://schemas.microsoft.com/office/drawing/2010/main"/>
              </a:ext>
            </a:extLst>
          </a:blip>
          <a:srcRect l="20467"/>
          <a:stretch/>
        </p:blipFill>
        <p:spPr>
          <a:xfrm>
            <a:off x="427374" y="1652991"/>
            <a:ext cx="4717378" cy="3345286"/>
          </a:xfrm>
          <a:prstGeom prst="rect">
            <a:avLst/>
          </a:prstGeom>
        </p:spPr>
      </p:pic>
      <p:pic>
        <p:nvPicPr>
          <p:cNvPr id="4" name="Afbeelding 3" descr="Afbeelding met person, persoon&#10;&#10;Automatisch gegenereerde beschrijving">
            <a:extLst>
              <a:ext uri="{FF2B5EF4-FFF2-40B4-BE49-F238E27FC236}">
                <a16:creationId xmlns:a16="http://schemas.microsoft.com/office/drawing/2014/main" id="{90B3AE2B-CE24-4A96-AA0A-BC306A11C4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8912" y="3907076"/>
            <a:ext cx="4176464" cy="2789878"/>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illegaal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1" name="Groep 10">
            <a:extLst>
              <a:ext uri="{FF2B5EF4-FFF2-40B4-BE49-F238E27FC236}">
                <a16:creationId xmlns:a16="http://schemas.microsoft.com/office/drawing/2014/main" id="{ECCA2BB5-4772-43A8-98CA-8497E427D131}"/>
              </a:ext>
            </a:extLst>
          </p:cNvPr>
          <p:cNvGrpSpPr/>
          <p:nvPr/>
        </p:nvGrpSpPr>
        <p:grpSpPr>
          <a:xfrm>
            <a:off x="360218" y="405184"/>
            <a:ext cx="8284360" cy="6047632"/>
            <a:chOff x="360218" y="405184"/>
            <a:chExt cx="8284360" cy="6047632"/>
          </a:xfrm>
        </p:grpSpPr>
        <p:pic>
          <p:nvPicPr>
            <p:cNvPr id="9" name="Afbeelding 8" descr="Afbeelding met buiten, sneeuw, boom, grond&#10;&#10;Automatisch gegenereerde beschrijving">
              <a:extLst>
                <a:ext uri="{FF2B5EF4-FFF2-40B4-BE49-F238E27FC236}">
                  <a16:creationId xmlns:a16="http://schemas.microsoft.com/office/drawing/2014/main" id="{E0C135AA-CB01-4454-B9F3-7C66287090E9}"/>
                </a:ext>
              </a:extLst>
            </p:cNvPr>
            <p:cNvPicPr>
              <a:picLocks noChangeAspect="1"/>
            </p:cNvPicPr>
            <p:nvPr/>
          </p:nvPicPr>
          <p:blipFill rotWithShape="1">
            <a:blip r:embed="rId3">
              <a:extLst>
                <a:ext uri="{28A0092B-C50C-407E-A947-70E740481C1C}">
                  <a14:useLocalDpi xmlns:a14="http://schemas.microsoft.com/office/drawing/2010/main"/>
                </a:ext>
              </a:extLst>
            </a:blip>
            <a:srcRect b="18410"/>
            <a:stretch/>
          </p:blipFill>
          <p:spPr>
            <a:xfrm>
              <a:off x="360218" y="2634048"/>
              <a:ext cx="7245269" cy="3818768"/>
            </a:xfrm>
            <a:prstGeom prst="rect">
              <a:avLst/>
            </a:prstGeom>
          </p:spPr>
        </p:pic>
        <p:pic>
          <p:nvPicPr>
            <p:cNvPr id="8" name="Afbeelding 7" descr="Afbeelding met tekst, buiten, illustratie&#10;&#10;Automatisch gegenereerde beschrijving">
              <a:extLst>
                <a:ext uri="{FF2B5EF4-FFF2-40B4-BE49-F238E27FC236}">
                  <a16:creationId xmlns:a16="http://schemas.microsoft.com/office/drawing/2014/main" id="{BC56DFB5-F704-4FD5-AFD3-A0D80FC32AC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24128" y="405184"/>
              <a:ext cx="2920450" cy="2920450"/>
            </a:xfrm>
            <a:prstGeom prst="rect">
              <a:avLst/>
            </a:prstGeom>
          </p:spPr>
        </p:pic>
        <p:pic>
          <p:nvPicPr>
            <p:cNvPr id="10" name="Afbeelding 9">
              <a:extLst>
                <a:ext uri="{FF2B5EF4-FFF2-40B4-BE49-F238E27FC236}">
                  <a16:creationId xmlns:a16="http://schemas.microsoft.com/office/drawing/2014/main" id="{8DDC13B0-6656-49D3-BADF-CBD4973FD772}"/>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979712" y="3227267"/>
              <a:ext cx="4366260" cy="3096260"/>
            </a:xfrm>
            <a:prstGeom prst="rect">
              <a:avLst/>
            </a:prstGeom>
            <a:noFill/>
            <a:ln>
              <a:noFill/>
            </a:ln>
          </p:spPr>
        </p:pic>
      </p:grpSp>
    </p:spTree>
    <p:extLst>
      <p:ext uri="{BB962C8B-B14F-4D97-AF65-F5344CB8AC3E}">
        <p14:creationId xmlns:p14="http://schemas.microsoft.com/office/powerpoint/2010/main" val="9697058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6423</TotalTime>
  <Words>885</Words>
  <Application>Microsoft Office PowerPoint</Application>
  <PresentationFormat>Diavoorstelling (4:3)</PresentationFormat>
  <Paragraphs>262</Paragraphs>
  <Slides>23</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1431</cp:revision>
  <dcterms:created xsi:type="dcterms:W3CDTF">2020-12-15T09:16:44Z</dcterms:created>
  <dcterms:modified xsi:type="dcterms:W3CDTF">2022-12-20T10:48:47Z</dcterms:modified>
</cp:coreProperties>
</file>