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499" r:id="rId2"/>
    <p:sldId id="548" r:id="rId3"/>
    <p:sldId id="1460" r:id="rId4"/>
    <p:sldId id="1475" r:id="rId5"/>
    <p:sldId id="1463" r:id="rId6"/>
    <p:sldId id="1483" r:id="rId7"/>
    <p:sldId id="1478" r:id="rId8"/>
    <p:sldId id="1492" r:id="rId9"/>
    <p:sldId id="1480" r:id="rId10"/>
    <p:sldId id="1476" r:id="rId11"/>
    <p:sldId id="1477" r:id="rId12"/>
    <p:sldId id="1245" r:id="rId13"/>
    <p:sldId id="934" r:id="rId14"/>
    <p:sldId id="1493" r:id="rId15"/>
    <p:sldId id="1495" r:id="rId16"/>
    <p:sldId id="1494" r:id="rId17"/>
    <p:sldId id="1388" r:id="rId18"/>
    <p:sldId id="1496" r:id="rId19"/>
    <p:sldId id="263" r:id="rId20"/>
    <p:sldId id="1497" r:id="rId21"/>
    <p:sldId id="259" r:id="rId22"/>
    <p:sldId id="1498" r:id="rId23"/>
    <p:sldId id="1485" r:id="rId24"/>
    <p:sldId id="1474" r:id="rId25"/>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99"/>
            <p14:sldId id="548"/>
            <p14:sldId id="1460"/>
            <p14:sldId id="1475"/>
            <p14:sldId id="1463"/>
            <p14:sldId id="1483"/>
            <p14:sldId id="1478"/>
            <p14:sldId id="1492"/>
            <p14:sldId id="1480"/>
            <p14:sldId id="1476"/>
            <p14:sldId id="1477"/>
            <p14:sldId id="1245"/>
            <p14:sldId id="934"/>
            <p14:sldId id="1493"/>
            <p14:sldId id="1495"/>
            <p14:sldId id="1494"/>
            <p14:sldId id="1388"/>
            <p14:sldId id="1496"/>
            <p14:sldId id="263"/>
            <p14:sldId id="1497"/>
            <p14:sldId id="259"/>
            <p14:sldId id="1498"/>
            <p14:sldId id="1485"/>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95417" autoAdjust="0"/>
  </p:normalViewPr>
  <p:slideViewPr>
    <p:cSldViewPr>
      <p:cViewPr varScale="1">
        <p:scale>
          <a:sx n="82" d="100"/>
          <a:sy n="82" d="100"/>
        </p:scale>
        <p:origin x="1181"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29-11-2022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29-11-2022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b="1" dirty="0"/>
              <a:t>Woordenoverzicht</a:t>
            </a:r>
          </a:p>
          <a:p>
            <a:pPr fontAlgn="t"/>
            <a:endParaRPr lang="nl-NL" dirty="0"/>
          </a:p>
          <a:p>
            <a:pPr fontAlgn="t"/>
            <a:r>
              <a:rPr lang="nl-NL" b="1" dirty="0"/>
              <a:t>de gemoederen bezighouden: </a:t>
            </a:r>
            <a:r>
              <a:rPr lang="nl-NL" b="0" dirty="0"/>
              <a:t>een belangrijk onderwerp van gesprek zijn</a:t>
            </a:r>
          </a:p>
          <a:p>
            <a:pPr fontAlgn="t"/>
            <a:r>
              <a:rPr lang="nl-NL" b="1" dirty="0"/>
              <a:t>tal van:</a:t>
            </a:r>
            <a:r>
              <a:rPr lang="nl-NL" b="0" dirty="0"/>
              <a:t> heel veel</a:t>
            </a:r>
          </a:p>
          <a:p>
            <a:pPr fontAlgn="t"/>
            <a:r>
              <a:rPr lang="nl-NL" b="1" dirty="0"/>
              <a:t>uitbuiten:</a:t>
            </a:r>
            <a:r>
              <a:rPr lang="nl-NL" b="0" dirty="0"/>
              <a:t> misbruik maken van, slecht behandelen</a:t>
            </a:r>
          </a:p>
          <a:p>
            <a:pPr fontAlgn="t"/>
            <a:r>
              <a:rPr lang="nl-NL" b="1" dirty="0"/>
              <a:t>de primeur:</a:t>
            </a:r>
            <a:r>
              <a:rPr lang="nl-NL" b="0" dirty="0"/>
              <a:t> de eerste keer dat iets gebeurt of bekend gemaakt wordt</a:t>
            </a:r>
          </a:p>
          <a:p>
            <a:pPr fontAlgn="t"/>
            <a:r>
              <a:rPr lang="nl-NL" b="1" dirty="0"/>
              <a:t>de gastvrijheid: </a:t>
            </a:r>
            <a:r>
              <a:rPr lang="nl-NL" b="0" dirty="0"/>
              <a:t>de hartelijkheid, het geven van een gul en warm welkom aan je gasten</a:t>
            </a:r>
          </a:p>
          <a:p>
            <a:pPr fontAlgn="t"/>
            <a:r>
              <a:rPr lang="nl-NL" b="1" dirty="0"/>
              <a:t>de verdraagzaamheid: </a:t>
            </a:r>
            <a:r>
              <a:rPr lang="nl-NL" b="0" dirty="0"/>
              <a:t>het geduldig en vriendelijk omgaan met mensen die anders doen of denken dan jij</a:t>
            </a:r>
          </a:p>
          <a:p>
            <a:pPr fontAlgn="t"/>
            <a:r>
              <a:rPr lang="nl-NL" b="1" dirty="0"/>
              <a:t>accepteren:</a:t>
            </a:r>
            <a:r>
              <a:rPr lang="nl-NL" b="0" dirty="0"/>
              <a:t> iets of iemand toelaten of goed vinden</a:t>
            </a:r>
          </a:p>
          <a:p>
            <a:pPr fontAlgn="t"/>
            <a:r>
              <a:rPr lang="nl-NL" b="1" dirty="0"/>
              <a:t>correct:</a:t>
            </a:r>
            <a:r>
              <a:rPr lang="nl-NL" b="0" dirty="0"/>
              <a:t> passend, juist</a:t>
            </a:r>
          </a:p>
          <a:p>
            <a:pPr fontAlgn="t"/>
            <a:r>
              <a:rPr lang="nl-NL" b="1" dirty="0"/>
              <a:t>omstreden:</a:t>
            </a:r>
            <a:r>
              <a:rPr lang="nl-NL" b="0" dirty="0"/>
              <a:t> waarover veel verschil van mening bestaat</a:t>
            </a:r>
          </a:p>
          <a:p>
            <a:pPr fontAlgn="t"/>
            <a:r>
              <a:rPr lang="nl-NL" b="1" dirty="0"/>
              <a:t>ongeacht:</a:t>
            </a:r>
            <a:r>
              <a:rPr lang="nl-NL" b="0" dirty="0"/>
              <a:t> ondanks, zonder te letten op</a:t>
            </a:r>
            <a:endParaRPr lang="nl-NL" sz="1200" b="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1144636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2177461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205886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776500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210420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29-11-2022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29-11-2022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29-11-2022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29-11-2022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29-11-2022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29-11-2022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29-11-2022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29-11-2022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30.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6.jpe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1.jpe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5.jpe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B:</a:t>
            </a:r>
          </a:p>
          <a:p>
            <a:pPr marL="0" lvl="0" indent="0">
              <a:spcBef>
                <a:spcPts val="200"/>
              </a:spcBef>
              <a:spcAft>
                <a:spcPts val="200"/>
              </a:spcAft>
              <a:buNone/>
            </a:pPr>
            <a:r>
              <a:rPr lang="nl-NL" sz="1900" dirty="0">
                <a:ea typeface="Times New Roman" panose="02020603050405020304" pitchFamily="18" charset="0"/>
                <a:cs typeface="Arial" panose="020B0604020202020204" pitchFamily="34" charset="0"/>
              </a:rPr>
              <a:t>Ik spreek vaak moeders van tieners. En weet je wat </a:t>
            </a:r>
            <a:r>
              <a:rPr lang="nl-NL" sz="1900" b="1" u="sng" dirty="0">
                <a:ea typeface="Times New Roman" panose="02020603050405020304" pitchFamily="18" charset="0"/>
                <a:cs typeface="Arial" panose="020B0604020202020204" pitchFamily="34" charset="0"/>
              </a:rPr>
              <a:t>de gemoederen bezighoudt</a:t>
            </a:r>
            <a:r>
              <a:rPr lang="nl-NL" sz="1900" dirty="0">
                <a:ea typeface="Times New Roman" panose="02020603050405020304" pitchFamily="18" charset="0"/>
                <a:cs typeface="Arial" panose="020B0604020202020204" pitchFamily="34" charset="0"/>
              </a:rPr>
              <a:t>? Weet je wat </a:t>
            </a:r>
            <a:r>
              <a:rPr lang="nl-NL" sz="1900" b="1" i="1" dirty="0">
                <a:ea typeface="Times New Roman" panose="02020603050405020304" pitchFamily="18" charset="0"/>
                <a:cs typeface="Arial" panose="020B0604020202020204" pitchFamily="34" charset="0"/>
              </a:rPr>
              <a:t>een belangrijk onderwerp van gesprek is</a:t>
            </a:r>
            <a:r>
              <a:rPr lang="nl-NL" sz="1900" dirty="0">
                <a:ea typeface="Times New Roman" panose="02020603050405020304" pitchFamily="18" charset="0"/>
                <a:cs typeface="Arial" panose="020B0604020202020204" pitchFamily="34" charset="0"/>
              </a:rPr>
              <a:t>? Het opruimen door tieners. Er zijn </a:t>
            </a:r>
            <a:r>
              <a:rPr lang="nl-NL" sz="1900" b="1" u="sng" dirty="0">
                <a:ea typeface="Times New Roman" panose="02020603050405020304" pitchFamily="18" charset="0"/>
                <a:cs typeface="Arial" panose="020B0604020202020204" pitchFamily="34" charset="0"/>
              </a:rPr>
              <a:t>tal van</a:t>
            </a:r>
            <a:r>
              <a:rPr lang="nl-NL" sz="1900" dirty="0">
                <a:ea typeface="Times New Roman" panose="02020603050405020304" pitchFamily="18" charset="0"/>
                <a:cs typeface="Arial" panose="020B0604020202020204" pitchFamily="34" charset="0"/>
              </a:rPr>
              <a:t> tieners, dus </a:t>
            </a:r>
            <a:r>
              <a:rPr lang="nl-NL" sz="1900" b="1" i="1" dirty="0">
                <a:ea typeface="Times New Roman" panose="02020603050405020304" pitchFamily="18" charset="0"/>
                <a:cs typeface="Arial" panose="020B0604020202020204" pitchFamily="34" charset="0"/>
              </a:rPr>
              <a:t>heel veel</a:t>
            </a:r>
            <a:r>
              <a:rPr lang="nl-NL" sz="1900" dirty="0">
                <a:ea typeface="Times New Roman" panose="02020603050405020304" pitchFamily="18" charset="0"/>
                <a:cs typeface="Arial" panose="020B0604020202020204" pitchFamily="34" charset="0"/>
              </a:rPr>
              <a:t> tieners, die een bende op hun slaapkamer hebben. </a:t>
            </a:r>
          </a:p>
          <a:p>
            <a:pPr marL="0" lvl="0" indent="0">
              <a:spcBef>
                <a:spcPts val="200"/>
              </a:spcBef>
              <a:spcAft>
                <a:spcPts val="200"/>
              </a:spcAft>
              <a:buNone/>
            </a:pPr>
            <a:r>
              <a:rPr lang="nl-NL" sz="1900" dirty="0">
                <a:ea typeface="Times New Roman" panose="02020603050405020304" pitchFamily="18" charset="0"/>
                <a:cs typeface="Arial" panose="020B0604020202020204" pitchFamily="34" charset="0"/>
              </a:rPr>
              <a:t>Die tieners hebben daar zelf totaal geen last van en vinden het geen bende. Zij willen graag dat hun moeders het gewoon </a:t>
            </a:r>
            <a:r>
              <a:rPr lang="nl-NL" sz="1900" b="1" u="sng" dirty="0">
                <a:ea typeface="Times New Roman" panose="02020603050405020304" pitchFamily="18" charset="0"/>
                <a:cs typeface="Arial" panose="020B0604020202020204" pitchFamily="34" charset="0"/>
              </a:rPr>
              <a:t>accepteren</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het gewoon toelaten en goed vinden</a:t>
            </a:r>
            <a:r>
              <a:rPr lang="nl-NL" sz="1900" dirty="0">
                <a:ea typeface="Times New Roman" panose="02020603050405020304" pitchFamily="18" charset="0"/>
                <a:cs typeface="Arial" panose="020B0604020202020204" pitchFamily="34" charset="0"/>
              </a:rPr>
              <a:t>. </a:t>
            </a:r>
            <a:r>
              <a:rPr lang="nl-NL" sz="1900" b="1" u="sng" dirty="0">
                <a:ea typeface="Times New Roman" panose="02020603050405020304" pitchFamily="18" charset="0"/>
                <a:cs typeface="Arial" panose="020B0604020202020204" pitchFamily="34" charset="0"/>
              </a:rPr>
              <a:t>Ongeacht</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zonder te letten op</a:t>
            </a:r>
            <a:r>
              <a:rPr lang="nl-NL" sz="1900" dirty="0">
                <a:ea typeface="Times New Roman" panose="02020603050405020304" pitchFamily="18" charset="0"/>
                <a:cs typeface="Arial" panose="020B0604020202020204" pitchFamily="34" charset="0"/>
              </a:rPr>
              <a:t> het aantal kledingstukken dat op de grond ligt of de klokhuizen van appels die op het bureau liggen. Ze willen </a:t>
            </a:r>
            <a:r>
              <a:rPr lang="nl-NL" sz="1900" b="1" u="sng" dirty="0">
                <a:ea typeface="Times New Roman" panose="02020603050405020304" pitchFamily="18" charset="0"/>
                <a:cs typeface="Arial" panose="020B0604020202020204" pitchFamily="34" charset="0"/>
              </a:rPr>
              <a:t>verdraagzaamheid</a:t>
            </a:r>
            <a:r>
              <a:rPr lang="nl-NL" sz="1900" dirty="0">
                <a:ea typeface="Times New Roman" panose="02020603050405020304" pitchFamily="18" charset="0"/>
                <a:cs typeface="Arial" panose="020B0604020202020204" pitchFamily="34" charset="0"/>
              </a:rPr>
              <a:t> van hun ouders. Verdraagzaamheid is </a:t>
            </a:r>
            <a:r>
              <a:rPr lang="nl-NL" sz="1900" b="1" i="1" dirty="0">
                <a:ea typeface="Times New Roman" panose="02020603050405020304" pitchFamily="18" charset="0"/>
                <a:cs typeface="Arial" panose="020B0604020202020204" pitchFamily="34" charset="0"/>
              </a:rPr>
              <a:t>het geduldig en vriendelijk omgaan met mensen die anders doen of denken dan jij</a:t>
            </a:r>
            <a:r>
              <a:rPr lang="nl-NL" sz="1900" dirty="0">
                <a:ea typeface="Times New Roman" panose="02020603050405020304" pitchFamily="18" charset="0"/>
                <a:cs typeface="Arial" panose="020B0604020202020204" pitchFamily="34" charset="0"/>
              </a:rPr>
              <a:t>. Maar niet elke ouder accepteert een rommelige kamer. Ik zag op Insta een moeder met een dochter met een slaapkamer vol puinhoop en die dat zelf helemaal prima vond. Maar die moeder had de situatie eens flink </a:t>
            </a:r>
            <a:r>
              <a:rPr lang="nl-NL" sz="1900" b="1" u="sng" dirty="0">
                <a:ea typeface="Times New Roman" panose="02020603050405020304" pitchFamily="18" charset="0"/>
                <a:cs typeface="Arial" panose="020B0604020202020204" pitchFamily="34" charset="0"/>
              </a:rPr>
              <a:t>uitgebuit</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ze had er misbruik van gemaakt</a:t>
            </a:r>
            <a:r>
              <a:rPr lang="nl-NL" sz="1900" dirty="0">
                <a:ea typeface="Times New Roman" panose="02020603050405020304" pitchFamily="18" charset="0"/>
                <a:cs typeface="Arial" panose="020B0604020202020204" pitchFamily="34" charset="0"/>
              </a:rPr>
              <a:t>. Ze wilde dat de kamer van haar dochter </a:t>
            </a:r>
            <a:r>
              <a:rPr lang="nl-NL" sz="1900" b="1" u="sng" dirty="0">
                <a:ea typeface="Times New Roman" panose="02020603050405020304" pitchFamily="18" charset="0"/>
                <a:cs typeface="Arial" panose="020B0604020202020204" pitchFamily="34" charset="0"/>
              </a:rPr>
              <a:t>correct</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passend</a:t>
            </a:r>
            <a:r>
              <a:rPr lang="nl-NL" sz="1900" dirty="0">
                <a:ea typeface="Times New Roman" panose="02020603050405020304" pitchFamily="18" charset="0"/>
                <a:cs typeface="Arial" panose="020B0604020202020204" pitchFamily="34" charset="0"/>
              </a:rPr>
              <a:t>, netjes was en ze wilde haar dochter een lesje leren. Ze kocht zwarte rijst. En zwarte rijst lijkt op muizenkeuteltjes. Ze strooide wat zwarte rijst op de vloer in de slaapkamer. Haar dochter dacht meteen dat er muizen in haar kamer waren geweest. Dat ze door de bende een enorme </a:t>
            </a:r>
            <a:r>
              <a:rPr lang="nl-NL" sz="1900" b="1" u="sng" dirty="0">
                <a:ea typeface="Times New Roman" panose="02020603050405020304" pitchFamily="18" charset="0"/>
                <a:cs typeface="Arial" panose="020B0604020202020204" pitchFamily="34" charset="0"/>
              </a:rPr>
              <a:t>gastvrijheid</a:t>
            </a:r>
            <a:r>
              <a:rPr lang="nl-NL" sz="1900" dirty="0">
                <a:ea typeface="Times New Roman" panose="02020603050405020304" pitchFamily="18" charset="0"/>
                <a:cs typeface="Arial" panose="020B0604020202020204" pitchFamily="34" charset="0"/>
              </a:rPr>
              <a:t> had gecreëerd voor die beestjes. Gastvrijheid betekent </a:t>
            </a:r>
            <a:r>
              <a:rPr lang="nl-NL" sz="1900" b="1" i="1" dirty="0">
                <a:ea typeface="Times New Roman" panose="02020603050405020304" pitchFamily="18" charset="0"/>
                <a:cs typeface="Arial" panose="020B0604020202020204" pitchFamily="34" charset="0"/>
              </a:rPr>
              <a:t>het geven van een gul en warm welkom aan je gasten</a:t>
            </a:r>
            <a:r>
              <a:rPr lang="nl-NL" sz="1900" dirty="0">
                <a:ea typeface="Times New Roman" panose="02020603050405020304" pitchFamily="18" charset="0"/>
                <a:cs typeface="Arial" panose="020B0604020202020204" pitchFamily="34" charset="0"/>
              </a:rPr>
              <a:t>. Binnen een uur was haar hele kamer opgeruimd en schoongemaakt. “Dat was echt </a:t>
            </a:r>
            <a:r>
              <a:rPr lang="nl-NL" sz="1900" b="1" u="sng" dirty="0">
                <a:ea typeface="Times New Roman" panose="02020603050405020304" pitchFamily="18" charset="0"/>
                <a:cs typeface="Arial" panose="020B0604020202020204" pitchFamily="34" charset="0"/>
              </a:rPr>
              <a:t>een primeur</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de eerste keer dat dit gebeurt</a:t>
            </a:r>
            <a:r>
              <a:rPr lang="nl-NL" sz="1900" dirty="0">
                <a:ea typeface="Times New Roman" panose="02020603050405020304" pitchFamily="18" charset="0"/>
                <a:cs typeface="Arial" panose="020B0604020202020204" pitchFamily="34" charset="0"/>
              </a:rPr>
              <a:t>”, zei deze moeder. Ze deelde trots haar verhaal op sociale media. Veel andere moeders vonden het geen goede oplossing. Ze vonden het </a:t>
            </a:r>
            <a:r>
              <a:rPr lang="nl-NL" sz="1900" b="1" u="sng" dirty="0">
                <a:ea typeface="Times New Roman" panose="02020603050405020304" pitchFamily="18" charset="0"/>
                <a:cs typeface="Arial" panose="020B0604020202020204" pitchFamily="34" charset="0"/>
              </a:rPr>
              <a:t>omstreden</a:t>
            </a:r>
            <a:r>
              <a:rPr lang="nl-NL" sz="1900" dirty="0">
                <a:ea typeface="Times New Roman" panose="02020603050405020304" pitchFamily="18" charset="0"/>
                <a:cs typeface="Arial" panose="020B0604020202020204" pitchFamily="34" charset="0"/>
              </a:rPr>
              <a:t>. Als iets omstreden is, dan </a:t>
            </a:r>
            <a:r>
              <a:rPr lang="nl-NL" sz="1900" b="1" i="1" dirty="0">
                <a:ea typeface="Times New Roman" panose="02020603050405020304" pitchFamily="18" charset="0"/>
                <a:cs typeface="Arial" panose="020B0604020202020204" pitchFamily="34" charset="0"/>
              </a:rPr>
              <a:t>bestaat er veel verschil van mening over</a:t>
            </a:r>
            <a:r>
              <a:rPr lang="nl-NL" sz="1900" dirty="0">
                <a:ea typeface="Times New Roman" panose="02020603050405020304" pitchFamily="18" charset="0"/>
                <a:cs typeface="Arial" panose="020B0604020202020204" pitchFamily="34" charset="0"/>
              </a:rPr>
              <a:t>. Sommige moeders schreven reacties als: ‘accepteer je dochter gewoon’ en ‘een beetje meer verdraagzaamheid zou veel meer helpen’. Wat vind jij? Was dit een goede actie?</a:t>
            </a: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999755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gastvrijheid</a:t>
            </a:r>
          </a:p>
        </p:txBody>
      </p:sp>
      <p:pic>
        <p:nvPicPr>
          <p:cNvPr id="3" name="Afbeelding 2" descr="Afbeelding met binnen, muur, kamer, rommelig&#10;&#10;Automatisch gegenereerde beschrijving">
            <a:extLst>
              <a:ext uri="{FF2B5EF4-FFF2-40B4-BE49-F238E27FC236}">
                <a16:creationId xmlns:a16="http://schemas.microsoft.com/office/drawing/2014/main" id="{31681755-9534-4BD8-A294-D6C4CADDE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132856"/>
            <a:ext cx="5066430" cy="3384376"/>
          </a:xfrm>
          <a:prstGeom prst="rect">
            <a:avLst/>
          </a:prstGeom>
        </p:spPr>
      </p:pic>
      <p:pic>
        <p:nvPicPr>
          <p:cNvPr id="7" name="Afbeelding 6">
            <a:extLst>
              <a:ext uri="{FF2B5EF4-FFF2-40B4-BE49-F238E27FC236}">
                <a16:creationId xmlns:a16="http://schemas.microsoft.com/office/drawing/2014/main" id="{CE1032EE-0664-4823-80DF-F2301BB68648}"/>
              </a:ext>
            </a:extLst>
          </p:cNvPr>
          <p:cNvPicPr>
            <a:picLocks noChangeAspect="1"/>
          </p:cNvPicPr>
          <p:nvPr/>
        </p:nvPicPr>
        <p:blipFill>
          <a:blip r:embed="rId4"/>
          <a:stretch>
            <a:fillRect/>
          </a:stretch>
        </p:blipFill>
        <p:spPr>
          <a:xfrm>
            <a:off x="6300192" y="3501008"/>
            <a:ext cx="1528532" cy="813209"/>
          </a:xfrm>
          <a:prstGeom prst="rect">
            <a:avLst/>
          </a:prstGeom>
        </p:spPr>
      </p:pic>
      <p:pic>
        <p:nvPicPr>
          <p:cNvPr id="11" name="Afbeelding 10">
            <a:extLst>
              <a:ext uri="{FF2B5EF4-FFF2-40B4-BE49-F238E27FC236}">
                <a16:creationId xmlns:a16="http://schemas.microsoft.com/office/drawing/2014/main" id="{283E9C5B-2EFA-4A97-BB91-EC814C1A852B}"/>
              </a:ext>
            </a:extLst>
          </p:cNvPr>
          <p:cNvPicPr>
            <a:picLocks noChangeAspect="1"/>
          </p:cNvPicPr>
          <p:nvPr/>
        </p:nvPicPr>
        <p:blipFill>
          <a:blip r:embed="rId5"/>
          <a:stretch>
            <a:fillRect/>
          </a:stretch>
        </p:blipFill>
        <p:spPr>
          <a:xfrm>
            <a:off x="5605982" y="4639545"/>
            <a:ext cx="2376264" cy="1056117"/>
          </a:xfrm>
          <a:prstGeom prst="rect">
            <a:avLst/>
          </a:prstGeom>
        </p:spPr>
      </p:pic>
      <p:pic>
        <p:nvPicPr>
          <p:cNvPr id="9" name="Afbeelding 8">
            <a:extLst>
              <a:ext uri="{FF2B5EF4-FFF2-40B4-BE49-F238E27FC236}">
                <a16:creationId xmlns:a16="http://schemas.microsoft.com/office/drawing/2014/main" id="{C002626B-103B-4008-817A-FA126722C828}"/>
              </a:ext>
            </a:extLst>
          </p:cNvPr>
          <p:cNvPicPr>
            <a:picLocks noChangeAspect="1"/>
          </p:cNvPicPr>
          <p:nvPr/>
        </p:nvPicPr>
        <p:blipFill>
          <a:blip r:embed="rId6"/>
          <a:stretch>
            <a:fillRect/>
          </a:stretch>
        </p:blipFill>
        <p:spPr>
          <a:xfrm>
            <a:off x="7452320" y="4153390"/>
            <a:ext cx="1582014" cy="700126"/>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primeur</a:t>
            </a:r>
          </a:p>
        </p:txBody>
      </p:sp>
      <p:pic>
        <p:nvPicPr>
          <p:cNvPr id="3" name="Afbeelding 2" descr="Afbeelding met vloer, binnen, stoel, wit&#10;&#10;Automatisch gegenereerde beschrijving">
            <a:extLst>
              <a:ext uri="{FF2B5EF4-FFF2-40B4-BE49-F238E27FC236}">
                <a16:creationId xmlns:a16="http://schemas.microsoft.com/office/drawing/2014/main" id="{4C1C2EC7-8857-4023-9181-9B26537212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1484784"/>
            <a:ext cx="7488832" cy="4995051"/>
          </a:xfrm>
          <a:prstGeom prst="rect">
            <a:avLst/>
          </a:prstGeom>
        </p:spPr>
      </p:pic>
      <p:pic>
        <p:nvPicPr>
          <p:cNvPr id="4" name="Afbeelding 3">
            <a:extLst>
              <a:ext uri="{FF2B5EF4-FFF2-40B4-BE49-F238E27FC236}">
                <a16:creationId xmlns:a16="http://schemas.microsoft.com/office/drawing/2014/main" id="{A0C12A0D-9E4F-464A-A301-FCE54F3DEBB7}"/>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6214" b="97023" l="8283" r="95219">
                        <a14:foregroundMark x1="35354" y1="26278" x2="37912" y2="45825"/>
                        <a14:foregroundMark x1="37912" y1="45825" x2="65657" y2="46149"/>
                        <a14:foregroundMark x1="65657" y1="46149" x2="36498" y2="39547"/>
                        <a14:foregroundMark x1="36498" y1="39547" x2="67744" y2="45113"/>
                        <a14:foregroundMark x1="67744" y1="45113" x2="70842" y2="27249"/>
                        <a14:foregroundMark x1="70842" y1="27249" x2="57104" y2="19223"/>
                        <a14:foregroundMark x1="41347" y1="24531" x2="31919" y2="35210"/>
                        <a14:foregroundMark x1="31919" y1="35210" x2="34074" y2="49450"/>
                        <a14:foregroundMark x1="34074" y1="49450" x2="37374" y2="56764"/>
                        <a14:foregroundMark x1="25387" y1="25825" x2="22626" y2="51845"/>
                        <a14:foregroundMark x1="22626" y1="51845" x2="31717" y2="61553"/>
                        <a14:foregroundMark x1="31717" y1="61553" x2="62088" y2="68867"/>
                        <a14:foregroundMark x1="62088" y1="68867" x2="73737" y2="58576"/>
                        <a14:foregroundMark x1="73737" y1="58576" x2="80337" y2="48091"/>
                        <a14:foregroundMark x1="80337" y1="48091" x2="80000" y2="34822"/>
                        <a14:foregroundMark x1="80000" y1="34822" x2="76835" y2="26667"/>
                        <a14:foregroundMark x1="30438" y1="18382" x2="62020" y2="15922"/>
                        <a14:foregroundMark x1="62020" y1="15922" x2="72054" y2="19029"/>
                        <a14:foregroundMark x1="72054" y1="19029" x2="78384" y2="25631"/>
                        <a14:foregroundMark x1="47340" y1="59353" x2="66734" y2="55599"/>
                        <a14:foregroundMark x1="66734" y1="55599" x2="72929" y2="33657"/>
                        <a14:foregroundMark x1="72929" y1="33657" x2="53064" y2="27508"/>
                        <a14:foregroundMark x1="53064" y1="27508" x2="47744" y2="51133"/>
                        <a14:foregroundMark x1="47744" y1="51133" x2="41953" y2="28803"/>
                        <a14:foregroundMark x1="41953" y1="28803" x2="44983" y2="48091"/>
                        <a14:foregroundMark x1="44983" y1="48091" x2="58519" y2="35146"/>
                        <a14:foregroundMark x1="58519" y1="35146" x2="56902" y2="32233"/>
                        <a14:foregroundMark x1="29562" y1="39094" x2="35556" y2="52298"/>
                        <a14:foregroundMark x1="35556" y1="52298" x2="53468" y2="60129"/>
                        <a14:foregroundMark x1="53468" y1="60129" x2="66263" y2="54045"/>
                        <a14:foregroundMark x1="66263" y1="54045" x2="68418" y2="51197"/>
                        <a14:foregroundMark x1="29562" y1="70874" x2="50034" y2="71586"/>
                        <a14:foregroundMark x1="50034" y1="71586" x2="39057" y2="70744"/>
                        <a14:foregroundMark x1="39057" y1="70744" x2="66936" y2="68608"/>
                        <a14:foregroundMark x1="66936" y1="68608" x2="78788" y2="77152"/>
                        <a14:foregroundMark x1="78788" y1="77152" x2="68148" y2="79547"/>
                        <a14:foregroundMark x1="68148" y1="79547" x2="63771" y2="76375"/>
                        <a14:foregroundMark x1="27340" y1="70615" x2="20673" y2="83430"/>
                        <a14:foregroundMark x1="33805" y1="75146" x2="31987" y2="82589"/>
                        <a14:foregroundMark x1="42424" y1="77929" x2="36364" y2="88673"/>
                        <a14:foregroundMark x1="36364" y1="88673" x2="35825" y2="88350"/>
                        <a14:foregroundMark x1="35556" y1="75987" x2="24444" y2="81942"/>
                        <a14:foregroundMark x1="34680" y1="94757" x2="38653" y2="94951"/>
                        <a14:foregroundMark x1="62626" y1="92427" x2="66195" y2="97087"/>
                        <a14:foregroundMark x1="59529" y1="79417" x2="65993" y2="88350"/>
                        <a14:foregroundMark x1="69562" y1="74498" x2="74209" y2="84919"/>
                        <a14:foregroundMark x1="75960" y1="71909" x2="82424" y2="82783"/>
                        <a14:foregroundMark x1="43771" y1="21553" x2="53805" y2="20259"/>
                        <a14:foregroundMark x1="42896" y1="58900" x2="60943" y2="61100"/>
                        <a14:foregroundMark x1="60943" y1="61100" x2="63569" y2="59741"/>
                        <a14:foregroundMark x1="33603" y1="64660" x2="45589" y2="66149"/>
                        <a14:foregroundMark x1="49764" y1="52298" x2="57576" y2="52104"/>
                        <a14:foregroundMark x1="44916" y1="12621" x2="56431" y2="11780"/>
                        <a14:foregroundMark x1="55758" y1="6602" x2="55758" y2="6602"/>
                        <a14:foregroundMark x1="44916" y1="6408" x2="44916" y2="6408"/>
                        <a14:foregroundMark x1="19798" y1="7055" x2="19798" y2="7055"/>
                        <a14:foregroundMark x1="8283" y1="10680" x2="8283" y2="10680"/>
                        <a14:foregroundMark x1="8485" y1="24142" x2="10909" y2="24142"/>
                        <a14:foregroundMark x1="82828" y1="6602" x2="82222" y2="8997"/>
                        <a14:foregroundMark x1="95084" y1="10680" x2="91515" y2="12621"/>
                        <a14:foregroundMark x1="91987" y1="23883" x2="95286" y2="23883"/>
                        <a14:foregroundMark x1="56027" y1="6214" x2="56027" y2="6214"/>
                      </a14:backgroundRemoval>
                    </a14:imgEffect>
                  </a14:imgLayer>
                </a14:imgProps>
              </a:ext>
              <a:ext uri="{28A0092B-C50C-407E-A947-70E740481C1C}">
                <a14:useLocalDpi xmlns:a14="http://schemas.microsoft.com/office/drawing/2010/main"/>
              </a:ext>
            </a:extLst>
          </a:blip>
          <a:stretch>
            <a:fillRect/>
          </a:stretch>
        </p:blipFill>
        <p:spPr>
          <a:xfrm>
            <a:off x="5148064" y="835240"/>
            <a:ext cx="2767201" cy="2879007"/>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44624"/>
            <a:ext cx="9504040" cy="1224136"/>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omstreden</a:t>
            </a:r>
            <a:endParaRPr lang="nl-NL" sz="8000" b="1" u="sng" kern="1200" dirty="0">
              <a:latin typeface="Century Gothic" panose="020B0502020202020204" pitchFamily="34" charset="0"/>
              <a:ea typeface="+mj-ea"/>
              <a:cs typeface="+mj-cs"/>
            </a:endParaRPr>
          </a:p>
        </p:txBody>
      </p:sp>
      <p:pic>
        <p:nvPicPr>
          <p:cNvPr id="4" name="Afbeelding 3">
            <a:extLst>
              <a:ext uri="{FF2B5EF4-FFF2-40B4-BE49-F238E27FC236}">
                <a16:creationId xmlns:a16="http://schemas.microsoft.com/office/drawing/2014/main" id="{80EB5F05-74B4-45CD-A072-FD1D095D175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21335036">
            <a:off x="465182" y="2210082"/>
            <a:ext cx="2158464" cy="3957184"/>
          </a:xfrm>
          <a:prstGeom prst="rect">
            <a:avLst/>
          </a:prstGeom>
        </p:spPr>
      </p:pic>
      <p:pic>
        <p:nvPicPr>
          <p:cNvPr id="8" name="Afbeelding 7">
            <a:extLst>
              <a:ext uri="{FF2B5EF4-FFF2-40B4-BE49-F238E27FC236}">
                <a16:creationId xmlns:a16="http://schemas.microsoft.com/office/drawing/2014/main" id="{56BBB05E-29C2-410B-A389-C1F99E29654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277837" y="2492896"/>
            <a:ext cx="2242711" cy="4111636"/>
          </a:xfrm>
          <a:prstGeom prst="rect">
            <a:avLst/>
          </a:prstGeom>
        </p:spPr>
      </p:pic>
      <p:pic>
        <p:nvPicPr>
          <p:cNvPr id="9" name="Afbeelding 8">
            <a:extLst>
              <a:ext uri="{FF2B5EF4-FFF2-40B4-BE49-F238E27FC236}">
                <a16:creationId xmlns:a16="http://schemas.microsoft.com/office/drawing/2014/main" id="{F0323F33-0F6A-4B49-A7A4-C19DE3299B1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408144">
            <a:off x="6031292" y="1674912"/>
            <a:ext cx="2238403" cy="4103739"/>
          </a:xfrm>
          <a:prstGeom prst="rect">
            <a:avLst/>
          </a:prstGeom>
        </p:spPr>
      </p:pic>
      <p:sp>
        <p:nvSpPr>
          <p:cNvPr id="5" name="Tekstvak 4">
            <a:extLst>
              <a:ext uri="{FF2B5EF4-FFF2-40B4-BE49-F238E27FC236}">
                <a16:creationId xmlns:a16="http://schemas.microsoft.com/office/drawing/2014/main" id="{B2F3EE5A-76D9-46FC-8103-DF732E35B39D}"/>
              </a:ext>
            </a:extLst>
          </p:cNvPr>
          <p:cNvSpPr txBox="1"/>
          <p:nvPr/>
        </p:nvSpPr>
        <p:spPr>
          <a:xfrm rot="21338169">
            <a:off x="891055" y="3253480"/>
            <a:ext cx="1440160" cy="1569660"/>
          </a:xfrm>
          <a:prstGeom prst="rect">
            <a:avLst/>
          </a:prstGeom>
          <a:noFill/>
        </p:spPr>
        <p:txBody>
          <a:bodyPr wrap="square" rtlCol="0">
            <a:spAutoFit/>
          </a:bodyPr>
          <a:lstStyle/>
          <a:p>
            <a:r>
              <a:rPr lang="nl-NL" sz="2400" dirty="0"/>
              <a:t>Ik vind het echt niet kunnen!</a:t>
            </a:r>
          </a:p>
        </p:txBody>
      </p:sp>
      <p:sp>
        <p:nvSpPr>
          <p:cNvPr id="11" name="Tekstvak 10">
            <a:extLst>
              <a:ext uri="{FF2B5EF4-FFF2-40B4-BE49-F238E27FC236}">
                <a16:creationId xmlns:a16="http://schemas.microsoft.com/office/drawing/2014/main" id="{CE2F9D59-D178-4304-8AA1-C5078E4652E0}"/>
              </a:ext>
            </a:extLst>
          </p:cNvPr>
          <p:cNvSpPr txBox="1"/>
          <p:nvPr/>
        </p:nvSpPr>
        <p:spPr>
          <a:xfrm>
            <a:off x="3679111" y="3613520"/>
            <a:ext cx="1440160" cy="1569660"/>
          </a:xfrm>
          <a:prstGeom prst="rect">
            <a:avLst/>
          </a:prstGeom>
          <a:noFill/>
        </p:spPr>
        <p:txBody>
          <a:bodyPr wrap="square" rtlCol="0">
            <a:spAutoFit/>
          </a:bodyPr>
          <a:lstStyle/>
          <a:p>
            <a:r>
              <a:rPr lang="nl-NL" sz="2400" dirty="0"/>
              <a:t>Ik vind het een geweldig goed idee</a:t>
            </a:r>
          </a:p>
        </p:txBody>
      </p:sp>
      <p:sp>
        <p:nvSpPr>
          <p:cNvPr id="12" name="Tekstvak 11">
            <a:extLst>
              <a:ext uri="{FF2B5EF4-FFF2-40B4-BE49-F238E27FC236}">
                <a16:creationId xmlns:a16="http://schemas.microsoft.com/office/drawing/2014/main" id="{7E3CB3F3-F438-4AE4-84F8-0B73625E5703}"/>
              </a:ext>
            </a:extLst>
          </p:cNvPr>
          <p:cNvSpPr txBox="1"/>
          <p:nvPr/>
        </p:nvSpPr>
        <p:spPr>
          <a:xfrm rot="400951">
            <a:off x="6430413" y="2568849"/>
            <a:ext cx="1440160" cy="2308324"/>
          </a:xfrm>
          <a:prstGeom prst="rect">
            <a:avLst/>
          </a:prstGeom>
          <a:noFill/>
        </p:spPr>
        <p:txBody>
          <a:bodyPr wrap="square" rtlCol="0">
            <a:spAutoFit/>
          </a:bodyPr>
          <a:lstStyle/>
          <a:p>
            <a:r>
              <a:rPr lang="nl-NL" sz="2400" dirty="0"/>
              <a:t>Accepteer je dochter gewoon zoals ze is!</a:t>
            </a:r>
          </a:p>
        </p:txBody>
      </p:sp>
    </p:spTree>
    <p:extLst>
      <p:ext uri="{BB962C8B-B14F-4D97-AF65-F5344CB8AC3E}">
        <p14:creationId xmlns:p14="http://schemas.microsoft.com/office/powerpoint/2010/main" val="4251169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468560" y="332656"/>
            <a:ext cx="5595273" cy="122413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vanwege</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32656"/>
            <a:ext cx="4788025" cy="122413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ongeacht</a:t>
            </a:r>
            <a:endParaRPr lang="nl-NL" sz="4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door, om reden van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Deze moeder is boos </a:t>
            </a:r>
            <a:r>
              <a:rPr lang="nl-NL" sz="2400" i="1" u="sng" dirty="0">
                <a:solidFill>
                  <a:srgbClr val="387038"/>
                </a:solidFill>
                <a:latin typeface="Century Gothic" panose="020B0502020202020204" pitchFamily="34" charset="0"/>
                <a:ea typeface="Calibri"/>
                <a:cs typeface="Times New Roman"/>
              </a:rPr>
              <a:t>vanwege</a:t>
            </a:r>
            <a:r>
              <a:rPr lang="nl-NL" sz="2400" i="1" dirty="0">
                <a:solidFill>
                  <a:srgbClr val="387038"/>
                </a:solidFill>
                <a:latin typeface="Century Gothic" panose="020B0502020202020204" pitchFamily="34" charset="0"/>
                <a:ea typeface="Calibri"/>
                <a:cs typeface="Times New Roman"/>
              </a:rPr>
              <a:t> de rommel.</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ondanks, zonder te letten op</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sz="2400" i="1" dirty="0">
              <a:solidFill>
                <a:srgbClr val="387038"/>
              </a:solidFill>
              <a:effectLst/>
              <a:latin typeface="Century Gothic" panose="020B0502020202020204" pitchFamily="34" charset="0"/>
              <a:ea typeface="Calibri"/>
              <a:cs typeface="Times New Roman"/>
            </a:endParaRPr>
          </a:p>
          <a:p>
            <a:pPr algn="ctr"/>
            <a:r>
              <a:rPr lang="nl-NL" sz="2400" i="1" dirty="0">
                <a:solidFill>
                  <a:srgbClr val="387038"/>
                </a:solidFill>
                <a:latin typeface="Century Gothic" panose="020B0502020202020204" pitchFamily="34" charset="0"/>
                <a:ea typeface="Calibri"/>
                <a:cs typeface="Times New Roman"/>
              </a:rPr>
              <a:t>Deze moeder is rustig </a:t>
            </a:r>
            <a:r>
              <a:rPr lang="nl-NL" sz="2400" i="1" u="sng" dirty="0">
                <a:solidFill>
                  <a:srgbClr val="387038"/>
                </a:solidFill>
                <a:latin typeface="Century Gothic" panose="020B0502020202020204" pitchFamily="34" charset="0"/>
                <a:ea typeface="Calibri"/>
                <a:cs typeface="Times New Roman"/>
              </a:rPr>
              <a:t>ongeacht</a:t>
            </a:r>
            <a:r>
              <a:rPr lang="nl-NL" sz="2400" i="1" dirty="0">
                <a:solidFill>
                  <a:srgbClr val="387038"/>
                </a:solidFill>
                <a:latin typeface="Century Gothic" panose="020B0502020202020204" pitchFamily="34" charset="0"/>
                <a:ea typeface="Calibri"/>
                <a:cs typeface="Times New Roman"/>
              </a:rPr>
              <a:t> de rommel.</a:t>
            </a:r>
            <a:endParaRPr lang="nl-NL" sz="24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E4C096DC-090C-4533-B4D3-29DEFBE66B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77703" y="2659371"/>
            <a:ext cx="3288585" cy="2209789"/>
          </a:xfrm>
          <a:prstGeom prst="rect">
            <a:avLst/>
          </a:prstGeom>
        </p:spPr>
      </p:pic>
      <p:pic>
        <p:nvPicPr>
          <p:cNvPr id="6" name="Afbeelding 5" descr="Afbeelding met persoon, muur, binnen&#10;&#10;Automatisch gegenereerde beschrijving">
            <a:extLst>
              <a:ext uri="{FF2B5EF4-FFF2-40B4-BE49-F238E27FC236}">
                <a16:creationId xmlns:a16="http://schemas.microsoft.com/office/drawing/2014/main" id="{A6148826-F6C5-4CFC-AF8C-1BAA06589B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370" y="2560295"/>
            <a:ext cx="3456384" cy="2308865"/>
          </a:xfrm>
          <a:prstGeom prst="rect">
            <a:avLst/>
          </a:prstGeom>
        </p:spPr>
      </p:pic>
    </p:spTree>
    <p:extLst>
      <p:ext uri="{BB962C8B-B14F-4D97-AF65-F5344CB8AC3E}">
        <p14:creationId xmlns:p14="http://schemas.microsoft.com/office/powerpoint/2010/main" val="4103937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3057" y="369226"/>
            <a:ext cx="4275584"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accepteren</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378084"/>
            <a:ext cx="4788025" cy="10346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afkeuren</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iets of iemand toelaten of goed vinden</a:t>
            </a: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Tieners willen dat hun moeders de rommel gewoon </a:t>
            </a:r>
            <a:r>
              <a:rPr lang="nl-NL" sz="2400" i="1" u="sng" dirty="0">
                <a:solidFill>
                  <a:srgbClr val="387038"/>
                </a:solidFill>
                <a:latin typeface="Century Gothic" panose="020B0502020202020204" pitchFamily="34" charset="0"/>
                <a:ea typeface="Calibri"/>
                <a:cs typeface="Times New Roman"/>
              </a:rPr>
              <a:t>accepteren</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niet goed vinden</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sz="2800" i="1" dirty="0">
              <a:solidFill>
                <a:srgbClr val="387038"/>
              </a:solidFill>
              <a:effectLst/>
              <a:latin typeface="Century Gothic" panose="020B0502020202020204" pitchFamily="34" charset="0"/>
              <a:ea typeface="Calibri"/>
              <a:cs typeface="Times New Roman"/>
            </a:endParaRPr>
          </a:p>
          <a:p>
            <a:pPr algn="ctr"/>
            <a:r>
              <a:rPr lang="nl-NL" sz="2400" i="1" dirty="0">
                <a:solidFill>
                  <a:srgbClr val="387038"/>
                </a:solidFill>
                <a:latin typeface="Century Gothic" panose="020B0502020202020204" pitchFamily="34" charset="0"/>
                <a:ea typeface="Calibri"/>
                <a:cs typeface="Times New Roman"/>
              </a:rPr>
              <a:t>Maar veel moeders </a:t>
            </a:r>
            <a:r>
              <a:rPr lang="nl-NL" sz="2400" i="1" u="sng" dirty="0">
                <a:solidFill>
                  <a:srgbClr val="387038"/>
                </a:solidFill>
                <a:latin typeface="Century Gothic" panose="020B0502020202020204" pitchFamily="34" charset="0"/>
                <a:ea typeface="Calibri"/>
                <a:cs typeface="Times New Roman"/>
              </a:rPr>
              <a:t>keuren</a:t>
            </a:r>
            <a:r>
              <a:rPr lang="nl-NL" sz="2400" i="1" dirty="0">
                <a:solidFill>
                  <a:srgbClr val="387038"/>
                </a:solidFill>
                <a:latin typeface="Century Gothic" panose="020B0502020202020204" pitchFamily="34" charset="0"/>
                <a:ea typeface="Calibri"/>
                <a:cs typeface="Times New Roman"/>
              </a:rPr>
              <a:t> de rommel helaas </a:t>
            </a:r>
            <a:r>
              <a:rPr lang="nl-NL" sz="2400" i="1" u="sng" dirty="0">
                <a:solidFill>
                  <a:srgbClr val="387038"/>
                </a:solidFill>
                <a:latin typeface="Century Gothic" panose="020B0502020202020204" pitchFamily="34" charset="0"/>
                <a:ea typeface="Calibri"/>
                <a:cs typeface="Times New Roman"/>
              </a:rPr>
              <a:t>af</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p:txBody>
      </p:sp>
      <p:pic>
        <p:nvPicPr>
          <p:cNvPr id="8" name="Afbeelding 7" descr="Afbeelding met buiten, boom, persoon&#10;&#10;Automatisch gegenereerde beschrijving">
            <a:extLst>
              <a:ext uri="{FF2B5EF4-FFF2-40B4-BE49-F238E27FC236}">
                <a16:creationId xmlns:a16="http://schemas.microsoft.com/office/drawing/2014/main" id="{7C668237-5BB9-4915-9AF9-058304B51F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8064" y="2706800"/>
            <a:ext cx="3312368" cy="2212662"/>
          </a:xfrm>
          <a:prstGeom prst="rect">
            <a:avLst/>
          </a:prstGeom>
        </p:spPr>
      </p:pic>
      <p:pic>
        <p:nvPicPr>
          <p:cNvPr id="3" name="Afbeelding 2">
            <a:extLst>
              <a:ext uri="{FF2B5EF4-FFF2-40B4-BE49-F238E27FC236}">
                <a16:creationId xmlns:a16="http://schemas.microsoft.com/office/drawing/2014/main" id="{12C2A8CF-C528-4270-ABEB-497E9CA100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2617" y="3189612"/>
            <a:ext cx="3871351" cy="1707241"/>
          </a:xfrm>
          <a:prstGeom prst="rect">
            <a:avLst/>
          </a:prstGeom>
        </p:spPr>
      </p:pic>
    </p:spTree>
    <p:extLst>
      <p:ext uri="{BB962C8B-B14F-4D97-AF65-F5344CB8AC3E}">
        <p14:creationId xmlns:p14="http://schemas.microsoft.com/office/powerpoint/2010/main" val="3507515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468560" y="332656"/>
            <a:ext cx="5595273" cy="122413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correct</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32656"/>
            <a:ext cx="4788025" cy="122413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incorrect</a:t>
            </a:r>
            <a:endParaRPr lang="nl-NL" sz="4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3714" y="1628800"/>
            <a:ext cx="417427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passend, juist</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moeder wilde dat de kamer </a:t>
            </a:r>
            <a:r>
              <a:rPr lang="nl-NL" sz="2400" i="1" u="sng" dirty="0">
                <a:solidFill>
                  <a:srgbClr val="387038"/>
                </a:solidFill>
                <a:latin typeface="Century Gothic" panose="020B0502020202020204" pitchFamily="34" charset="0"/>
                <a:ea typeface="Calibri"/>
                <a:cs typeface="Times New Roman"/>
              </a:rPr>
              <a:t>correct</a:t>
            </a:r>
            <a:r>
              <a:rPr lang="nl-NL" sz="2400" i="1" dirty="0">
                <a:solidFill>
                  <a:srgbClr val="387038"/>
                </a:solidFill>
                <a:latin typeface="Century Gothic" panose="020B0502020202020204" pitchFamily="34" charset="0"/>
                <a:ea typeface="Calibri"/>
                <a:cs typeface="Times New Roman"/>
              </a:rPr>
              <a:t> was.</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zoals het niet moet, onjuist</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dirty="0">
              <a:latin typeface="Century Gothic" panose="020B0502020202020204" pitchFamily="34" charset="0"/>
              <a:ea typeface="Calibri"/>
              <a:cs typeface="Times New Roman"/>
            </a:endParaRPr>
          </a:p>
          <a:p>
            <a:pPr algn="ctr"/>
            <a:endParaRPr lang="nl-NL" i="1" dirty="0">
              <a:solidFill>
                <a:srgbClr val="387038"/>
              </a:solidFill>
              <a:effectLst/>
              <a:latin typeface="Century Gothic" panose="020B0502020202020204" pitchFamily="34" charset="0"/>
              <a:ea typeface="Calibri"/>
              <a:cs typeface="Times New Roman"/>
            </a:endParaRPr>
          </a:p>
          <a:p>
            <a:pPr algn="ctr"/>
            <a:r>
              <a:rPr lang="nl-NL" sz="2400" i="1" dirty="0">
                <a:solidFill>
                  <a:srgbClr val="387038"/>
                </a:solidFill>
                <a:latin typeface="Century Gothic" panose="020B0502020202020204" pitchFamily="34" charset="0"/>
                <a:ea typeface="Calibri"/>
                <a:cs typeface="Times New Roman"/>
              </a:rPr>
              <a:t>De moeder vond de toestand van de kamer </a:t>
            </a:r>
            <a:r>
              <a:rPr lang="nl-NL" sz="2400" i="1" u="sng" dirty="0">
                <a:solidFill>
                  <a:srgbClr val="387038"/>
                </a:solidFill>
                <a:latin typeface="Century Gothic" panose="020B0502020202020204" pitchFamily="34" charset="0"/>
                <a:ea typeface="Calibri"/>
                <a:cs typeface="Times New Roman"/>
              </a:rPr>
              <a:t>incorrect</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p:txBody>
      </p:sp>
      <p:pic>
        <p:nvPicPr>
          <p:cNvPr id="8" name="Afbeelding 7" descr="Afbeelding met vloer, binnen, stoel, wit&#10;&#10;Automatisch gegenereerde beschrijving">
            <a:extLst>
              <a:ext uri="{FF2B5EF4-FFF2-40B4-BE49-F238E27FC236}">
                <a16:creationId xmlns:a16="http://schemas.microsoft.com/office/drawing/2014/main" id="{2C149B30-6A7E-48B2-89AF-1049F2925E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4703" y="2528861"/>
            <a:ext cx="3592292" cy="2396058"/>
          </a:xfrm>
          <a:prstGeom prst="rect">
            <a:avLst/>
          </a:prstGeom>
        </p:spPr>
      </p:pic>
      <p:pic>
        <p:nvPicPr>
          <p:cNvPr id="9" name="Afbeelding 8" descr="Afbeelding met binnen, muur, kamer, rommelig&#10;&#10;Automatisch gegenereerde beschrijving">
            <a:extLst>
              <a:ext uri="{FF2B5EF4-FFF2-40B4-BE49-F238E27FC236}">
                <a16:creationId xmlns:a16="http://schemas.microsoft.com/office/drawing/2014/main" id="{D619FA65-4F35-41F4-BBF5-7C19E044BC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6713" y="2661004"/>
            <a:ext cx="3335254" cy="2227950"/>
          </a:xfrm>
          <a:prstGeom prst="rect">
            <a:avLst/>
          </a:prstGeom>
        </p:spPr>
      </p:pic>
    </p:spTree>
    <p:extLst>
      <p:ext uri="{BB962C8B-B14F-4D97-AF65-F5344CB8AC3E}">
        <p14:creationId xmlns:p14="http://schemas.microsoft.com/office/powerpoint/2010/main" val="583257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425771"/>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omstreden</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3941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onomstreden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538903"/>
            <a:ext cx="4072956" cy="4626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waarover veel verschil van mening bestaat</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400" dirty="0">
                <a:effectLst/>
                <a:latin typeface="Century Gothic" panose="020B0502020202020204" pitchFamily="34" charset="0"/>
                <a:ea typeface="Calibri"/>
                <a:cs typeface="Times New Roman"/>
              </a:rPr>
              <a:t> </a:t>
            </a:r>
          </a:p>
          <a:p>
            <a:pPr>
              <a:lnSpc>
                <a:spcPct val="107000"/>
              </a:lnSpc>
              <a:spcAft>
                <a:spcPts val="0"/>
              </a:spcAft>
            </a:pP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effectLst/>
                <a:latin typeface="Century Gothic" panose="020B0502020202020204" pitchFamily="34" charset="0"/>
                <a:ea typeface="Calibri"/>
                <a:cs typeface="Times New Roman"/>
              </a:rPr>
              <a:t>De actie van de moeder was </a:t>
            </a:r>
            <a:r>
              <a:rPr lang="nl-NL" sz="2200" i="1" u="sng" dirty="0">
                <a:solidFill>
                  <a:srgbClr val="387038"/>
                </a:solidFill>
                <a:latin typeface="Century Gothic" panose="020B0502020202020204" pitchFamily="34" charset="0"/>
                <a:ea typeface="Calibri"/>
                <a:cs typeface="Times New Roman"/>
              </a:rPr>
              <a:t>omstreden</a:t>
            </a:r>
            <a:r>
              <a:rPr lang="nl-NL" sz="2200" i="1" dirty="0">
                <a:solidFill>
                  <a:srgbClr val="387038"/>
                </a:solidFill>
                <a:latin typeface="Century Gothic" panose="020B0502020202020204" pitchFamily="34" charset="0"/>
                <a:ea typeface="Calibri"/>
                <a:cs typeface="Times New Roman"/>
              </a:rPr>
              <a: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538903"/>
            <a:ext cx="4248472" cy="455439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waarover geen verschil van mening bestaat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200" i="1" dirty="0">
                <a:solidFill>
                  <a:srgbClr val="387038"/>
                </a:solidFill>
                <a:latin typeface="Century Gothic" panose="020B0502020202020204" pitchFamily="34" charset="0"/>
                <a:ea typeface="Calibri"/>
                <a:cs typeface="Times New Roman"/>
              </a:rPr>
              <a:t>Zijn voetbalkwaliteiten zijn </a:t>
            </a:r>
            <a:r>
              <a:rPr lang="nl-NL" sz="2200" i="1" u="sng" dirty="0">
                <a:solidFill>
                  <a:srgbClr val="387038"/>
                </a:solidFill>
                <a:latin typeface="Century Gothic" panose="020B0502020202020204" pitchFamily="34" charset="0"/>
                <a:ea typeface="Calibri"/>
                <a:cs typeface="Times New Roman"/>
              </a:rPr>
              <a:t>onomstreden</a:t>
            </a:r>
            <a:r>
              <a:rPr lang="nl-NL" sz="2200" i="1" dirty="0">
                <a:solidFill>
                  <a:srgbClr val="387038"/>
                </a:solidFill>
                <a:latin typeface="Century Gothic" panose="020B0502020202020204" pitchFamily="34" charset="0"/>
                <a:ea typeface="Calibri"/>
                <a:cs typeface="Times New Roman"/>
              </a:rPr>
              <a: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5" name="Afbeelding 4" descr="Afbeelding met gras, buiten, persoon, voetbal&#10;&#10;Automatisch gegenereerde beschrijving">
            <a:extLst>
              <a:ext uri="{FF2B5EF4-FFF2-40B4-BE49-F238E27FC236}">
                <a16:creationId xmlns:a16="http://schemas.microsoft.com/office/drawing/2014/main" id="{3C7A9136-9177-49E2-ACE6-444DE77EDB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7039" y="2998746"/>
            <a:ext cx="3452903" cy="2320351"/>
          </a:xfrm>
          <a:prstGeom prst="rect">
            <a:avLst/>
          </a:prstGeom>
        </p:spPr>
      </p:pic>
      <p:pic>
        <p:nvPicPr>
          <p:cNvPr id="4" name="Afbeelding 3">
            <a:extLst>
              <a:ext uri="{FF2B5EF4-FFF2-40B4-BE49-F238E27FC236}">
                <a16:creationId xmlns:a16="http://schemas.microsoft.com/office/drawing/2014/main" id="{B56D6002-3730-4E7E-8319-94A30E5997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4058" y="2997820"/>
            <a:ext cx="3312368" cy="2064854"/>
          </a:xfrm>
          <a:prstGeom prst="rect">
            <a:avLst/>
          </a:prstGeom>
        </p:spPr>
      </p:pic>
    </p:spTree>
    <p:extLst>
      <p:ext uri="{BB962C8B-B14F-4D97-AF65-F5344CB8AC3E}">
        <p14:creationId xmlns:p14="http://schemas.microsoft.com/office/powerpoint/2010/main" val="1783781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60354" y="425771"/>
            <a:ext cx="4462303"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dirty="0">
                <a:solidFill>
                  <a:srgbClr val="387038"/>
                </a:solidFill>
                <a:latin typeface="Century Gothic" panose="020B0502020202020204" pitchFamily="34" charset="0"/>
                <a:ea typeface="Calibri"/>
                <a:cs typeface="Times New Roman"/>
              </a:rPr>
              <a:t>verdraagzaam-heid</a:t>
            </a:r>
            <a:endParaRPr lang="nl-NL" sz="4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511729" y="353053"/>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solidFill>
                  <a:srgbClr val="387038"/>
                </a:solidFill>
                <a:effectLst/>
                <a:latin typeface="Century Gothic" panose="020B0502020202020204" pitchFamily="34" charset="0"/>
                <a:ea typeface="Calibri"/>
                <a:cs typeface="Times New Roman"/>
              </a:rPr>
              <a:t>bekrompen-heid</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47015" y="1562054"/>
            <a:ext cx="4288980" cy="4626401"/>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0"/>
              </a:spcAft>
            </a:pPr>
            <a:r>
              <a:rPr lang="nl-NL" sz="2800" dirty="0">
                <a:latin typeface="Century Gothic" panose="020B0502020202020204" pitchFamily="34" charset="0"/>
                <a:ea typeface="Calibri"/>
                <a:cs typeface="Times New Roman"/>
              </a:rPr>
              <a:t>= het geduldig en vriendelijk omgaan met mensen die anders doen of denken dan jij</a:t>
            </a: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80000"/>
              </a:lnSpc>
              <a:spcAft>
                <a:spcPts val="0"/>
              </a:spcAft>
            </a:pPr>
            <a:r>
              <a:rPr lang="nl-NL" sz="2200" i="1" dirty="0">
                <a:solidFill>
                  <a:srgbClr val="387038"/>
                </a:solidFill>
                <a:latin typeface="Century Gothic" panose="020B0502020202020204" pitchFamily="34" charset="0"/>
                <a:ea typeface="Calibri"/>
                <a:cs typeface="Times New Roman"/>
              </a:rPr>
              <a:t>Tieners willen </a:t>
            </a:r>
            <a:r>
              <a:rPr lang="nl-NL" sz="2200" i="1" u="sng" dirty="0">
                <a:solidFill>
                  <a:srgbClr val="387038"/>
                </a:solidFill>
                <a:latin typeface="Century Gothic" panose="020B0502020202020204" pitchFamily="34" charset="0"/>
                <a:ea typeface="Calibri"/>
                <a:cs typeface="Times New Roman"/>
              </a:rPr>
              <a:t>verdraagzaam-heid</a:t>
            </a:r>
            <a:r>
              <a:rPr lang="nl-NL" sz="2200" i="1" dirty="0">
                <a:solidFill>
                  <a:srgbClr val="387038"/>
                </a:solidFill>
                <a:latin typeface="Century Gothic" panose="020B0502020202020204" pitchFamily="34" charset="0"/>
                <a:ea typeface="Calibri"/>
                <a:cs typeface="Times New Roman"/>
              </a:rPr>
              <a:t> van hun ouders .</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538903"/>
            <a:ext cx="4248472" cy="455439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met weinig ruimte voor mensen die anders denken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90000"/>
              </a:lnSpc>
            </a:pPr>
            <a:r>
              <a:rPr lang="nl-NL" sz="2200" i="1" dirty="0">
                <a:solidFill>
                  <a:srgbClr val="387038"/>
                </a:solidFill>
                <a:latin typeface="Century Gothic" panose="020B0502020202020204" pitchFamily="34" charset="0"/>
                <a:ea typeface="Calibri"/>
                <a:cs typeface="Times New Roman"/>
              </a:rPr>
              <a:t>Zijn ouders zijn zo </a:t>
            </a:r>
            <a:r>
              <a:rPr lang="nl-NL" sz="2200" i="1" u="sng" dirty="0">
                <a:solidFill>
                  <a:srgbClr val="387038"/>
                </a:solidFill>
                <a:latin typeface="Century Gothic" panose="020B0502020202020204" pitchFamily="34" charset="0"/>
                <a:ea typeface="Calibri"/>
                <a:cs typeface="Times New Roman"/>
              </a:rPr>
              <a:t>bekrompen</a:t>
            </a:r>
            <a:r>
              <a:rPr lang="nl-NL" sz="2200" i="1" dirty="0">
                <a:solidFill>
                  <a:srgbClr val="387038"/>
                </a:solidFill>
                <a:latin typeface="Century Gothic" panose="020B0502020202020204" pitchFamily="34" charset="0"/>
                <a:ea typeface="Calibri"/>
                <a:cs typeface="Times New Roman"/>
              </a:rPr>
              <a:t>. Zijn kamer moet altijd netjes zijn.</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9" name="Afbeelding 8" descr="Afbeelding met persoon, buiten&#10;&#10;Automatisch gegenereerde beschrijving">
            <a:extLst>
              <a:ext uri="{FF2B5EF4-FFF2-40B4-BE49-F238E27FC236}">
                <a16:creationId xmlns:a16="http://schemas.microsoft.com/office/drawing/2014/main" id="{8A9722A4-7DDE-4C43-A554-AAF4D2307F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576" y="3284984"/>
            <a:ext cx="3157920" cy="2106333"/>
          </a:xfrm>
          <a:prstGeom prst="rect">
            <a:avLst/>
          </a:prstGeom>
        </p:spPr>
      </p:pic>
      <p:pic>
        <p:nvPicPr>
          <p:cNvPr id="16" name="Afbeelding 15" descr="Afbeelding met persoon, muur, binnen&#10;&#10;Automatisch gegenereerde beschrijving">
            <a:extLst>
              <a:ext uri="{FF2B5EF4-FFF2-40B4-BE49-F238E27FC236}">
                <a16:creationId xmlns:a16="http://schemas.microsoft.com/office/drawing/2014/main" id="{3554BD51-CDF4-4488-98AA-60EBBEA4FA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64088" y="3068960"/>
            <a:ext cx="2885334" cy="1927404"/>
          </a:xfrm>
          <a:prstGeom prst="rect">
            <a:avLst/>
          </a:prstGeom>
        </p:spPr>
      </p:pic>
    </p:spTree>
    <p:extLst>
      <p:ext uri="{BB962C8B-B14F-4D97-AF65-F5344CB8AC3E}">
        <p14:creationId xmlns:p14="http://schemas.microsoft.com/office/powerpoint/2010/main" val="3870109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tal van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weinig</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ontelbaar, heel veel</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90000"/>
              </a:lnSpc>
              <a:spcAft>
                <a:spcPts val="0"/>
              </a:spcAft>
            </a:pPr>
            <a:endParaRPr lang="nl-NL" sz="2000" i="1" dirty="0">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Er zijn </a:t>
            </a:r>
            <a:r>
              <a:rPr lang="nl-NL" sz="2400" i="1" u="sng" dirty="0">
                <a:solidFill>
                  <a:srgbClr val="387038"/>
                </a:solidFill>
                <a:latin typeface="Century Gothic" panose="020B0502020202020204" pitchFamily="34" charset="0"/>
                <a:ea typeface="Calibri"/>
                <a:cs typeface="Times New Roman"/>
              </a:rPr>
              <a:t>tal van</a:t>
            </a:r>
            <a:r>
              <a:rPr lang="nl-NL" sz="2400" i="1" dirty="0">
                <a:solidFill>
                  <a:srgbClr val="387038"/>
                </a:solidFill>
                <a:latin typeface="Century Gothic" panose="020B0502020202020204" pitchFamily="34" charset="0"/>
                <a:ea typeface="Calibri"/>
                <a:cs typeface="Times New Roman"/>
              </a:rPr>
              <a:t> tieners die een bende hebben op hun kamer.</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veel</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Er zijn maar </a:t>
            </a:r>
            <a:r>
              <a:rPr lang="nl-NL" sz="2400" i="1" u="sng" dirty="0">
                <a:solidFill>
                  <a:srgbClr val="387038"/>
                </a:solidFill>
                <a:effectLst/>
                <a:latin typeface="Century Gothic" panose="020B0502020202020204" pitchFamily="34" charset="0"/>
                <a:ea typeface="Calibri"/>
                <a:cs typeface="Times New Roman"/>
              </a:rPr>
              <a:t>weinig</a:t>
            </a:r>
            <a:r>
              <a:rPr lang="nl-NL" sz="2400" i="1" dirty="0">
                <a:solidFill>
                  <a:srgbClr val="387038"/>
                </a:solidFill>
                <a:effectLst/>
                <a:latin typeface="Century Gothic" panose="020B0502020202020204" pitchFamily="34" charset="0"/>
                <a:ea typeface="Calibri"/>
                <a:cs typeface="Times New Roman"/>
              </a:rPr>
              <a:t> tieners met keurige kamers.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254842FC-6F49-43FD-A40D-4A95DD365B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554" y="2238455"/>
            <a:ext cx="3699904" cy="2804093"/>
          </a:xfrm>
          <a:prstGeom prst="rect">
            <a:avLst/>
          </a:prstGeom>
        </p:spPr>
      </p:pic>
      <p:pic>
        <p:nvPicPr>
          <p:cNvPr id="16" name="Afbeelding 15" descr="Afbeelding met vloer, binnen, stoel, wit&#10;&#10;Automatisch gegenereerde beschrijving">
            <a:extLst>
              <a:ext uri="{FF2B5EF4-FFF2-40B4-BE49-F238E27FC236}">
                <a16:creationId xmlns:a16="http://schemas.microsoft.com/office/drawing/2014/main" id="{143C6782-587F-4B8D-8DA7-2B071F57C0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48064" y="2564904"/>
            <a:ext cx="3382374" cy="2256044"/>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48 – 29 </a:t>
            </a:r>
            <a:r>
              <a:rPr lang="nl-NL" dirty="0">
                <a:solidFill>
                  <a:srgbClr val="C00000"/>
                </a:solidFill>
                <a:latin typeface="Century Gothic" panose="020B0502020202020204" pitchFamily="34" charset="0"/>
              </a:rPr>
              <a:t>november 2022</a:t>
            </a: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uitbuiten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4433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ondersteunen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misbruik maken van, slecht behandelen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moeder had de situatie </a:t>
            </a:r>
            <a:r>
              <a:rPr lang="nl-NL" sz="2400" i="1" u="sng" dirty="0">
                <a:solidFill>
                  <a:srgbClr val="387038"/>
                </a:solidFill>
                <a:latin typeface="Century Gothic" panose="020B0502020202020204" pitchFamily="34" charset="0"/>
                <a:ea typeface="Calibri"/>
                <a:cs typeface="Times New Roman"/>
              </a:rPr>
              <a:t>uitgebuit</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helpen als iemand het moeilijk heeft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Deze moeder </a:t>
            </a:r>
            <a:r>
              <a:rPr lang="nl-NL" sz="2400" i="1" u="sng" dirty="0">
                <a:solidFill>
                  <a:srgbClr val="387038"/>
                </a:solidFill>
                <a:effectLst/>
                <a:latin typeface="Century Gothic" panose="020B0502020202020204" pitchFamily="34" charset="0"/>
                <a:ea typeface="Calibri"/>
                <a:cs typeface="Times New Roman"/>
              </a:rPr>
              <a:t>ondersteunt</a:t>
            </a:r>
            <a:r>
              <a:rPr lang="nl-NL" sz="2400" i="1" dirty="0">
                <a:solidFill>
                  <a:srgbClr val="387038"/>
                </a:solidFill>
                <a:effectLst/>
                <a:latin typeface="Century Gothic" panose="020B0502020202020204" pitchFamily="34" charset="0"/>
                <a:ea typeface="Calibri"/>
                <a:cs typeface="Times New Roman"/>
              </a:rPr>
              <a:t> bij het wassen.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persoon, muur, binnen, vrouw&#10;&#10;Automatisch gegenereerde beschrijving">
            <a:extLst>
              <a:ext uri="{FF2B5EF4-FFF2-40B4-BE49-F238E27FC236}">
                <a16:creationId xmlns:a16="http://schemas.microsoft.com/office/drawing/2014/main" id="{C3259400-B0D2-47B4-B922-8385DB956E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660" y="2778855"/>
            <a:ext cx="3346698" cy="2232248"/>
          </a:xfrm>
          <a:prstGeom prst="rect">
            <a:avLst/>
          </a:prstGeom>
        </p:spPr>
      </p:pic>
      <p:pic>
        <p:nvPicPr>
          <p:cNvPr id="3" name="Afbeelding 2" descr="Afbeelding met persoon, binnen&#10;&#10;Automatisch gegenereerde beschrijving">
            <a:extLst>
              <a:ext uri="{FF2B5EF4-FFF2-40B4-BE49-F238E27FC236}">
                <a16:creationId xmlns:a16="http://schemas.microsoft.com/office/drawing/2014/main" id="{ACB48BC5-9B72-4647-8E86-3FE613AD11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62" y="2750340"/>
            <a:ext cx="3384376" cy="2260763"/>
          </a:xfrm>
          <a:prstGeom prst="rect">
            <a:avLst/>
          </a:prstGeom>
        </p:spPr>
      </p:pic>
    </p:spTree>
    <p:extLst>
      <p:ext uri="{BB962C8B-B14F-4D97-AF65-F5344CB8AC3E}">
        <p14:creationId xmlns:p14="http://schemas.microsoft.com/office/powerpoint/2010/main" val="401783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123729" y="476672"/>
            <a:ext cx="3977352"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060177" y="411469"/>
            <a:ext cx="4104456" cy="5040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primeur</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31520" y="3755900"/>
            <a:ext cx="2796237" cy="78922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199586" y="3790822"/>
            <a:ext cx="3220812"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de schone kamer</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717032"/>
            <a:ext cx="2444750" cy="8280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22854" y="3755899"/>
            <a:ext cx="2671082"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een WK in de winter</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717032"/>
            <a:ext cx="2611399" cy="82809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010843" y="3764654"/>
            <a:ext cx="273850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effectLst/>
                <a:latin typeface="Century Gothic" panose="020B0502020202020204" pitchFamily="34" charset="0"/>
                <a:ea typeface="Calibri"/>
                <a:cs typeface="Times New Roman"/>
              </a:rPr>
              <a:t>een auto in de ruimte</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69151" y="3431037"/>
            <a:ext cx="109551" cy="331587"/>
          </a:xfrm>
          <a:prstGeom prst="rect">
            <a:avLst/>
          </a:prstGeom>
        </p:spPr>
      </p:pic>
      <p:sp>
        <p:nvSpPr>
          <p:cNvPr id="13" name="Text Box 14"/>
          <p:cNvSpPr txBox="1"/>
          <p:nvPr/>
        </p:nvSpPr>
        <p:spPr>
          <a:xfrm>
            <a:off x="6228184" y="476672"/>
            <a:ext cx="2611398" cy="216024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91188"/>
            <a:ext cx="2647383" cy="424337"/>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de eerste keer dat iets gebeurt of bekend gemaakt wordt</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D767AB0B-C08D-4C88-9741-DFBF97608A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8572" y="4579841"/>
            <a:ext cx="1920154" cy="1469640"/>
          </a:xfrm>
          <a:prstGeom prst="rect">
            <a:avLst/>
          </a:prstGeom>
        </p:spPr>
      </p:pic>
      <p:pic>
        <p:nvPicPr>
          <p:cNvPr id="17" name="Afbeelding 16">
            <a:extLst>
              <a:ext uri="{FF2B5EF4-FFF2-40B4-BE49-F238E27FC236}">
                <a16:creationId xmlns:a16="http://schemas.microsoft.com/office/drawing/2014/main" id="{07173B61-8FC2-4EF0-AC60-F27286D1D1F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851920" y="4611932"/>
            <a:ext cx="1484470" cy="1368434"/>
          </a:xfrm>
          <a:prstGeom prst="rect">
            <a:avLst/>
          </a:prstGeom>
        </p:spPr>
      </p:pic>
      <p:pic>
        <p:nvPicPr>
          <p:cNvPr id="19" name="Afbeelding 18">
            <a:extLst>
              <a:ext uri="{FF2B5EF4-FFF2-40B4-BE49-F238E27FC236}">
                <a16:creationId xmlns:a16="http://schemas.microsoft.com/office/drawing/2014/main" id="{8131DC85-8527-4416-B1FF-284D23E193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19482" y="4611932"/>
            <a:ext cx="1407946" cy="1407424"/>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143434" y="2504861"/>
            <a:ext cx="4857132"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178803" y="2480931"/>
            <a:ext cx="4777649"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a:t>
            </a:r>
            <a:r>
              <a:rPr lang="nl-NL" sz="4800" b="1" dirty="0">
                <a:effectLst/>
                <a:latin typeface="Century Gothic" panose="020B0502020202020204" pitchFamily="34" charset="0"/>
                <a:ea typeface="Calibri"/>
                <a:cs typeface="Times New Roman"/>
              </a:rPr>
              <a:t>e gastvrijheid</a:t>
            </a:r>
            <a:endParaRPr lang="nl-NL" sz="11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1836912" y="3212976"/>
            <a:ext cx="1771704" cy="1279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13813" y="1033526"/>
            <a:ext cx="1658387" cy="14713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4713813" y="3350300"/>
            <a:ext cx="1358979" cy="19589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409883" y="5280855"/>
            <a:ext cx="421267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269226" y="5234026"/>
            <a:ext cx="466274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vriendelijkheid</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524620" y="426615"/>
            <a:ext cx="314372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xt Box 14"/>
          <p:cNvSpPr txBox="1"/>
          <p:nvPr/>
        </p:nvSpPr>
        <p:spPr>
          <a:xfrm>
            <a:off x="272389" y="4154604"/>
            <a:ext cx="347675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4257353" y="390177"/>
            <a:ext cx="3630878" cy="62291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verwelkomen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143434" y="3212976"/>
            <a:ext cx="6673619" cy="83268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166433" y="3235087"/>
            <a:ext cx="6814094" cy="872796"/>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hartelijkheid, het geven van een gul en warm welkom aan je gasten</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91535" y="4188689"/>
            <a:ext cx="368596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dienstbaar zijn</a:t>
            </a:r>
            <a:endParaRPr lang="nl-NL" sz="105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C4D7BB1F-4ADF-4601-BAE5-EEB2E269B9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4737" y="1078086"/>
            <a:ext cx="3369949" cy="1395728"/>
          </a:xfrm>
          <a:prstGeom prst="rect">
            <a:avLst/>
          </a:prstGeom>
        </p:spPr>
      </p:pic>
      <p:pic>
        <p:nvPicPr>
          <p:cNvPr id="24" name="Afbeelding 23" descr="Afbeelding met persoon, tafel, binnen, maaltijd&#10;&#10;Automatisch gegenereerde beschrijving">
            <a:extLst>
              <a:ext uri="{FF2B5EF4-FFF2-40B4-BE49-F238E27FC236}">
                <a16:creationId xmlns:a16="http://schemas.microsoft.com/office/drawing/2014/main" id="{E1BE224E-34A5-40F7-AED0-53477DEC52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5999" y="4794852"/>
            <a:ext cx="1771785" cy="1183553"/>
          </a:xfrm>
          <a:prstGeom prst="rect">
            <a:avLst/>
          </a:prstGeom>
        </p:spPr>
      </p:pic>
      <p:pic>
        <p:nvPicPr>
          <p:cNvPr id="26" name="Afbeelding 25" descr="Afbeelding met persoon&#10;&#10;Automatisch gegenereerde beschrijving">
            <a:extLst>
              <a:ext uri="{FF2B5EF4-FFF2-40B4-BE49-F238E27FC236}">
                <a16:creationId xmlns:a16="http://schemas.microsoft.com/office/drawing/2014/main" id="{D57D7D83-31D1-4BDD-9A88-19A819E9CD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37409" y="4203656"/>
            <a:ext cx="1556637" cy="1067853"/>
          </a:xfrm>
          <a:prstGeom prst="rect">
            <a:avLst/>
          </a:prstGeom>
        </p:spPr>
      </p:pic>
      <p:pic>
        <p:nvPicPr>
          <p:cNvPr id="19" name="Afbeelding 18" descr="Afbeelding met binnen, vloer, muur, venster&#10;&#10;Automatisch gegenereerde beschrijving">
            <a:extLst>
              <a:ext uri="{FF2B5EF4-FFF2-40B4-BE49-F238E27FC236}">
                <a16:creationId xmlns:a16="http://schemas.microsoft.com/office/drawing/2014/main" id="{E07F96EC-BD19-4E21-9352-7BB0FEE0A67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56778" y="1053488"/>
            <a:ext cx="1965775" cy="1313138"/>
          </a:xfrm>
          <a:prstGeom prst="rect">
            <a:avLst/>
          </a:prstGeom>
        </p:spPr>
      </p:pic>
    </p:spTree>
    <p:extLst>
      <p:ext uri="{BB962C8B-B14F-4D97-AF65-F5344CB8AC3E}">
        <p14:creationId xmlns:p14="http://schemas.microsoft.com/office/powerpoint/2010/main" val="2243477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619672" y="2504861"/>
            <a:ext cx="7197381"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475656" y="2445280"/>
            <a:ext cx="7369937"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a:t>
            </a:r>
            <a:r>
              <a:rPr lang="nl-NL" sz="4800" b="1" dirty="0">
                <a:effectLst/>
                <a:latin typeface="Century Gothic" panose="020B0502020202020204" pitchFamily="34" charset="0"/>
                <a:ea typeface="Calibri"/>
                <a:cs typeface="Times New Roman"/>
              </a:rPr>
              <a:t>e verdraagzaamheid</a:t>
            </a:r>
            <a:endParaRPr lang="nl-NL" sz="11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1619672" y="3212976"/>
            <a:ext cx="1988944" cy="17622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13813" y="1174539"/>
            <a:ext cx="2450475" cy="13303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4713813" y="3350300"/>
            <a:ext cx="1226339" cy="13957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494264" y="4746028"/>
            <a:ext cx="224299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301743" y="469481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vrede</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6079892" y="681374"/>
            <a:ext cx="265324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xt Box 14"/>
          <p:cNvSpPr txBox="1"/>
          <p:nvPr/>
        </p:nvSpPr>
        <p:spPr>
          <a:xfrm>
            <a:off x="388572" y="4524645"/>
            <a:ext cx="347675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4248366" y="654320"/>
            <a:ext cx="6336704" cy="62291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geduld</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143434" y="3212975"/>
            <a:ext cx="6673619" cy="109822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166433" y="3235087"/>
            <a:ext cx="6814094" cy="872796"/>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geduldig en vriendelijk omgaan met mensen die anders doen of denken dan jij</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268750" y="4480928"/>
            <a:ext cx="368596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acceptatie</a:t>
            </a:r>
            <a:endParaRPr lang="nl-NL" sz="1050" dirty="0">
              <a:effectLst/>
              <a:latin typeface="Century Gothic" panose="020B0502020202020204" pitchFamily="34" charset="0"/>
              <a:ea typeface="Calibri"/>
              <a:cs typeface="Times New Roman"/>
            </a:endParaRPr>
          </a:p>
        </p:txBody>
      </p:sp>
      <p:pic>
        <p:nvPicPr>
          <p:cNvPr id="19" name="Afbeelding 18">
            <a:extLst>
              <a:ext uri="{FF2B5EF4-FFF2-40B4-BE49-F238E27FC236}">
                <a16:creationId xmlns:a16="http://schemas.microsoft.com/office/drawing/2014/main" id="{E42C3FBD-33AC-4580-B2F2-0982AEA7B2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02627" y="5173366"/>
            <a:ext cx="1448645" cy="774007"/>
          </a:xfrm>
          <a:prstGeom prst="rect">
            <a:avLst/>
          </a:prstGeom>
        </p:spPr>
      </p:pic>
      <p:pic>
        <p:nvPicPr>
          <p:cNvPr id="3" name="Afbeelding 2" descr="Afbeelding met persoon, vrouw, kleding&#10;&#10;Automatisch gegenereerde beschrijving">
            <a:extLst>
              <a:ext uri="{FF2B5EF4-FFF2-40B4-BE49-F238E27FC236}">
                <a16:creationId xmlns:a16="http://schemas.microsoft.com/office/drawing/2014/main" id="{78573703-DEE3-4CDF-B5E7-F312EDBB19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1386" y="4454454"/>
            <a:ext cx="1919973" cy="1282542"/>
          </a:xfrm>
          <a:prstGeom prst="rect">
            <a:avLst/>
          </a:prstGeom>
        </p:spPr>
      </p:pic>
      <p:pic>
        <p:nvPicPr>
          <p:cNvPr id="22" name="Afbeelding 21" descr="Afbeelding met persoon, buiten&#10;&#10;Automatisch gegenereerde beschrijving">
            <a:extLst>
              <a:ext uri="{FF2B5EF4-FFF2-40B4-BE49-F238E27FC236}">
                <a16:creationId xmlns:a16="http://schemas.microsoft.com/office/drawing/2014/main" id="{99C651E0-BBEB-41C1-AC9B-25D71CF4A6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8826" y="514296"/>
            <a:ext cx="2861879" cy="1908873"/>
          </a:xfrm>
          <a:prstGeom prst="rect">
            <a:avLst/>
          </a:prstGeom>
        </p:spPr>
      </p:pic>
      <p:pic>
        <p:nvPicPr>
          <p:cNvPr id="23" name="Afbeelding 22" descr="Afbeelding met persoon, staand, jong, poseren&#10;&#10;Automatisch gegenereerde beschrijving">
            <a:extLst>
              <a:ext uri="{FF2B5EF4-FFF2-40B4-BE49-F238E27FC236}">
                <a16:creationId xmlns:a16="http://schemas.microsoft.com/office/drawing/2014/main" id="{1C73116F-006B-4517-9742-3224B4D0C30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45474" y="317987"/>
            <a:ext cx="2177888" cy="1454829"/>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7017306"/>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de gemoederen bezighouden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een belangrijk onderwerp van gesprek zijn</a:t>
            </a: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2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Het onderwerp ‘opruimen’ </a:t>
            </a:r>
            <a:r>
              <a:rPr lang="nl-NL" sz="2800" i="1" u="sng" dirty="0">
                <a:solidFill>
                  <a:srgbClr val="387038"/>
                </a:solidFill>
                <a:latin typeface="Century Gothic" panose="020B0502020202020204" pitchFamily="34" charset="0"/>
                <a:cs typeface="Times New Roman"/>
              </a:rPr>
              <a:t>houdt de </a:t>
            </a:r>
          </a:p>
          <a:p>
            <a:r>
              <a:rPr lang="nl-NL" sz="2800" i="1" u="sng" dirty="0">
                <a:solidFill>
                  <a:srgbClr val="387038"/>
                </a:solidFill>
                <a:latin typeface="Century Gothic" panose="020B0502020202020204" pitchFamily="34" charset="0"/>
                <a:cs typeface="Times New Roman"/>
              </a:rPr>
              <a:t>gemoederen bezig</a:t>
            </a:r>
            <a:r>
              <a:rPr lang="nl-NL" sz="2800" i="1" dirty="0">
                <a:solidFill>
                  <a:srgbClr val="387038"/>
                </a:solidFill>
                <a:latin typeface="Century Gothic" panose="020B0502020202020204" pitchFamily="34" charset="0"/>
                <a:cs typeface="Times New Roman"/>
              </a:rPr>
              <a:t>. </a:t>
            </a:r>
            <a:endParaRPr lang="nl-NL" sz="2800" i="1" dirty="0">
              <a:solidFill>
                <a:srgbClr val="00B050"/>
              </a:solidFill>
              <a:latin typeface="Century Gothic" panose="020B0502020202020204" pitchFamily="34" charset="0"/>
            </a:endParaRPr>
          </a:p>
        </p:txBody>
      </p:sp>
      <p:pic>
        <p:nvPicPr>
          <p:cNvPr id="3" name="Afbeelding 2">
            <a:extLst>
              <a:ext uri="{FF2B5EF4-FFF2-40B4-BE49-F238E27FC236}">
                <a16:creationId xmlns:a16="http://schemas.microsoft.com/office/drawing/2014/main" id="{E3B3FD73-2938-452B-9AE1-6A27FA9ACE6A}"/>
              </a:ext>
            </a:extLst>
          </p:cNvPr>
          <p:cNvPicPr>
            <a:picLocks noChangeAspect="1"/>
          </p:cNvPicPr>
          <p:nvPr/>
        </p:nvPicPr>
        <p:blipFill>
          <a:blip r:embed="rId3"/>
          <a:stretch>
            <a:fillRect/>
          </a:stretch>
        </p:blipFill>
        <p:spPr>
          <a:xfrm>
            <a:off x="3707904" y="3068960"/>
            <a:ext cx="4968552" cy="2883935"/>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dirty="0">
                <a:latin typeface="Century Gothic" panose="020B0502020202020204" pitchFamily="34" charset="0"/>
              </a:rPr>
              <a:t>de gemoederen bezighouden</a:t>
            </a:r>
          </a:p>
        </p:txBody>
      </p:sp>
      <p:pic>
        <p:nvPicPr>
          <p:cNvPr id="3" name="Afbeelding 2" descr="Afbeelding met tekst&#10;&#10;Automatisch gegenereerde beschrijving">
            <a:extLst>
              <a:ext uri="{FF2B5EF4-FFF2-40B4-BE49-F238E27FC236}">
                <a16:creationId xmlns:a16="http://schemas.microsoft.com/office/drawing/2014/main" id="{EA695875-51D8-44DC-BB3E-BC377CCFBB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800" y="2968120"/>
            <a:ext cx="8172400" cy="4381310"/>
          </a:xfrm>
          <a:prstGeom prst="rect">
            <a:avLst/>
          </a:prstGeom>
        </p:spPr>
      </p:pic>
      <p:sp>
        <p:nvSpPr>
          <p:cNvPr id="4" name="Tekstballon: rechthoek met afgeronde hoeken 3">
            <a:extLst>
              <a:ext uri="{FF2B5EF4-FFF2-40B4-BE49-F238E27FC236}">
                <a16:creationId xmlns:a16="http://schemas.microsoft.com/office/drawing/2014/main" id="{EEA101FA-C5DB-4F5F-8566-9C42B80DBCFD}"/>
              </a:ext>
            </a:extLst>
          </p:cNvPr>
          <p:cNvSpPr/>
          <p:nvPr/>
        </p:nvSpPr>
        <p:spPr>
          <a:xfrm>
            <a:off x="5652120" y="2852936"/>
            <a:ext cx="2376264" cy="936104"/>
          </a:xfrm>
          <a:prstGeom prst="wedgeRoundRect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sz="2000" dirty="0"/>
              <a:t>Mijn dochter ook niet!</a:t>
            </a:r>
          </a:p>
        </p:txBody>
      </p:sp>
      <p:sp>
        <p:nvSpPr>
          <p:cNvPr id="7" name="Tekstballon: rechthoek met afgeronde hoeken 6">
            <a:extLst>
              <a:ext uri="{FF2B5EF4-FFF2-40B4-BE49-F238E27FC236}">
                <a16:creationId xmlns:a16="http://schemas.microsoft.com/office/drawing/2014/main" id="{DEDC420D-6B7C-4FF0-A211-595882D52B0E}"/>
              </a:ext>
            </a:extLst>
          </p:cNvPr>
          <p:cNvSpPr/>
          <p:nvPr/>
        </p:nvSpPr>
        <p:spPr>
          <a:xfrm>
            <a:off x="1187624" y="2708920"/>
            <a:ext cx="2376264" cy="936104"/>
          </a:xfrm>
          <a:prstGeom prst="wedgeRoundRectCallout">
            <a:avLst>
              <a:gd name="adj1" fmla="val 31602"/>
              <a:gd name="adj2" fmla="val 70014"/>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sz="2000" dirty="0"/>
              <a:t>Mijn zoon ruimt nooit zijn kamer op.</a:t>
            </a:r>
          </a:p>
        </p:txBody>
      </p:sp>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tal van</a:t>
            </a:r>
          </a:p>
        </p:txBody>
      </p:sp>
      <p:pic>
        <p:nvPicPr>
          <p:cNvPr id="3" name="Afbeelding 2" descr="Afbeelding met vloer, binnen, muur, levend&#10;&#10;Automatisch gegenereerde beschrijving">
            <a:extLst>
              <a:ext uri="{FF2B5EF4-FFF2-40B4-BE49-F238E27FC236}">
                <a16:creationId xmlns:a16="http://schemas.microsoft.com/office/drawing/2014/main" id="{AD73D0C3-37B0-40B6-8047-A5BF7428C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916832"/>
            <a:ext cx="3216833" cy="2078075"/>
          </a:xfrm>
          <a:prstGeom prst="rect">
            <a:avLst/>
          </a:prstGeom>
        </p:spPr>
      </p:pic>
      <p:pic>
        <p:nvPicPr>
          <p:cNvPr id="5" name="Afbeelding 4" descr="Afbeelding met binnen, venster&#10;&#10;Automatisch gegenereerde beschrijving">
            <a:extLst>
              <a:ext uri="{FF2B5EF4-FFF2-40B4-BE49-F238E27FC236}">
                <a16:creationId xmlns:a16="http://schemas.microsoft.com/office/drawing/2014/main" id="{5ACD21DF-670C-43E4-85B8-34F4D93653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7451" y="2918281"/>
            <a:ext cx="3110890" cy="2078075"/>
          </a:xfrm>
          <a:prstGeom prst="rect">
            <a:avLst/>
          </a:prstGeom>
        </p:spPr>
      </p:pic>
      <p:pic>
        <p:nvPicPr>
          <p:cNvPr id="8" name="Afbeelding 7" descr="Afbeelding met muur, binnen, rommelig, items&#10;&#10;Automatisch gegenereerde beschrijving">
            <a:extLst>
              <a:ext uri="{FF2B5EF4-FFF2-40B4-BE49-F238E27FC236}">
                <a16:creationId xmlns:a16="http://schemas.microsoft.com/office/drawing/2014/main" id="{502F1430-2690-487E-8540-7F799160A6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8967" y="994216"/>
            <a:ext cx="3110890" cy="2078075"/>
          </a:xfrm>
          <a:prstGeom prst="rect">
            <a:avLst/>
          </a:prstGeom>
        </p:spPr>
      </p:pic>
      <p:pic>
        <p:nvPicPr>
          <p:cNvPr id="10" name="Afbeelding 9" descr="Afbeelding met binnen, muur, kamer, rommelig&#10;&#10;Automatisch gegenereerde beschrijving">
            <a:extLst>
              <a:ext uri="{FF2B5EF4-FFF2-40B4-BE49-F238E27FC236}">
                <a16:creationId xmlns:a16="http://schemas.microsoft.com/office/drawing/2014/main" id="{FB50A237-A589-40A6-8716-7E974B5E50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4095" y="4485637"/>
            <a:ext cx="3110890" cy="2078075"/>
          </a:xfrm>
          <a:prstGeom prst="rect">
            <a:avLst/>
          </a:prstGeom>
        </p:spPr>
      </p:pic>
      <p:pic>
        <p:nvPicPr>
          <p:cNvPr id="12" name="Afbeelding 11" descr="Afbeelding met binnen, bed, kleding&#10;&#10;Automatisch gegenereerde beschrijving">
            <a:extLst>
              <a:ext uri="{FF2B5EF4-FFF2-40B4-BE49-F238E27FC236}">
                <a16:creationId xmlns:a16="http://schemas.microsoft.com/office/drawing/2014/main" id="{0E41B418-7329-4702-B029-F729352E67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8104" y="4885052"/>
            <a:ext cx="2541801" cy="1697923"/>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accepteren</a:t>
            </a:r>
          </a:p>
        </p:txBody>
      </p:sp>
      <p:sp>
        <p:nvSpPr>
          <p:cNvPr id="2" name="Rechthoek 1">
            <a:extLst>
              <a:ext uri="{FF2B5EF4-FFF2-40B4-BE49-F238E27FC236}">
                <a16:creationId xmlns:a16="http://schemas.microsoft.com/office/drawing/2014/main" id="{A9174E22-1879-4BA5-99C8-0737B1F32BA1}"/>
              </a:ext>
            </a:extLst>
          </p:cNvPr>
          <p:cNvSpPr/>
          <p:nvPr/>
        </p:nvSpPr>
        <p:spPr>
          <a:xfrm>
            <a:off x="2915816" y="6083419"/>
            <a:ext cx="5292080" cy="200055"/>
          </a:xfrm>
          <a:prstGeom prst="rect">
            <a:avLst/>
          </a:prstGeom>
        </p:spPr>
        <p:txBody>
          <a:bodyPr wrap="square">
            <a:spAutoFit/>
          </a:bodyPr>
          <a:lstStyle/>
          <a:p>
            <a:r>
              <a:rPr lang="nl-NL" sz="700">
                <a:solidFill>
                  <a:schemeClr val="bg1"/>
                </a:solidFill>
              </a:rPr>
              <a:t>https://www.tubantia.nl/werk/hans-zandvliet-verdiende-miljoenen-aan-flippo-s-maar-raakte-alles-kwijt-aan-een-knikker~a873c7ce/</a:t>
            </a:r>
            <a:endParaRPr lang="nl-NL" sz="700" dirty="0">
              <a:solidFill>
                <a:schemeClr val="bg1"/>
              </a:solidFill>
            </a:endParaRPr>
          </a:p>
        </p:txBody>
      </p:sp>
      <p:pic>
        <p:nvPicPr>
          <p:cNvPr id="7" name="Afbeelding 6">
            <a:extLst>
              <a:ext uri="{FF2B5EF4-FFF2-40B4-BE49-F238E27FC236}">
                <a16:creationId xmlns:a16="http://schemas.microsoft.com/office/drawing/2014/main" id="{3C50EC23-1C45-40CC-AF1E-C41EAC8FD3D2}"/>
              </a:ext>
            </a:extLst>
          </p:cNvPr>
          <p:cNvPicPr>
            <a:picLocks noChangeAspect="1"/>
          </p:cNvPicPr>
          <p:nvPr/>
        </p:nvPicPr>
        <p:blipFill rotWithShape="1">
          <a:blip r:embed="rId3"/>
          <a:srcRect l="54637"/>
          <a:stretch/>
        </p:blipFill>
        <p:spPr>
          <a:xfrm>
            <a:off x="5461966" y="1412776"/>
            <a:ext cx="2929558" cy="5238750"/>
          </a:xfrm>
          <a:prstGeom prst="rect">
            <a:avLst/>
          </a:prstGeom>
        </p:spPr>
      </p:pic>
      <p:pic>
        <p:nvPicPr>
          <p:cNvPr id="5" name="Afbeelding 4" descr="Afbeelding met binnen, muur, kamer, rommelig&#10;&#10;Automatisch gegenereerde beschrijving">
            <a:extLst>
              <a:ext uri="{FF2B5EF4-FFF2-40B4-BE49-F238E27FC236}">
                <a16:creationId xmlns:a16="http://schemas.microsoft.com/office/drawing/2014/main" id="{7C7C0B9E-6371-4667-9EA8-E7D9E860C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2204864"/>
            <a:ext cx="5066430" cy="3384376"/>
          </a:xfrm>
          <a:prstGeom prst="rect">
            <a:avLst/>
          </a:prstGeom>
        </p:spPr>
      </p:pic>
    </p:spTree>
    <p:extLst>
      <p:ext uri="{BB962C8B-B14F-4D97-AF65-F5344CB8AC3E}">
        <p14:creationId xmlns:p14="http://schemas.microsoft.com/office/powerpoint/2010/main" val="243764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ongeacht</a:t>
            </a:r>
          </a:p>
        </p:txBody>
      </p:sp>
      <p:pic>
        <p:nvPicPr>
          <p:cNvPr id="11" name="Afbeelding 10" descr="Afbeelding met muur, binnen, kamer, levend&#10;&#10;Automatisch gegenereerde beschrijving">
            <a:extLst>
              <a:ext uri="{FF2B5EF4-FFF2-40B4-BE49-F238E27FC236}">
                <a16:creationId xmlns:a16="http://schemas.microsoft.com/office/drawing/2014/main" id="{AF26F5CD-E3A3-4105-9B66-3584DC227C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68" y="1412776"/>
            <a:ext cx="7557063" cy="5040560"/>
          </a:xfrm>
          <a:prstGeom prst="rect">
            <a:avLst/>
          </a:prstGeom>
        </p:spPr>
      </p:pic>
      <p:pic>
        <p:nvPicPr>
          <p:cNvPr id="12" name="Afbeelding 11">
            <a:extLst>
              <a:ext uri="{FF2B5EF4-FFF2-40B4-BE49-F238E27FC236}">
                <a16:creationId xmlns:a16="http://schemas.microsoft.com/office/drawing/2014/main" id="{96D50826-F4C9-4132-A9F2-59513E92104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788024" y="5583315"/>
            <a:ext cx="2090526" cy="1048931"/>
          </a:xfrm>
          <a:prstGeom prst="rect">
            <a:avLst/>
          </a:prstGeom>
        </p:spPr>
      </p:pic>
      <p:pic>
        <p:nvPicPr>
          <p:cNvPr id="14" name="Afbeelding 13">
            <a:extLst>
              <a:ext uri="{FF2B5EF4-FFF2-40B4-BE49-F238E27FC236}">
                <a16:creationId xmlns:a16="http://schemas.microsoft.com/office/drawing/2014/main" id="{0821D485-8C21-4120-841E-90086500620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091" b="89773" l="3096" r="89783">
                        <a14:foregroundMark x1="7740" y1="63068" x2="8050" y2="51136"/>
                        <a14:foregroundMark x1="3096" y1="56250" x2="3096" y2="56250"/>
                        <a14:foregroundMark x1="89783" y1="77273" x2="89783" y2="77273"/>
                      </a14:backgroundRemoval>
                    </a14:imgEffect>
                  </a14:imgLayer>
                </a14:imgProps>
              </a:ext>
            </a:extLst>
          </a:blip>
          <a:stretch>
            <a:fillRect/>
          </a:stretch>
        </p:blipFill>
        <p:spPr>
          <a:xfrm>
            <a:off x="793468" y="5273316"/>
            <a:ext cx="2210218" cy="1204329"/>
          </a:xfrm>
          <a:prstGeom prst="rect">
            <a:avLst/>
          </a:prstGeom>
        </p:spPr>
      </p:pic>
      <p:pic>
        <p:nvPicPr>
          <p:cNvPr id="16" name="Afbeelding 15">
            <a:extLst>
              <a:ext uri="{FF2B5EF4-FFF2-40B4-BE49-F238E27FC236}">
                <a16:creationId xmlns:a16="http://schemas.microsoft.com/office/drawing/2014/main" id="{43E923BD-7392-4128-845C-379FE38D4BB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7735" b="97790" l="5460" r="89943">
                        <a14:foregroundMark x1="47701" y1="7735" x2="53161" y2="7735"/>
                        <a14:foregroundMark x1="14368" y1="91989" x2="35057" y2="90608"/>
                        <a14:foregroundMark x1="9483" y1="83702" x2="5747" y2="93370"/>
                        <a14:foregroundMark x1="15517" y1="97790" x2="20402" y2="97790"/>
                        <a14:foregroundMark x1="49713" y1="20166" x2="49138" y2="22928"/>
                        <a14:foregroundMark x1="37931" y1="46409" x2="37069" y2="45580"/>
                      </a14:backgroundRemoval>
                    </a14:imgEffect>
                  </a14:imgLayer>
                </a14:imgProps>
              </a:ext>
            </a:extLst>
          </a:blip>
          <a:stretch>
            <a:fillRect/>
          </a:stretch>
        </p:blipFill>
        <p:spPr>
          <a:xfrm>
            <a:off x="6012160" y="3212976"/>
            <a:ext cx="2440981" cy="2539181"/>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dirty="0">
                <a:latin typeface="Century Gothic" panose="020B0502020202020204" pitchFamily="34" charset="0"/>
              </a:rPr>
              <a:t>de verdraagzaamheid</a:t>
            </a:r>
          </a:p>
        </p:txBody>
      </p:sp>
      <p:pic>
        <p:nvPicPr>
          <p:cNvPr id="3" name="Afbeelding 2" descr="Afbeelding met persoon, buiten&#10;&#10;Automatisch gegenereerde beschrijving">
            <a:extLst>
              <a:ext uri="{FF2B5EF4-FFF2-40B4-BE49-F238E27FC236}">
                <a16:creationId xmlns:a16="http://schemas.microsoft.com/office/drawing/2014/main" id="{DEF48422-068E-46FE-B1D0-A843574B9F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5656" y="2539445"/>
            <a:ext cx="5950279" cy="3968836"/>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uitbuiten</a:t>
            </a:r>
          </a:p>
        </p:txBody>
      </p:sp>
      <p:pic>
        <p:nvPicPr>
          <p:cNvPr id="5" name="Afbeelding 4" descr="Afbeelding met persoon, muur, binnen, vrouw&#10;&#10;Automatisch gegenereerde beschrijving">
            <a:extLst>
              <a:ext uri="{FF2B5EF4-FFF2-40B4-BE49-F238E27FC236}">
                <a16:creationId xmlns:a16="http://schemas.microsoft.com/office/drawing/2014/main" id="{F29BFFB9-5F68-4055-A8B1-B3D5A24FF9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9385" y="1556792"/>
            <a:ext cx="7125229" cy="4752528"/>
          </a:xfrm>
          <a:prstGeom prst="rect">
            <a:avLst/>
          </a:prstGeom>
        </p:spPr>
      </p:pic>
    </p:spTree>
    <p:extLst>
      <p:ext uri="{BB962C8B-B14F-4D97-AF65-F5344CB8AC3E}">
        <p14:creationId xmlns:p14="http://schemas.microsoft.com/office/powerpoint/2010/main" val="3672319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correct</a:t>
            </a:r>
          </a:p>
        </p:txBody>
      </p:sp>
      <p:pic>
        <p:nvPicPr>
          <p:cNvPr id="3" name="Afbeelding 2" descr="Afbeelding met vloer, binnen, stoel, wit&#10;&#10;Automatisch gegenereerde beschrijving">
            <a:extLst>
              <a:ext uri="{FF2B5EF4-FFF2-40B4-BE49-F238E27FC236}">
                <a16:creationId xmlns:a16="http://schemas.microsoft.com/office/drawing/2014/main" id="{14BCEB08-D8EC-49C4-9452-2536785A02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1484784"/>
            <a:ext cx="7488832" cy="4995051"/>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2615</TotalTime>
  <Words>1004</Words>
  <Application>Microsoft Office PowerPoint</Application>
  <PresentationFormat>Diavoorstelling (4:3)</PresentationFormat>
  <Paragraphs>278</Paragraphs>
  <Slides>24</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560</cp:revision>
  <dcterms:created xsi:type="dcterms:W3CDTF">2021-06-08T06:13:59Z</dcterms:created>
  <dcterms:modified xsi:type="dcterms:W3CDTF">2022-11-29T10:16:14Z</dcterms:modified>
</cp:coreProperties>
</file>