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437" r:id="rId2"/>
    <p:sldId id="548" r:id="rId3"/>
    <p:sldId id="1460" r:id="rId4"/>
    <p:sldId id="1475" r:id="rId5"/>
    <p:sldId id="1477" r:id="rId6"/>
    <p:sldId id="1476" r:id="rId7"/>
    <p:sldId id="1478" r:id="rId8"/>
    <p:sldId id="1479" r:id="rId9"/>
    <p:sldId id="1480" r:id="rId10"/>
    <p:sldId id="1481" r:id="rId11"/>
    <p:sldId id="1482" r:id="rId12"/>
    <p:sldId id="1483" r:id="rId13"/>
    <p:sldId id="934" r:id="rId14"/>
    <p:sldId id="1493" r:id="rId15"/>
    <p:sldId id="358" r:id="rId16"/>
    <p:sldId id="1470" r:id="rId17"/>
    <p:sldId id="263" r:id="rId18"/>
    <p:sldId id="1492" r:id="rId19"/>
    <p:sldId id="386" r:id="rId20"/>
    <p:sldId id="1485" r:id="rId21"/>
    <p:sldId id="1474" r:id="rId22"/>
    <p:sldId id="1491" r:id="rId23"/>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7"/>
            <p14:sldId id="1476"/>
            <p14:sldId id="1478"/>
            <p14:sldId id="1479"/>
            <p14:sldId id="1480"/>
            <p14:sldId id="1481"/>
            <p14:sldId id="1482"/>
            <p14:sldId id="1483"/>
            <p14:sldId id="934"/>
            <p14:sldId id="1493"/>
            <p14:sldId id="358"/>
            <p14:sldId id="1470"/>
            <p14:sldId id="263"/>
            <p14:sldId id="1492"/>
            <p14:sldId id="386"/>
            <p14:sldId id="1485"/>
            <p14:sldId id="1474"/>
            <p14:sldId id="14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6005" autoAdjust="0"/>
  </p:normalViewPr>
  <p:slideViewPr>
    <p:cSldViewPr>
      <p:cViewPr varScale="1">
        <p:scale>
          <a:sx n="77" d="100"/>
          <a:sy n="77" d="100"/>
        </p:scale>
        <p:origin x="1306"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22-11-2022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22-11-2022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b="1" dirty="0"/>
              <a:t>Woordenoverzicht</a:t>
            </a:r>
          </a:p>
          <a:p>
            <a:pPr fontAlgn="t"/>
            <a:endParaRPr lang="nl-NL" dirty="0"/>
          </a:p>
          <a:p>
            <a:pPr fontAlgn="t"/>
            <a:r>
              <a:rPr lang="nl-NL" b="1" dirty="0"/>
              <a:t>De missie</a:t>
            </a:r>
            <a:r>
              <a:rPr lang="nl-NL" b="0" dirty="0"/>
              <a:t>: de reis met een speciale opdracht of taak</a:t>
            </a:r>
          </a:p>
          <a:p>
            <a:pPr fontAlgn="t"/>
            <a:r>
              <a:rPr lang="nl-NL" sz="1200" b="1" kern="1200" dirty="0">
                <a:solidFill>
                  <a:schemeClr val="tx1"/>
                </a:solidFill>
                <a:effectLst/>
                <a:latin typeface="+mn-lt"/>
                <a:ea typeface="+mn-ea"/>
                <a:cs typeface="+mn-cs"/>
              </a:rPr>
              <a:t>Dat heeft veel voeten in de aarde</a:t>
            </a:r>
            <a:r>
              <a:rPr lang="nl-NL" sz="1200" b="0" kern="1200" dirty="0">
                <a:solidFill>
                  <a:schemeClr val="tx1"/>
                </a:solidFill>
                <a:effectLst/>
                <a:latin typeface="+mn-lt"/>
                <a:ea typeface="+mn-ea"/>
                <a:cs typeface="+mn-cs"/>
              </a:rPr>
              <a:t>: dat kost heel wat moeite</a:t>
            </a:r>
          </a:p>
          <a:p>
            <a:pPr fontAlgn="t"/>
            <a:r>
              <a:rPr lang="nl-NL" sz="1200" b="1" kern="1200" dirty="0">
                <a:solidFill>
                  <a:schemeClr val="tx1"/>
                </a:solidFill>
                <a:effectLst/>
                <a:latin typeface="+mn-lt"/>
                <a:ea typeface="+mn-ea"/>
                <a:cs typeface="+mn-cs"/>
              </a:rPr>
              <a:t>In eerste instantie</a:t>
            </a:r>
            <a:r>
              <a:rPr lang="nl-NL" sz="1200" b="0" kern="1200" dirty="0">
                <a:solidFill>
                  <a:schemeClr val="tx1"/>
                </a:solidFill>
                <a:effectLst/>
                <a:latin typeface="+mn-lt"/>
                <a:ea typeface="+mn-ea"/>
                <a:cs typeface="+mn-cs"/>
              </a:rPr>
              <a:t>: in het begin</a:t>
            </a:r>
          </a:p>
          <a:p>
            <a:pPr fontAlgn="t"/>
            <a:r>
              <a:rPr lang="nl-NL" sz="1200" b="1" kern="1200" dirty="0">
                <a:solidFill>
                  <a:schemeClr val="tx1"/>
                </a:solidFill>
                <a:effectLst/>
                <a:latin typeface="+mn-lt"/>
                <a:ea typeface="+mn-ea"/>
                <a:cs typeface="+mn-cs"/>
              </a:rPr>
              <a:t>Door omstandigheden</a:t>
            </a:r>
            <a:r>
              <a:rPr lang="nl-NL" sz="1200" b="0" kern="1200" dirty="0">
                <a:solidFill>
                  <a:schemeClr val="tx1"/>
                </a:solidFill>
                <a:effectLst/>
                <a:latin typeface="+mn-lt"/>
                <a:ea typeface="+mn-ea"/>
                <a:cs typeface="+mn-cs"/>
              </a:rPr>
              <a:t>: omdat er iets aan de hand is</a:t>
            </a:r>
          </a:p>
          <a:p>
            <a:pPr fontAlgn="t"/>
            <a:r>
              <a:rPr lang="nl-NL" sz="1200" b="1" kern="1200" dirty="0">
                <a:solidFill>
                  <a:schemeClr val="tx1"/>
                </a:solidFill>
                <a:effectLst/>
                <a:latin typeface="+mn-lt"/>
                <a:ea typeface="+mn-ea"/>
                <a:cs typeface="+mn-cs"/>
              </a:rPr>
              <a:t>Afblazen</a:t>
            </a:r>
            <a:r>
              <a:rPr lang="nl-NL" sz="1200" b="0" kern="1200" dirty="0">
                <a:solidFill>
                  <a:schemeClr val="tx1"/>
                </a:solidFill>
                <a:effectLst/>
                <a:latin typeface="+mn-lt"/>
                <a:ea typeface="+mn-ea"/>
                <a:cs typeface="+mn-cs"/>
              </a:rPr>
              <a:t>: niet door laten gaan</a:t>
            </a:r>
          </a:p>
          <a:p>
            <a:pPr fontAlgn="t"/>
            <a:r>
              <a:rPr lang="nl-NL" sz="1200" b="1" kern="1200" dirty="0">
                <a:solidFill>
                  <a:schemeClr val="tx1"/>
                </a:solidFill>
                <a:effectLst/>
                <a:latin typeface="+mn-lt"/>
                <a:ea typeface="+mn-ea"/>
                <a:cs typeface="+mn-cs"/>
              </a:rPr>
              <a:t>Bemand</a:t>
            </a:r>
            <a:r>
              <a:rPr lang="nl-NL" sz="1200" b="0" kern="1200" dirty="0">
                <a:solidFill>
                  <a:schemeClr val="tx1"/>
                </a:solidFill>
                <a:effectLst/>
                <a:latin typeface="+mn-lt"/>
                <a:ea typeface="+mn-ea"/>
                <a:cs typeface="+mn-cs"/>
              </a:rPr>
              <a:t>: met één of meer mensen</a:t>
            </a:r>
          </a:p>
          <a:p>
            <a:pPr fontAlgn="t"/>
            <a:r>
              <a:rPr lang="nl-NL" sz="1200" b="1" kern="1200" dirty="0">
                <a:solidFill>
                  <a:schemeClr val="tx1"/>
                </a:solidFill>
                <a:effectLst/>
                <a:latin typeface="+mn-lt"/>
                <a:ea typeface="+mn-ea"/>
                <a:cs typeface="+mn-cs"/>
              </a:rPr>
              <a:t>Ondergaan</a:t>
            </a:r>
            <a:r>
              <a:rPr lang="nl-NL" sz="1200" b="0" kern="1200" dirty="0">
                <a:solidFill>
                  <a:schemeClr val="tx1"/>
                </a:solidFill>
                <a:effectLst/>
                <a:latin typeface="+mn-lt"/>
                <a:ea typeface="+mn-ea"/>
                <a:cs typeface="+mn-cs"/>
              </a:rPr>
              <a:t>: doormaken</a:t>
            </a:r>
          </a:p>
          <a:p>
            <a:pPr fontAlgn="t"/>
            <a:r>
              <a:rPr lang="nl-NL" sz="1200" b="1" kern="1200" dirty="0">
                <a:solidFill>
                  <a:schemeClr val="tx1"/>
                </a:solidFill>
                <a:effectLst/>
                <a:latin typeface="+mn-lt"/>
                <a:ea typeface="+mn-ea"/>
                <a:cs typeface="+mn-cs"/>
              </a:rPr>
              <a:t>De sensor</a:t>
            </a:r>
            <a:r>
              <a:rPr lang="nl-NL" sz="1200" b="0" kern="1200" dirty="0">
                <a:solidFill>
                  <a:schemeClr val="tx1"/>
                </a:solidFill>
                <a:effectLst/>
                <a:latin typeface="+mn-lt"/>
                <a:ea typeface="+mn-ea"/>
                <a:cs typeface="+mn-cs"/>
              </a:rPr>
              <a:t>: een apparaat dat een verandering kan waarnemen, bijvoorbeeld licht, geluid of warmte</a:t>
            </a:r>
          </a:p>
          <a:p>
            <a:pPr fontAlgn="t"/>
            <a:r>
              <a:rPr lang="nl-NL" sz="1200" b="1" kern="1200" dirty="0">
                <a:solidFill>
                  <a:schemeClr val="tx1"/>
                </a:solidFill>
                <a:effectLst/>
                <a:latin typeface="+mn-lt"/>
                <a:ea typeface="+mn-ea"/>
                <a:cs typeface="+mn-cs"/>
              </a:rPr>
              <a:t>Divers</a:t>
            </a:r>
            <a:r>
              <a:rPr lang="nl-NL" sz="1200" b="0" kern="1200" dirty="0">
                <a:solidFill>
                  <a:schemeClr val="tx1"/>
                </a:solidFill>
                <a:effectLst/>
                <a:latin typeface="+mn-lt"/>
                <a:ea typeface="+mn-ea"/>
                <a:cs typeface="+mn-cs"/>
              </a:rPr>
              <a:t>: verschillend, afwisselend</a:t>
            </a:r>
          </a:p>
          <a:p>
            <a:pPr fontAlgn="t"/>
            <a:r>
              <a:rPr lang="nl-NL" sz="1200" b="1" kern="1200" dirty="0">
                <a:solidFill>
                  <a:schemeClr val="tx1"/>
                </a:solidFill>
                <a:effectLst/>
                <a:latin typeface="+mn-lt"/>
                <a:ea typeface="+mn-ea"/>
                <a:cs typeface="+mn-cs"/>
              </a:rPr>
              <a:t>De voorselectie</a:t>
            </a:r>
            <a:r>
              <a:rPr lang="nl-NL" sz="1200" b="0" kern="1200" dirty="0">
                <a:solidFill>
                  <a:schemeClr val="tx1"/>
                </a:solidFill>
                <a:effectLst/>
                <a:latin typeface="+mn-lt"/>
                <a:ea typeface="+mn-ea"/>
                <a:cs typeface="+mn-cs"/>
              </a:rPr>
              <a:t>: de voorlopig gekozen groep, waar later uit wordt gekozen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31615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22-11-2022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0.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800" u="sng" dirty="0" err="1">
                <a:solidFill>
                  <a:prstClr val="black"/>
                </a:solidFill>
              </a:rPr>
              <a:t>Semantisatieverhaal</a:t>
            </a:r>
            <a:r>
              <a:rPr lang="nl-NL" sz="1800" u="sng" dirty="0">
                <a:solidFill>
                  <a:prstClr val="black"/>
                </a:solidFill>
              </a:rPr>
              <a:t> B:</a:t>
            </a:r>
          </a:p>
          <a:p>
            <a:pPr marL="0" lvl="0" indent="0">
              <a:spcBef>
                <a:spcPts val="200"/>
              </a:spcBef>
              <a:spcAft>
                <a:spcPts val="200"/>
              </a:spcAft>
              <a:buNone/>
            </a:pPr>
            <a:r>
              <a:rPr lang="nl-NL" sz="1700" dirty="0">
                <a:ea typeface="Times New Roman" panose="02020603050405020304" pitchFamily="18" charset="0"/>
                <a:cs typeface="Arial" panose="020B0604020202020204" pitchFamily="34" charset="0"/>
              </a:rPr>
              <a:t>Ik ben al begonnen met het maken van een surprise voor Sinterklaas. Ik ben aan het knutselen voor mijn zus. Zij had laatst pech. Ze was onderweg naar een concert en reed op de snelweg. Toen ging er een lampje branden. Het lampje dat er olie bijgevuld moet worden. In de motor van de auto zit </a:t>
            </a:r>
            <a:r>
              <a:rPr lang="nl-NL" sz="1700" b="1" u="sng" dirty="0">
                <a:ea typeface="Times New Roman" panose="02020603050405020304" pitchFamily="18" charset="0"/>
                <a:cs typeface="Arial" panose="020B0604020202020204" pitchFamily="34" charset="0"/>
              </a:rPr>
              <a:t>een sensor</a:t>
            </a:r>
            <a:r>
              <a:rPr lang="nl-NL" sz="1700" dirty="0">
                <a:ea typeface="Times New Roman" panose="02020603050405020304" pitchFamily="18" charset="0"/>
                <a:cs typeface="Arial" panose="020B0604020202020204" pitchFamily="34" charset="0"/>
              </a:rPr>
              <a:t>. Een sensor is </a:t>
            </a:r>
            <a:r>
              <a:rPr lang="nl-NL" sz="1700" b="1" i="1" dirty="0">
                <a:ea typeface="Times New Roman" panose="02020603050405020304" pitchFamily="18" charset="0"/>
                <a:cs typeface="Arial" panose="020B0604020202020204" pitchFamily="34" charset="0"/>
              </a:rPr>
              <a:t>een apparaat dat een verandering kan waarnemen</a:t>
            </a:r>
            <a:r>
              <a:rPr lang="nl-NL" sz="1700" dirty="0">
                <a:ea typeface="Times New Roman" panose="02020603050405020304" pitchFamily="18" charset="0"/>
                <a:cs typeface="Arial" panose="020B0604020202020204" pitchFamily="34" charset="0"/>
              </a:rPr>
              <a:t>. Deze sensor neemt waar als de olie bijna op is. </a:t>
            </a:r>
            <a:r>
              <a:rPr lang="nl-NL" sz="1700" b="1" u="sng" dirty="0">
                <a:ea typeface="Times New Roman" panose="02020603050405020304" pitchFamily="18" charset="0"/>
                <a:cs typeface="Arial" panose="020B0604020202020204" pitchFamily="34" charset="0"/>
              </a:rPr>
              <a:t>In eerste instantie</a:t>
            </a:r>
            <a:r>
              <a:rPr lang="nl-NL" sz="1700" b="1" i="1" dirty="0">
                <a:ea typeface="Times New Roman" panose="02020603050405020304" pitchFamily="18" charset="0"/>
                <a:cs typeface="Arial" panose="020B0604020202020204" pitchFamily="34" charset="0"/>
              </a:rPr>
              <a:t>, in het begin</a:t>
            </a:r>
            <a:r>
              <a:rPr lang="nl-NL" sz="1700" dirty="0">
                <a:ea typeface="Times New Roman" panose="02020603050405020304" pitchFamily="18" charset="0"/>
                <a:cs typeface="Arial" panose="020B0604020202020204" pitchFamily="34" charset="0"/>
              </a:rPr>
              <a:t>, bleef mijn zus rustig. Ze reed naar de eerste benzinepomp die ze tegenkwam om olie te kopen. Gelukkig was het een </a:t>
            </a:r>
            <a:r>
              <a:rPr lang="nl-NL" sz="1700" b="1" u="sng" dirty="0">
                <a:ea typeface="Times New Roman" panose="02020603050405020304" pitchFamily="18" charset="0"/>
                <a:cs typeface="Arial" panose="020B0604020202020204" pitchFamily="34" charset="0"/>
              </a:rPr>
              <a:t>bemande</a:t>
            </a:r>
            <a:r>
              <a:rPr lang="nl-NL" sz="1700" dirty="0">
                <a:ea typeface="Times New Roman" panose="02020603050405020304" pitchFamily="18" charset="0"/>
                <a:cs typeface="Arial" panose="020B0604020202020204" pitchFamily="34" charset="0"/>
              </a:rPr>
              <a:t> pomp. Dus een pomp </a:t>
            </a:r>
            <a:r>
              <a:rPr lang="nl-NL" sz="1700" b="1" i="1" dirty="0">
                <a:ea typeface="Times New Roman" panose="02020603050405020304" pitchFamily="18" charset="0"/>
                <a:cs typeface="Arial" panose="020B0604020202020204" pitchFamily="34" charset="0"/>
              </a:rPr>
              <a:t>met één of meer mensen</a:t>
            </a:r>
            <a:r>
              <a:rPr lang="nl-NL" sz="1700" dirty="0">
                <a:ea typeface="Times New Roman" panose="02020603050405020304" pitchFamily="18" charset="0"/>
                <a:cs typeface="Arial" panose="020B0604020202020204" pitchFamily="34" charset="0"/>
              </a:rPr>
              <a:t>. Een bemande pomp heeft altijd een klein winkeltje waar je eten en drinken én dingen voor je auto zoals olie kunt kopen. Bij een onbemande pomp  zijn er geen mensen en kun je ook verder niks anders dan brandstof kopen. Maar dit was een bemande pomp, dus mijn zus gaat naar binnen om olie te kopen. Was </a:t>
            </a:r>
            <a:r>
              <a:rPr lang="nl-NL" sz="1700" b="1" u="sng" dirty="0">
                <a:ea typeface="Times New Roman" panose="02020603050405020304" pitchFamily="18" charset="0"/>
                <a:cs typeface="Arial" panose="020B0604020202020204" pitchFamily="34" charset="0"/>
              </a:rPr>
              <a:t>door omstandigheden</a:t>
            </a:r>
            <a:r>
              <a:rPr lang="nl-NL" sz="1700" dirty="0">
                <a:ea typeface="Times New Roman" panose="02020603050405020304" pitchFamily="18" charset="0"/>
                <a:cs typeface="Arial" panose="020B0604020202020204" pitchFamily="34" charset="0"/>
              </a:rPr>
              <a:t>, dus </a:t>
            </a:r>
            <a:r>
              <a:rPr lang="nl-NL" sz="1700" b="1" i="1" dirty="0">
                <a:ea typeface="Times New Roman" panose="02020603050405020304" pitchFamily="18" charset="0"/>
                <a:cs typeface="Arial" panose="020B0604020202020204" pitchFamily="34" charset="0"/>
              </a:rPr>
              <a:t>omdat er iets aan de hand was</a:t>
            </a:r>
            <a:r>
              <a:rPr lang="nl-NL" sz="1700" dirty="0">
                <a:ea typeface="Times New Roman" panose="02020603050405020304" pitchFamily="18" charset="0"/>
                <a:cs typeface="Arial" panose="020B0604020202020204" pitchFamily="34" charset="0"/>
              </a:rPr>
              <a:t>, de olie uitverkocht! Er waren wel </a:t>
            </a:r>
            <a:r>
              <a:rPr lang="nl-NL" sz="1700" b="1" u="sng" dirty="0">
                <a:ea typeface="Times New Roman" panose="02020603050405020304" pitchFamily="18" charset="0"/>
                <a:cs typeface="Arial" panose="020B0604020202020204" pitchFamily="34" charset="0"/>
              </a:rPr>
              <a:t>diverse</a:t>
            </a:r>
            <a:r>
              <a:rPr lang="nl-NL" sz="1700" dirty="0">
                <a:ea typeface="Times New Roman" panose="02020603050405020304" pitchFamily="18" charset="0"/>
                <a:cs typeface="Arial" panose="020B0604020202020204" pitchFamily="34" charset="0"/>
              </a:rPr>
              <a:t>, </a:t>
            </a:r>
            <a:r>
              <a:rPr lang="nl-NL" sz="1700" b="1" i="1" dirty="0">
                <a:ea typeface="Times New Roman" panose="02020603050405020304" pitchFamily="18" charset="0"/>
                <a:cs typeface="Arial" panose="020B0604020202020204" pitchFamily="34" charset="0"/>
              </a:rPr>
              <a:t>verschillende</a:t>
            </a:r>
            <a:r>
              <a:rPr lang="nl-NL" sz="1700" dirty="0">
                <a:ea typeface="Times New Roman" panose="02020603050405020304" pitchFamily="18" charset="0"/>
                <a:cs typeface="Arial" panose="020B0604020202020204" pitchFamily="34" charset="0"/>
              </a:rPr>
              <a:t> andere oliën maar die waren niet goed voor haar auto. En als je verkeerde olie in je auto doet, en die moet er dan weer uitgehaald worden.. Nou </a:t>
            </a:r>
            <a:r>
              <a:rPr lang="nl-NL" sz="1700" b="1" u="sng" dirty="0">
                <a:ea typeface="Times New Roman" panose="02020603050405020304" pitchFamily="18" charset="0"/>
                <a:cs typeface="Arial" panose="020B0604020202020204" pitchFamily="34" charset="0"/>
              </a:rPr>
              <a:t>dat heeft veel voeten in de aarde</a:t>
            </a:r>
            <a:r>
              <a:rPr lang="nl-NL" sz="1700" dirty="0">
                <a:ea typeface="Times New Roman" panose="02020603050405020304" pitchFamily="18" charset="0"/>
                <a:cs typeface="Arial" panose="020B0604020202020204" pitchFamily="34" charset="0"/>
              </a:rPr>
              <a:t>! </a:t>
            </a:r>
            <a:r>
              <a:rPr lang="nl-NL" sz="1700" b="1" i="1" dirty="0">
                <a:ea typeface="Times New Roman" panose="02020603050405020304" pitchFamily="18" charset="0"/>
                <a:cs typeface="Arial" panose="020B0604020202020204" pitchFamily="34" charset="0"/>
              </a:rPr>
              <a:t>Dat kost heel wat moeite</a:t>
            </a:r>
            <a:r>
              <a:rPr lang="nl-NL" sz="1700" dirty="0">
                <a:ea typeface="Times New Roman" panose="02020603050405020304" pitchFamily="18" charset="0"/>
                <a:cs typeface="Arial" panose="020B0604020202020204" pitchFamily="34" charset="0"/>
              </a:rPr>
              <a:t>. Mijn zus moest dus naar een ander benzinestation. De stress nam toe. Ze wilde niet te laat komen bij het concert. Ze was zo slim om eerst </a:t>
            </a:r>
            <a:r>
              <a:rPr lang="nl-NL" sz="1700" b="1" u="sng" dirty="0">
                <a:ea typeface="Times New Roman" panose="02020603050405020304" pitchFamily="18" charset="0"/>
                <a:cs typeface="Arial" panose="020B0604020202020204" pitchFamily="34" charset="0"/>
              </a:rPr>
              <a:t>een voorselectie</a:t>
            </a:r>
            <a:r>
              <a:rPr lang="nl-NL" sz="1700" dirty="0">
                <a:ea typeface="Times New Roman" panose="02020603050405020304" pitchFamily="18" charset="0"/>
                <a:cs typeface="Arial" panose="020B0604020202020204" pitchFamily="34" charset="0"/>
              </a:rPr>
              <a:t>, </a:t>
            </a:r>
            <a:r>
              <a:rPr lang="nl-NL" sz="1700" b="1" i="1" dirty="0">
                <a:ea typeface="Times New Roman" panose="02020603050405020304" pitchFamily="18" charset="0"/>
                <a:cs typeface="Arial" panose="020B0604020202020204" pitchFamily="34" charset="0"/>
              </a:rPr>
              <a:t>een voorlopig gekozen groep</a:t>
            </a:r>
            <a:r>
              <a:rPr lang="nl-NL" sz="1700" dirty="0">
                <a:ea typeface="Times New Roman" panose="02020603050405020304" pitchFamily="18" charset="0"/>
                <a:cs typeface="Arial" panose="020B0604020202020204" pitchFamily="34" charset="0"/>
              </a:rPr>
              <a:t>, te maken van de benzinestations die in de buurt waren. Ze keek of het bemande of onbemande benzinestations waren om zo in 1x bij een goede benzinepomp uit te komen. Op de weg naar de juiste benzinepomp kwam ze ook nog in een file terecht. Echt, het werd een heuse </a:t>
            </a:r>
            <a:r>
              <a:rPr lang="nl-NL" sz="1700" b="1" u="sng" dirty="0">
                <a:ea typeface="Times New Roman" panose="02020603050405020304" pitchFamily="18" charset="0"/>
                <a:cs typeface="Arial" panose="020B0604020202020204" pitchFamily="34" charset="0"/>
              </a:rPr>
              <a:t>missie</a:t>
            </a:r>
            <a:r>
              <a:rPr lang="nl-NL" sz="1700" dirty="0">
                <a:ea typeface="Times New Roman" panose="02020603050405020304" pitchFamily="18" charset="0"/>
                <a:cs typeface="Arial" panose="020B0604020202020204" pitchFamily="34" charset="0"/>
              </a:rPr>
              <a:t> om olie te kopen! Een missie is </a:t>
            </a:r>
            <a:r>
              <a:rPr lang="nl-NL" sz="1700" b="1" i="1" dirty="0">
                <a:ea typeface="Times New Roman" panose="02020603050405020304" pitchFamily="18" charset="0"/>
                <a:cs typeface="Arial" panose="020B0604020202020204" pitchFamily="34" charset="0"/>
              </a:rPr>
              <a:t>een reis met een speciale opdracht of taak</a:t>
            </a:r>
            <a:r>
              <a:rPr lang="nl-NL" sz="1700" dirty="0">
                <a:ea typeface="Times New Roman" panose="02020603050405020304" pitchFamily="18" charset="0"/>
                <a:cs typeface="Arial" panose="020B0604020202020204" pitchFamily="34" charset="0"/>
              </a:rPr>
              <a:t>. Eindelijk, eindelijk had mijn zus de juiste olie kunnen kopen en kon ze verder rijden, richting het concert. Maar toen ging haar telefoon en kreeg ze te horen dat het concert door omstandigheden was afgelast! Het concert was </a:t>
            </a:r>
            <a:r>
              <a:rPr lang="nl-NL" sz="1700" b="1" u="sng" dirty="0">
                <a:ea typeface="Times New Roman" panose="02020603050405020304" pitchFamily="18" charset="0"/>
                <a:cs typeface="Arial" panose="020B0604020202020204" pitchFamily="34" charset="0"/>
              </a:rPr>
              <a:t>afgeblazen</a:t>
            </a:r>
            <a:r>
              <a:rPr lang="nl-NL" sz="1700" dirty="0">
                <a:ea typeface="Times New Roman" panose="02020603050405020304" pitchFamily="18" charset="0"/>
                <a:cs typeface="Arial" panose="020B0604020202020204" pitchFamily="34" charset="0"/>
              </a:rPr>
              <a:t>! Het concert </a:t>
            </a:r>
            <a:r>
              <a:rPr lang="nl-NL" sz="1700" b="1" i="1" dirty="0">
                <a:ea typeface="Times New Roman" panose="02020603050405020304" pitchFamily="18" charset="0"/>
                <a:cs typeface="Arial" panose="020B0604020202020204" pitchFamily="34" charset="0"/>
              </a:rPr>
              <a:t>ging niet door</a:t>
            </a:r>
            <a:r>
              <a:rPr lang="nl-NL" sz="1700" dirty="0">
                <a:ea typeface="Times New Roman" panose="02020603050405020304" pitchFamily="18" charset="0"/>
                <a:cs typeface="Arial" panose="020B0604020202020204" pitchFamily="34" charset="0"/>
              </a:rPr>
              <a:t>! Mijn zus kon dus weer naar huis… Wat een pech! Nu maak ik voor mijn zus een surprise; een fles motorolie. En ik maak er een grappig gedicht bij. Zo kan ze deze gebeurtenis nog een keer </a:t>
            </a:r>
            <a:r>
              <a:rPr lang="nl-NL" sz="1700" b="1" u="sng" dirty="0">
                <a:ea typeface="Times New Roman" panose="02020603050405020304" pitchFamily="18" charset="0"/>
                <a:cs typeface="Arial" panose="020B0604020202020204" pitchFamily="34" charset="0"/>
              </a:rPr>
              <a:t>ondergaan</a:t>
            </a:r>
            <a:r>
              <a:rPr lang="nl-NL" sz="1700" dirty="0">
                <a:ea typeface="Times New Roman" panose="02020603050405020304" pitchFamily="18" charset="0"/>
                <a:cs typeface="Arial" panose="020B0604020202020204" pitchFamily="34" charset="0"/>
              </a:rPr>
              <a:t>; nog een keer </a:t>
            </a:r>
            <a:r>
              <a:rPr lang="nl-NL" sz="1700" b="1" i="1" dirty="0">
                <a:ea typeface="Times New Roman" panose="02020603050405020304" pitchFamily="18" charset="0"/>
                <a:cs typeface="Arial" panose="020B0604020202020204" pitchFamily="34" charset="0"/>
              </a:rPr>
              <a:t>doormaken</a:t>
            </a:r>
            <a:r>
              <a:rPr lang="nl-NL" sz="1700" dirty="0">
                <a:ea typeface="Times New Roman" panose="02020603050405020304" pitchFamily="18" charset="0"/>
                <a:cs typeface="Arial" panose="020B0604020202020204" pitchFamily="34" charset="0"/>
              </a:rPr>
              <a:t>. ;)</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missie</a:t>
            </a:r>
          </a:p>
        </p:txBody>
      </p:sp>
      <p:pic>
        <p:nvPicPr>
          <p:cNvPr id="3" name="Afbeelding 2">
            <a:extLst>
              <a:ext uri="{FF2B5EF4-FFF2-40B4-BE49-F238E27FC236}">
                <a16:creationId xmlns:a16="http://schemas.microsoft.com/office/drawing/2014/main" id="{37AD8467-BF29-4839-8641-CA2CD3AC8C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700" y="1642076"/>
            <a:ext cx="7746600" cy="5166981"/>
          </a:xfrm>
          <a:prstGeom prst="rect">
            <a:avLst/>
          </a:prstGeom>
        </p:spPr>
      </p:pic>
      <p:pic>
        <p:nvPicPr>
          <p:cNvPr id="5" name="Afbeelding 4" descr="Afbeelding met zilver, mobiele telefoon&#10;&#10;Automatisch gegenereerde beschrijving">
            <a:extLst>
              <a:ext uri="{FF2B5EF4-FFF2-40B4-BE49-F238E27FC236}">
                <a16:creationId xmlns:a16="http://schemas.microsoft.com/office/drawing/2014/main" id="{04322403-15B8-45F0-B8FA-32107A00268A}"/>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8800" b="90000" l="10000" r="90000">
                        <a14:foregroundMark x1="25100" y1="10600" x2="28500" y2="10600"/>
                        <a14:foregroundMark x1="45500" y1="8800" x2="57000" y2="9000"/>
                        <a14:foregroundMark x1="49700" y1="58800" x2="59000" y2="57900"/>
                      </a14:backgroundRemoval>
                    </a14:imgEffect>
                  </a14:imgLayer>
                </a14:imgProps>
              </a:ext>
              <a:ext uri="{28A0092B-C50C-407E-A947-70E740481C1C}">
                <a14:useLocalDpi xmlns:a14="http://schemas.microsoft.com/office/drawing/2010/main"/>
              </a:ext>
            </a:extLst>
          </a:blip>
          <a:stretch>
            <a:fillRect/>
          </a:stretch>
        </p:blipFill>
        <p:spPr>
          <a:xfrm>
            <a:off x="3635896" y="1340768"/>
            <a:ext cx="2016224" cy="2016224"/>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afblazen</a:t>
            </a:r>
            <a:endParaRPr lang="nl-NL" sz="6000" b="1" u="sng" dirty="0">
              <a:latin typeface="Century Gothic" panose="020B0502020202020204" pitchFamily="34" charset="0"/>
            </a:endParaRPr>
          </a:p>
        </p:txBody>
      </p:sp>
      <p:pic>
        <p:nvPicPr>
          <p:cNvPr id="3" name="Afbeelding 2" descr="Afbeelding met podium, menigte&#10;&#10;Automatisch gegenereerde beschrijving">
            <a:extLst>
              <a:ext uri="{FF2B5EF4-FFF2-40B4-BE49-F238E27FC236}">
                <a16:creationId xmlns:a16="http://schemas.microsoft.com/office/drawing/2014/main" id="{711AE26C-8052-4AD0-BDA0-9C1614B4DD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80" y="1484784"/>
            <a:ext cx="7560840" cy="5043080"/>
          </a:xfrm>
          <a:prstGeom prst="rect">
            <a:avLst/>
          </a:prstGeom>
        </p:spPr>
      </p:pic>
      <p:pic>
        <p:nvPicPr>
          <p:cNvPr id="5" name="Picture 2" descr="C:\Users\Kosterm\Downloads\shutterstock_647661901.jpg">
            <a:extLst>
              <a:ext uri="{FF2B5EF4-FFF2-40B4-BE49-F238E27FC236}">
                <a16:creationId xmlns:a16="http://schemas.microsoft.com/office/drawing/2014/main" id="{D03D9C4D-E546-4FD4-8A25-9FA19E682942}"/>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9845" b="89896" l="7772" r="89896">
                        <a14:foregroundMark x1="55181" y1="49741" x2="74093" y2="52591"/>
                        <a14:foregroundMark x1="21503" y1="19689" x2="38601" y2="12435"/>
                        <a14:foregroundMark x1="38601" y1="12435" x2="58290" y2="10881"/>
                        <a14:foregroundMark x1="58290" y1="10881" x2="71503" y2="15285"/>
                        <a14:foregroundMark x1="71503" y1="15285" x2="87565" y2="43264"/>
                        <a14:foregroundMark x1="87565" y1="43264" x2="87565" y2="44560"/>
                        <a14:foregroundMark x1="20725" y1="25389" x2="11399" y2="51554"/>
                        <a14:foregroundMark x1="11399" y1="51554" x2="13212" y2="68135"/>
                        <a14:foregroundMark x1="13212" y1="68135" x2="35233" y2="85233"/>
                        <a14:foregroundMark x1="35233" y1="85233" x2="58031" y2="87306"/>
                        <a14:foregroundMark x1="58031" y1="87306" x2="71244" y2="81606"/>
                        <a14:foregroundMark x1="71244" y1="81606" x2="62953" y2="56736"/>
                        <a14:foregroundMark x1="62953" y1="56736" x2="31606" y2="53368"/>
                        <a14:foregroundMark x1="31606" y1="53368" x2="15803" y2="45855"/>
                        <a14:foregroundMark x1="15803" y1="45855" x2="37047" y2="44301"/>
                        <a14:foregroundMark x1="37047" y1="44301" x2="68135" y2="50259"/>
                        <a14:foregroundMark x1="7772" y1="37306" x2="12953" y2="37047"/>
                        <a14:foregroundMark x1="87565" y1="49482" x2="82383" y2="72280"/>
                        <a14:foregroundMark x1="82383" y1="72280" x2="79793" y2="73057"/>
                        <a14:foregroundMark x1="70984" y1="47409" x2="77979" y2="52073"/>
                        <a14:foregroundMark x1="29275" y1="54663" x2="19171" y2="61917"/>
                      </a14:backgroundRemoval>
                    </a14:imgEffect>
                  </a14:imgLayer>
                </a14:imgProps>
              </a:ext>
              <a:ext uri="{28A0092B-C50C-407E-A947-70E740481C1C}">
                <a14:useLocalDpi xmlns:a14="http://schemas.microsoft.com/office/drawing/2010/main"/>
              </a:ext>
            </a:extLst>
          </a:blip>
          <a:srcRect/>
          <a:stretch>
            <a:fillRect/>
          </a:stretch>
        </p:blipFill>
        <p:spPr bwMode="auto">
          <a:xfrm>
            <a:off x="2663788" y="908720"/>
            <a:ext cx="381642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ondergaan</a:t>
            </a:r>
          </a:p>
        </p:txBody>
      </p:sp>
      <p:pic>
        <p:nvPicPr>
          <p:cNvPr id="3" name="Afbeelding 2">
            <a:extLst>
              <a:ext uri="{FF2B5EF4-FFF2-40B4-BE49-F238E27FC236}">
                <a16:creationId xmlns:a16="http://schemas.microsoft.com/office/drawing/2014/main" id="{B8151112-69F9-4898-9069-407AD137F4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626" y="1484784"/>
            <a:ext cx="7574748" cy="505235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04193" y="476672"/>
            <a:ext cx="3896888" cy="10091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204193" y="476672"/>
            <a:ext cx="396044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sensor</a:t>
            </a:r>
            <a:endParaRPr lang="nl-NL" sz="60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8"/>
            <a:ext cx="2787026" cy="8348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43886" y="3933056"/>
            <a:ext cx="2787026"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de lichtsensor</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349918" y="3861048"/>
            <a:ext cx="2590236" cy="122413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262630" y="3918923"/>
            <a:ext cx="276481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500" b="1" dirty="0">
                <a:latin typeface="Century Gothic" panose="020B0502020202020204" pitchFamily="34" charset="0"/>
                <a:ea typeface="Calibri"/>
                <a:cs typeface="Times New Roman"/>
              </a:rPr>
              <a:t>de bewegings-sensor</a:t>
            </a:r>
            <a:endParaRPr lang="nl-NL" sz="35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9069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075803" y="391892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oliesensor</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1"/>
            <a:ext cx="2611398" cy="144858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641410" cy="67636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400" dirty="0">
                <a:effectLst/>
                <a:latin typeface="Century Gothic" panose="020B0502020202020204" pitchFamily="34" charset="0"/>
                <a:ea typeface="Calibri"/>
                <a:cs typeface="Times New Roman"/>
              </a:rPr>
              <a:t>= een apparaat dat een verandering kan waarnemen</a:t>
            </a:r>
            <a:endParaRPr lang="nl-NL" sz="105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CF6C89D0-5CEA-4262-A759-5BC78AE6E9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6927" y="4828058"/>
            <a:ext cx="1446841" cy="1472271"/>
          </a:xfrm>
          <a:prstGeom prst="rect">
            <a:avLst/>
          </a:prstGeom>
        </p:spPr>
      </p:pic>
      <p:pic>
        <p:nvPicPr>
          <p:cNvPr id="17" name="Afbeelding 16">
            <a:extLst>
              <a:ext uri="{FF2B5EF4-FFF2-40B4-BE49-F238E27FC236}">
                <a16:creationId xmlns:a16="http://schemas.microsoft.com/office/drawing/2014/main" id="{AAFE180E-BE65-4F53-8AA3-48DC8D2954A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22626" y="5249544"/>
            <a:ext cx="1095328" cy="1286388"/>
          </a:xfrm>
          <a:prstGeom prst="rect">
            <a:avLst/>
          </a:prstGeom>
        </p:spPr>
      </p:pic>
      <p:pic>
        <p:nvPicPr>
          <p:cNvPr id="4" name="Afbeelding 3">
            <a:extLst>
              <a:ext uri="{FF2B5EF4-FFF2-40B4-BE49-F238E27FC236}">
                <a16:creationId xmlns:a16="http://schemas.microsoft.com/office/drawing/2014/main" id="{D0B7414C-F042-4D7E-A2FD-4207A0E609F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22737" y="4902093"/>
            <a:ext cx="930440" cy="1091343"/>
          </a:xfrm>
          <a:prstGeom prst="rect">
            <a:avLst/>
          </a:prstGeom>
        </p:spPr>
      </p:pic>
    </p:spTree>
    <p:extLst>
      <p:ext uri="{BB962C8B-B14F-4D97-AF65-F5344CB8AC3E}">
        <p14:creationId xmlns:p14="http://schemas.microsoft.com/office/powerpoint/2010/main" val="853153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26064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600" b="1" dirty="0">
                <a:solidFill>
                  <a:srgbClr val="387038"/>
                </a:solidFill>
                <a:latin typeface="Century Gothic" panose="020B0502020202020204" pitchFamily="34" charset="0"/>
                <a:ea typeface="Calibri"/>
                <a:cs typeface="Times New Roman"/>
              </a:rPr>
              <a:t>afblazen</a:t>
            </a:r>
            <a:endParaRPr lang="nl-NL" sz="66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25491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600" b="1" dirty="0">
                <a:solidFill>
                  <a:srgbClr val="387038"/>
                </a:solidFill>
                <a:latin typeface="Century Gothic" panose="020B0502020202020204" pitchFamily="34" charset="0"/>
                <a:ea typeface="Calibri"/>
                <a:cs typeface="Times New Roman"/>
              </a:rPr>
              <a:t>doorgaan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Century Gothic" panose="020B0502020202020204" pitchFamily="34" charset="0"/>
                <a:ea typeface="Calibri"/>
                <a:cs typeface="Times New Roman"/>
              </a:rPr>
              <a:t>= niet door laten gaan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Uiteindelijk werd het concert </a:t>
            </a:r>
            <a:r>
              <a:rPr lang="nl-NL" sz="2400" i="1" u="sng" dirty="0">
                <a:solidFill>
                  <a:srgbClr val="387038"/>
                </a:solidFill>
                <a:latin typeface="Century Gothic" panose="020B0502020202020204" pitchFamily="34" charset="0"/>
                <a:ea typeface="Calibri"/>
                <a:cs typeface="Times New Roman"/>
              </a:rPr>
              <a:t>afgeblazen</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Century Gothic" panose="020B0502020202020204" pitchFamily="34" charset="0"/>
                <a:ea typeface="Calibri"/>
                <a:cs typeface="Times New Roman"/>
              </a:rPr>
              <a:t>= het gebeurt toch</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Gelukkig kon het concert een maand later wel </a:t>
            </a:r>
            <a:r>
              <a:rPr lang="nl-NL" sz="2400" i="1" u="sng" dirty="0">
                <a:solidFill>
                  <a:srgbClr val="387038"/>
                </a:solidFill>
                <a:latin typeface="Century Gothic" panose="020B0502020202020204" pitchFamily="34" charset="0"/>
                <a:ea typeface="Calibri"/>
                <a:cs typeface="Times New Roman"/>
              </a:rPr>
              <a:t>doorgaan</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 name="Afbeelding 9">
            <a:extLst>
              <a:ext uri="{FF2B5EF4-FFF2-40B4-BE49-F238E27FC236}">
                <a16:creationId xmlns:a16="http://schemas.microsoft.com/office/drawing/2014/main" id="{4380DF52-D846-41DB-8510-39256C1B5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905" y="2565276"/>
            <a:ext cx="3336207" cy="2315337"/>
          </a:xfrm>
          <a:prstGeom prst="rect">
            <a:avLst/>
          </a:prstGeom>
        </p:spPr>
      </p:pic>
      <p:pic>
        <p:nvPicPr>
          <p:cNvPr id="18" name="Afbeelding 17" descr="Afbeelding met podium, menigte&#10;&#10;Automatisch gegenereerde beschrijving">
            <a:extLst>
              <a:ext uri="{FF2B5EF4-FFF2-40B4-BE49-F238E27FC236}">
                <a16:creationId xmlns:a16="http://schemas.microsoft.com/office/drawing/2014/main" id="{C88B6771-4446-446E-840B-F805835BE7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2175" y="2662533"/>
            <a:ext cx="3179641" cy="2120821"/>
          </a:xfrm>
          <a:prstGeom prst="rect">
            <a:avLst/>
          </a:prstGeom>
        </p:spPr>
      </p:pic>
    </p:spTree>
    <p:extLst>
      <p:ext uri="{BB962C8B-B14F-4D97-AF65-F5344CB8AC3E}">
        <p14:creationId xmlns:p14="http://schemas.microsoft.com/office/powerpoint/2010/main" val="321516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bemand</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78084"/>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onbemand</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met één of meer mensen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36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Gelukkig was de benzinepomp </a:t>
            </a:r>
            <a:r>
              <a:rPr lang="nl-NL" sz="2400" i="1" u="sng" dirty="0">
                <a:solidFill>
                  <a:srgbClr val="387038"/>
                </a:solidFill>
                <a:latin typeface="Century Gothic" panose="020B0502020202020204" pitchFamily="34" charset="0"/>
                <a:ea typeface="Calibri"/>
                <a:cs typeface="Times New Roman"/>
              </a:rPr>
              <a:t>bemand</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zonder mensen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800" i="1" dirty="0">
              <a:solidFill>
                <a:srgbClr val="387038"/>
              </a:solidFill>
              <a:effectLst/>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endParaRPr lang="nl-NL" sz="1100"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Deze benzinepomp is </a:t>
            </a:r>
            <a:r>
              <a:rPr lang="nl-NL" sz="2400" i="1" u="sng" dirty="0">
                <a:solidFill>
                  <a:srgbClr val="387038"/>
                </a:solidFill>
                <a:latin typeface="Century Gothic" panose="020B0502020202020204" pitchFamily="34" charset="0"/>
                <a:ea typeface="Calibri"/>
                <a:cs typeface="Times New Roman"/>
              </a:rPr>
              <a:t>onbemand</a:t>
            </a:r>
            <a:r>
              <a:rPr lang="nl-NL" sz="2400" i="1" dirty="0">
                <a:solidFill>
                  <a:srgbClr val="387038"/>
                </a:solidFill>
                <a:latin typeface="Century Gothic" panose="020B0502020202020204" pitchFamily="34" charset="0"/>
                <a:ea typeface="Calibri"/>
                <a:cs typeface="Times New Roman"/>
              </a:rPr>
              <a:t>.</a:t>
            </a:r>
            <a:r>
              <a:rPr lang="nl-NL" sz="2400" dirty="0">
                <a:effectLst/>
                <a:latin typeface="Century Gothic" panose="020B0502020202020204" pitchFamily="34" charset="0"/>
                <a:ea typeface="Calibri"/>
                <a:cs typeface="Times New Roman"/>
              </a:rPr>
              <a:t> </a:t>
            </a:r>
          </a:p>
        </p:txBody>
      </p:sp>
      <p:pic>
        <p:nvPicPr>
          <p:cNvPr id="3" name="Afbeelding 2" descr="Afbeelding met tekst, lucht, buiten, weg&#10;&#10;Automatisch gegenereerde beschrijving">
            <a:extLst>
              <a:ext uri="{FF2B5EF4-FFF2-40B4-BE49-F238E27FC236}">
                <a16:creationId xmlns:a16="http://schemas.microsoft.com/office/drawing/2014/main" id="{2BDE5E0C-C3AC-437C-A6BF-1A323CCB7F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9859" y="2762885"/>
            <a:ext cx="3462869" cy="2160830"/>
          </a:xfrm>
          <a:prstGeom prst="rect">
            <a:avLst/>
          </a:prstGeom>
        </p:spPr>
      </p:pic>
      <p:pic>
        <p:nvPicPr>
          <p:cNvPr id="5" name="Afbeelding 4" descr="Afbeelding met tekst, straat, nacht, teken&#10;&#10;Automatisch gegenereerde beschrijving">
            <a:extLst>
              <a:ext uri="{FF2B5EF4-FFF2-40B4-BE49-F238E27FC236}">
                <a16:creationId xmlns:a16="http://schemas.microsoft.com/office/drawing/2014/main" id="{ED3159B4-67DA-468A-9F2F-8F3A775677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5397" y="2806012"/>
            <a:ext cx="3708762" cy="2117703"/>
          </a:xfrm>
          <a:prstGeom prst="rect">
            <a:avLst/>
          </a:prstGeom>
        </p:spPr>
      </p:pic>
    </p:spTree>
    <p:extLst>
      <p:ext uri="{BB962C8B-B14F-4D97-AF65-F5344CB8AC3E}">
        <p14:creationId xmlns:p14="http://schemas.microsoft.com/office/powerpoint/2010/main" val="271809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divers</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enkel</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verschillend, afwisselend</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Ze hadden </a:t>
            </a:r>
            <a:r>
              <a:rPr lang="nl-NL" sz="2400" i="1" u="sng" dirty="0">
                <a:solidFill>
                  <a:srgbClr val="387038"/>
                </a:solidFill>
                <a:latin typeface="Century Gothic" panose="020B0502020202020204" pitchFamily="34" charset="0"/>
                <a:ea typeface="Calibri"/>
                <a:cs typeface="Times New Roman"/>
              </a:rPr>
              <a:t>diverse</a:t>
            </a:r>
            <a:r>
              <a:rPr lang="nl-NL" sz="2400" i="1" dirty="0">
                <a:solidFill>
                  <a:srgbClr val="387038"/>
                </a:solidFill>
                <a:latin typeface="Century Gothic" panose="020B0502020202020204" pitchFamily="34" charset="0"/>
                <a:ea typeface="Calibri"/>
                <a:cs typeface="Times New Roman"/>
              </a:rPr>
              <a:t> soorten olie bij de pomp.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alleen, één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In mijn auto kan helaas maar een </a:t>
            </a:r>
            <a:r>
              <a:rPr lang="nl-NL" sz="2400" i="1" u="sng" dirty="0">
                <a:solidFill>
                  <a:srgbClr val="387038"/>
                </a:solidFill>
                <a:effectLst/>
                <a:latin typeface="Century Gothic" panose="020B0502020202020204" pitchFamily="34" charset="0"/>
                <a:ea typeface="Calibri"/>
                <a:cs typeface="Times New Roman"/>
              </a:rPr>
              <a:t>enkel</a:t>
            </a:r>
            <a:r>
              <a:rPr lang="nl-NL" sz="2400" i="1" dirty="0">
                <a:solidFill>
                  <a:srgbClr val="387038"/>
                </a:solidFill>
                <a:effectLst/>
                <a:latin typeface="Century Gothic" panose="020B0502020202020204" pitchFamily="34" charset="0"/>
                <a:ea typeface="Calibri"/>
                <a:cs typeface="Times New Roman"/>
              </a:rPr>
              <a:t> soort olie.</a:t>
            </a:r>
            <a:endParaRPr lang="nl-NL" sz="24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AFF656EE-3BCC-42A3-A3BB-9AD241240D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2852936"/>
            <a:ext cx="3815317" cy="1937593"/>
          </a:xfrm>
          <a:prstGeom prst="rect">
            <a:avLst/>
          </a:prstGeom>
        </p:spPr>
      </p:pic>
      <p:pic>
        <p:nvPicPr>
          <p:cNvPr id="10" name="Afbeelding 9" descr="Afbeelding met zilver, mobiele telefoon&#10;&#10;Automatisch gegenereerde beschrijving">
            <a:extLst>
              <a:ext uri="{FF2B5EF4-FFF2-40B4-BE49-F238E27FC236}">
                <a16:creationId xmlns:a16="http://schemas.microsoft.com/office/drawing/2014/main" id="{405DFC7C-FF92-4C05-A8EB-2E2123EE22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24129" y="2674555"/>
            <a:ext cx="2232248" cy="2232248"/>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3861048"/>
            <a:ext cx="2808312" cy="8450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81128"/>
            <a:ext cx="3138805" cy="7543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a:latin typeface="Century Gothic" panose="020B0502020202020204" pitchFamily="34" charset="0"/>
                <a:ea typeface="Calibri"/>
                <a:cs typeface="Times New Roman"/>
              </a:rPr>
              <a:t>de missie</a:t>
            </a:r>
            <a:endParaRPr lang="nl-NL" sz="1000" b="1" dirty="0">
              <a:effectLst/>
              <a:latin typeface="Century Gothic" panose="020B0502020202020204" pitchFamily="34" charset="0"/>
              <a:ea typeface="Calibri"/>
              <a:cs typeface="Times New Roman"/>
            </a:endParaRPr>
          </a:p>
        </p:txBody>
      </p:sp>
      <p:sp>
        <p:nvSpPr>
          <p:cNvPr id="9" name="Text Box 14"/>
          <p:cNvSpPr txBox="1"/>
          <p:nvPr/>
        </p:nvSpPr>
        <p:spPr>
          <a:xfrm>
            <a:off x="2966594" y="3898384"/>
            <a:ext cx="3138805" cy="56194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800" b="1" dirty="0">
                <a:latin typeface="Century Gothic" panose="020B0502020202020204" pitchFamily="34" charset="0"/>
                <a:ea typeface="Calibri"/>
                <a:cs typeface="Times New Roman"/>
              </a:rPr>
              <a:t>de voorselectie</a:t>
            </a:r>
            <a:endParaRPr lang="nl-NL" sz="3800" b="1" dirty="0">
              <a:effectLst/>
              <a:latin typeface="Century Gothic" panose="020B0502020202020204" pitchFamily="34" charset="0"/>
              <a:ea typeface="Calibri"/>
              <a:cs typeface="Times New Roman"/>
            </a:endParaRPr>
          </a:p>
        </p:txBody>
      </p:sp>
      <p:sp>
        <p:nvSpPr>
          <p:cNvPr id="10" name="Text Box 14"/>
          <p:cNvSpPr txBox="1"/>
          <p:nvPr/>
        </p:nvSpPr>
        <p:spPr>
          <a:xfrm>
            <a:off x="5878279" y="34725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a:effectLst/>
                <a:latin typeface="Century Gothic" panose="020B0502020202020204" pitchFamily="34" charset="0"/>
                <a:ea typeface="Calibri"/>
                <a:cs typeface="Times New Roman"/>
              </a:rPr>
              <a:t>het doel</a:t>
            </a:r>
            <a:endParaRPr lang="nl-NL" sz="1000" b="1" dirty="0">
              <a:effectLst/>
              <a:latin typeface="Century Gothic" panose="020B0502020202020204" pitchFamily="34" charset="0"/>
              <a:ea typeface="Calibri"/>
              <a:cs typeface="Times New Roman"/>
            </a:endParaRPr>
          </a:p>
        </p:txBody>
      </p:sp>
      <p:sp>
        <p:nvSpPr>
          <p:cNvPr id="11" name="Text Box 14"/>
          <p:cNvSpPr txBox="1"/>
          <p:nvPr/>
        </p:nvSpPr>
        <p:spPr>
          <a:xfrm>
            <a:off x="395535" y="477401"/>
            <a:ext cx="813724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Het werd een heuse </a:t>
            </a:r>
            <a:r>
              <a:rPr lang="nl-NL" sz="2000" i="1" u="sng" dirty="0">
                <a:solidFill>
                  <a:srgbClr val="387038"/>
                </a:solidFill>
                <a:latin typeface="Century Gothic" panose="020B0502020202020204" pitchFamily="34" charset="0"/>
                <a:ea typeface="Calibri"/>
                <a:cs typeface="Times New Roman"/>
              </a:rPr>
              <a:t>missie</a:t>
            </a:r>
            <a:r>
              <a:rPr lang="nl-NL" sz="2000" i="1" dirty="0">
                <a:solidFill>
                  <a:srgbClr val="387038"/>
                </a:solidFill>
                <a:latin typeface="Century Gothic" panose="020B0502020202020204" pitchFamily="34" charset="0"/>
                <a:ea typeface="Calibri"/>
                <a:cs typeface="Times New Roman"/>
              </a:rPr>
              <a:t> om olie te vinden. Gelukkig pakte mijn zus het goed aan en maakte eerst </a:t>
            </a:r>
            <a:r>
              <a:rPr lang="nl-NL" sz="2000" i="1" u="sng" dirty="0">
                <a:solidFill>
                  <a:srgbClr val="387038"/>
                </a:solidFill>
                <a:latin typeface="Century Gothic" panose="020B0502020202020204" pitchFamily="34" charset="0"/>
                <a:ea typeface="Calibri"/>
                <a:cs typeface="Times New Roman"/>
              </a:rPr>
              <a:t>een voorselectie</a:t>
            </a:r>
            <a:r>
              <a:rPr lang="nl-NL" sz="2000" i="1" dirty="0">
                <a:solidFill>
                  <a:srgbClr val="387038"/>
                </a:solidFill>
                <a:latin typeface="Century Gothic" panose="020B0502020202020204" pitchFamily="34" charset="0"/>
                <a:ea typeface="Calibri"/>
                <a:cs typeface="Times New Roman"/>
              </a:rPr>
              <a:t>. Uiteindelijk was haar doel bereikt en kon ze naar het concert rijden.</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2716030" cy="92474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3"/>
            <a:ext cx="2664295" cy="29984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 speciale taak of opdracht</a:t>
            </a:r>
            <a:endParaRPr lang="nl-NL" sz="1050" dirty="0">
              <a:effectLst/>
              <a:latin typeface="Century Gothic" panose="020B0502020202020204" pitchFamily="34" charset="0"/>
              <a:ea typeface="Calibri"/>
              <a:cs typeface="Times New Roman"/>
            </a:endParaRPr>
          </a:p>
        </p:txBody>
      </p:sp>
      <p:sp>
        <p:nvSpPr>
          <p:cNvPr id="16" name="Text Box 14"/>
          <p:cNvSpPr txBox="1"/>
          <p:nvPr/>
        </p:nvSpPr>
        <p:spPr>
          <a:xfrm>
            <a:off x="3229210" y="4889677"/>
            <a:ext cx="3070982" cy="120361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3208936" y="4882610"/>
            <a:ext cx="3307279" cy="399558"/>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de voorlopig gekozen groep, waar later uit wordt gekozen</a:t>
            </a:r>
            <a:endParaRPr lang="nl-NL" sz="1050" dirty="0">
              <a:effectLst/>
              <a:latin typeface="Century Gothic" panose="020B0502020202020204" pitchFamily="34" charset="0"/>
              <a:ea typeface="Calibri"/>
              <a:cs typeface="Times New Roman"/>
            </a:endParaRPr>
          </a:p>
        </p:txBody>
      </p:sp>
      <p:pic>
        <p:nvPicPr>
          <p:cNvPr id="14" name="Afbeelding 13">
            <a:extLst>
              <a:ext uri="{FF2B5EF4-FFF2-40B4-BE49-F238E27FC236}">
                <a16:creationId xmlns:a16="http://schemas.microsoft.com/office/drawing/2014/main" id="{4A45BDA8-48AD-4234-9932-BBCFAD78C2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990" y="2818444"/>
            <a:ext cx="2450597" cy="1685547"/>
          </a:xfrm>
          <a:prstGeom prst="rect">
            <a:avLst/>
          </a:prstGeom>
        </p:spPr>
      </p:pic>
      <p:pic>
        <p:nvPicPr>
          <p:cNvPr id="20" name="Afbeelding 19">
            <a:extLst>
              <a:ext uri="{FF2B5EF4-FFF2-40B4-BE49-F238E27FC236}">
                <a16:creationId xmlns:a16="http://schemas.microsoft.com/office/drawing/2014/main" id="{B17107EF-056A-40E7-AD36-50D7B90F11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9525" y="2452675"/>
            <a:ext cx="2741578" cy="1355033"/>
          </a:xfrm>
          <a:prstGeom prst="rect">
            <a:avLst/>
          </a:prstGeom>
        </p:spPr>
      </p:pic>
      <p:pic>
        <p:nvPicPr>
          <p:cNvPr id="23" name="Afbeelding 22" descr="Afbeelding met podium, menigte&#10;&#10;Automatisch gegenereerde beschrijving">
            <a:extLst>
              <a:ext uri="{FF2B5EF4-FFF2-40B4-BE49-F238E27FC236}">
                <a16:creationId xmlns:a16="http://schemas.microsoft.com/office/drawing/2014/main" id="{0F263D42-65CA-456C-A8AC-E4B2BDE676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0266" y="1684789"/>
            <a:ext cx="2553025" cy="1702868"/>
          </a:xfrm>
          <a:prstGeom prst="rect">
            <a:avLst/>
          </a:prstGeom>
        </p:spPr>
      </p:pic>
    </p:spTree>
    <p:extLst>
      <p:ext uri="{BB962C8B-B14F-4D97-AF65-F5344CB8AC3E}">
        <p14:creationId xmlns:p14="http://schemas.microsoft.com/office/powerpoint/2010/main" val="271835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302244"/>
            <a:ext cx="2808311" cy="9799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99836"/>
            <a:ext cx="2808312" cy="60626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356992"/>
            <a:ext cx="2850773" cy="7920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11577" y="4331650"/>
            <a:ext cx="3138805" cy="168096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200" b="1" dirty="0">
                <a:latin typeface="Century Gothic" panose="020B0502020202020204" pitchFamily="34" charset="0"/>
                <a:ea typeface="Calibri"/>
                <a:cs typeface="Times New Roman"/>
              </a:rPr>
              <a:t>in eerste instantie</a:t>
            </a:r>
            <a:endParaRPr lang="nl-NL" sz="4200" b="1" dirty="0">
              <a:effectLst/>
              <a:latin typeface="Century Gothic" panose="020B0502020202020204" pitchFamily="34" charset="0"/>
              <a:ea typeface="Calibri"/>
              <a:cs typeface="Times New Roman"/>
            </a:endParaRPr>
          </a:p>
        </p:txBody>
      </p:sp>
      <p:sp>
        <p:nvSpPr>
          <p:cNvPr id="9" name="Text Box 14"/>
          <p:cNvSpPr txBox="1"/>
          <p:nvPr/>
        </p:nvSpPr>
        <p:spPr>
          <a:xfrm>
            <a:off x="3123830" y="4221230"/>
            <a:ext cx="2842235" cy="18709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900" b="1" dirty="0">
                <a:latin typeface="Century Gothic" panose="020B0502020202020204" pitchFamily="34" charset="0"/>
                <a:ea typeface="Calibri"/>
                <a:cs typeface="Times New Roman"/>
              </a:rPr>
              <a:t>vervolgens</a:t>
            </a:r>
            <a:endParaRPr lang="nl-NL" sz="3900" b="1" dirty="0">
              <a:effectLst/>
              <a:latin typeface="Century Gothic" panose="020B0502020202020204" pitchFamily="34" charset="0"/>
              <a:ea typeface="Calibri"/>
              <a:cs typeface="Times New Roman"/>
            </a:endParaRPr>
          </a:p>
        </p:txBody>
      </p:sp>
      <p:sp>
        <p:nvSpPr>
          <p:cNvPr id="10" name="Text Box 14"/>
          <p:cNvSpPr txBox="1"/>
          <p:nvPr/>
        </p:nvSpPr>
        <p:spPr>
          <a:xfrm>
            <a:off x="5868143" y="3379249"/>
            <a:ext cx="3138805" cy="111540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a:latin typeface="Century Gothic" panose="020B0502020202020204" pitchFamily="34" charset="0"/>
                <a:ea typeface="Calibri"/>
                <a:cs typeface="Times New Roman"/>
              </a:rPr>
              <a:t>uiteindelijk</a:t>
            </a:r>
            <a:endParaRPr lang="nl-NL" sz="4000" b="1" dirty="0">
              <a:effectLst/>
              <a:latin typeface="Century Gothic" panose="020B0502020202020204" pitchFamily="34" charset="0"/>
              <a:ea typeface="Calibri"/>
              <a:cs typeface="Times New Roman"/>
            </a:endParaRPr>
          </a:p>
        </p:txBody>
      </p:sp>
      <p:sp>
        <p:nvSpPr>
          <p:cNvPr id="12" name="Text Box 14"/>
          <p:cNvSpPr txBox="1"/>
          <p:nvPr/>
        </p:nvSpPr>
        <p:spPr>
          <a:xfrm>
            <a:off x="251520" y="5440480"/>
            <a:ext cx="287231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251520" y="5378726"/>
            <a:ext cx="3138805" cy="22923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in het begin</a:t>
            </a:r>
            <a:endParaRPr lang="nl-NL" sz="12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5447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67846" y="4804942"/>
            <a:ext cx="2736302" cy="32331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daarna</a:t>
            </a:r>
            <a:endParaRPr lang="nl-NL" sz="12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644021" cy="7995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12160" y="4302245"/>
            <a:ext cx="2808311" cy="330388"/>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op het laatst</a:t>
            </a:r>
            <a:endParaRPr lang="nl-NL" sz="1200" dirty="0">
              <a:effectLst/>
              <a:latin typeface="Century Gothic" panose="020B0502020202020204" pitchFamily="34" charset="0"/>
              <a:ea typeface="Calibri"/>
              <a:cs typeface="Times New Roman"/>
            </a:endParaRPr>
          </a:p>
        </p:txBody>
      </p:sp>
      <p:pic>
        <p:nvPicPr>
          <p:cNvPr id="3" name="Afbeelding 2" descr="Afbeelding met persoon, poseren&#10;&#10;Automatisch gegenereerde beschrijving">
            <a:extLst>
              <a:ext uri="{FF2B5EF4-FFF2-40B4-BE49-F238E27FC236}">
                <a16:creationId xmlns:a16="http://schemas.microsoft.com/office/drawing/2014/main" id="{B20259CF-1FC8-447C-A35E-965A30926F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7515" y="2460003"/>
            <a:ext cx="2625121" cy="1750956"/>
          </a:xfrm>
          <a:prstGeom prst="rect">
            <a:avLst/>
          </a:prstGeom>
        </p:spPr>
      </p:pic>
      <p:pic>
        <p:nvPicPr>
          <p:cNvPr id="18" name="Afbeelding 17" descr="Afbeelding met persoon, poseren&#10;&#10;Automatisch gegenereerde beschrijving">
            <a:extLst>
              <a:ext uri="{FF2B5EF4-FFF2-40B4-BE49-F238E27FC236}">
                <a16:creationId xmlns:a16="http://schemas.microsoft.com/office/drawing/2014/main" id="{4279242A-1413-4692-8207-646414853F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74119" y="2240055"/>
            <a:ext cx="2679227" cy="1789724"/>
          </a:xfrm>
          <a:prstGeom prst="rect">
            <a:avLst/>
          </a:prstGeom>
        </p:spPr>
      </p:pic>
      <p:pic>
        <p:nvPicPr>
          <p:cNvPr id="20" name="Afbeelding 19" descr="Afbeelding met persoon, kleding, vrouw, poseren&#10;&#10;Automatisch gegenereerde beschrijving">
            <a:extLst>
              <a:ext uri="{FF2B5EF4-FFF2-40B4-BE49-F238E27FC236}">
                <a16:creationId xmlns:a16="http://schemas.microsoft.com/office/drawing/2014/main" id="{5E14F45D-36B1-4972-83A8-BA0CE3FC08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7258" y="1490686"/>
            <a:ext cx="2679227" cy="1789724"/>
          </a:xfrm>
          <a:prstGeom prst="rect">
            <a:avLst/>
          </a:prstGeom>
        </p:spPr>
      </p:pic>
      <p:sp>
        <p:nvSpPr>
          <p:cNvPr id="25" name="Text Box 14">
            <a:extLst>
              <a:ext uri="{FF2B5EF4-FFF2-40B4-BE49-F238E27FC236}">
                <a16:creationId xmlns:a16="http://schemas.microsoft.com/office/drawing/2014/main" id="{1A4BBEC3-A626-4270-A41A-219A9D07D061}"/>
              </a:ext>
            </a:extLst>
          </p:cNvPr>
          <p:cNvSpPr txBox="1"/>
          <p:nvPr/>
        </p:nvSpPr>
        <p:spPr>
          <a:xfrm>
            <a:off x="395535" y="477401"/>
            <a:ext cx="813724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u="sng" dirty="0">
                <a:solidFill>
                  <a:srgbClr val="387038"/>
                </a:solidFill>
                <a:latin typeface="Century Gothic" panose="020B0502020202020204" pitchFamily="34" charset="0"/>
                <a:ea typeface="Calibri"/>
                <a:cs typeface="Times New Roman"/>
              </a:rPr>
              <a:t>In eerste instantie </a:t>
            </a:r>
            <a:r>
              <a:rPr lang="nl-NL" sz="2000" i="1" dirty="0">
                <a:solidFill>
                  <a:srgbClr val="387038"/>
                </a:solidFill>
                <a:latin typeface="Century Gothic" panose="020B0502020202020204" pitchFamily="34" charset="0"/>
                <a:ea typeface="Calibri"/>
                <a:cs typeface="Times New Roman"/>
              </a:rPr>
              <a:t>bleef mijn zus rustig. Vervolgens werd ze toch wel een beetje zenuwachtig. Uiteindelijk kreeg ze echt stress.</a:t>
            </a:r>
            <a:endParaRPr lang="nl-NL" sz="11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2276838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47 – 22 </a:t>
            </a:r>
            <a:r>
              <a:rPr lang="nl-NL" dirty="0">
                <a:solidFill>
                  <a:srgbClr val="C00000"/>
                </a:solidFill>
                <a:latin typeface="Century Gothic" panose="020B0502020202020204" pitchFamily="34" charset="0"/>
              </a:rPr>
              <a:t>november 2022</a:t>
            </a: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374773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151037" y="2430899"/>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ondergaan</a:t>
            </a:r>
            <a:endParaRPr lang="nl-NL" sz="9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823156" y="4190241"/>
            <a:ext cx="2820477" cy="9457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526677" y="4289337"/>
            <a:ext cx="341408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dirty="0">
                <a:effectLst/>
                <a:latin typeface="Century Gothic" panose="020B0502020202020204" pitchFamily="34" charset="0"/>
                <a:ea typeface="Calibri"/>
                <a:cs typeface="Times New Roman"/>
              </a:rPr>
              <a:t>de gebeurtenis</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emotie</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500367" y="4020455"/>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90882" y="4131349"/>
            <a:ext cx="284700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dirty="0">
                <a:effectLst/>
                <a:latin typeface="Century Gothic" panose="020B0502020202020204" pitchFamily="34" charset="0"/>
                <a:ea typeface="Calibri"/>
                <a:cs typeface="Times New Roman"/>
              </a:rPr>
              <a:t>de ervaring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5" y="3212976"/>
            <a:ext cx="2774632"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2774631"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doormaken</a:t>
            </a:r>
            <a:endParaRPr lang="nl-NL" sz="1100" dirty="0">
              <a:effectLst/>
              <a:latin typeface="Century Gothic" panose="020B0502020202020204" pitchFamily="34" charset="0"/>
              <a:ea typeface="Calibri"/>
              <a:cs typeface="Times New Roman"/>
            </a:endParaRPr>
          </a:p>
        </p:txBody>
      </p:sp>
      <p:pic>
        <p:nvPicPr>
          <p:cNvPr id="19" name="Afbeelding 18">
            <a:extLst>
              <a:ext uri="{FF2B5EF4-FFF2-40B4-BE49-F238E27FC236}">
                <a16:creationId xmlns:a16="http://schemas.microsoft.com/office/drawing/2014/main" id="{99F0709D-B49A-41A5-AD9A-264F93AE62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009" y="435238"/>
            <a:ext cx="2989829" cy="1994215"/>
          </a:xfrm>
          <a:prstGeom prst="rect">
            <a:avLst/>
          </a:prstGeom>
        </p:spPr>
      </p:pic>
      <p:pic>
        <p:nvPicPr>
          <p:cNvPr id="21" name="Afbeelding 20">
            <a:extLst>
              <a:ext uri="{FF2B5EF4-FFF2-40B4-BE49-F238E27FC236}">
                <a16:creationId xmlns:a16="http://schemas.microsoft.com/office/drawing/2014/main" id="{A1EC5CEA-01D6-4DC1-8F93-414C78501E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3088" y="4728500"/>
            <a:ext cx="1044395" cy="1187363"/>
          </a:xfrm>
          <a:prstGeom prst="rect">
            <a:avLst/>
          </a:prstGeom>
        </p:spPr>
      </p:pic>
      <p:pic>
        <p:nvPicPr>
          <p:cNvPr id="3" name="Afbeelding 2" descr="Afbeelding met tekst&#10;&#10;Automatisch gegenereerde beschrijving">
            <a:extLst>
              <a:ext uri="{FF2B5EF4-FFF2-40B4-BE49-F238E27FC236}">
                <a16:creationId xmlns:a16="http://schemas.microsoft.com/office/drawing/2014/main" id="{2BCA8393-258F-4EAF-8949-C04D5DA7079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93590" y="4189510"/>
            <a:ext cx="1694259" cy="1694259"/>
          </a:xfrm>
          <a:prstGeom prst="rect">
            <a:avLst/>
          </a:prstGeom>
        </p:spPr>
      </p:pic>
      <p:pic>
        <p:nvPicPr>
          <p:cNvPr id="6" name="Afbeelding 5">
            <a:extLst>
              <a:ext uri="{FF2B5EF4-FFF2-40B4-BE49-F238E27FC236}">
                <a16:creationId xmlns:a16="http://schemas.microsoft.com/office/drawing/2014/main" id="{95440E19-43B7-4B8A-97CD-9AECA63FFCA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79953" y="1493144"/>
            <a:ext cx="2254343" cy="1872617"/>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40197"/>
          </a:xfrm>
          <a:prstGeom prst="rect">
            <a:avLst/>
          </a:prstGeom>
          <a:noFill/>
        </p:spPr>
        <p:txBody>
          <a:bodyPr wrap="square" rtlCol="0">
            <a:spAutoFit/>
          </a:bodyPr>
          <a:lstStyle/>
          <a:p>
            <a:pPr fontAlgn="t"/>
            <a:r>
              <a:rPr lang="nl-NL" sz="6000" b="1" u="sng" dirty="0">
                <a:solidFill>
                  <a:prstClr val="black"/>
                </a:solidFill>
                <a:latin typeface="Century Gothic" panose="020B0502020202020204" pitchFamily="34" charset="0"/>
              </a:rPr>
              <a:t>door omstandigheden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omdat er iets aan de hand is</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4000" i="1" dirty="0">
              <a:solidFill>
                <a:srgbClr val="387038"/>
              </a:solidFill>
              <a:latin typeface="Century Gothic" panose="020B0502020202020204" pitchFamily="34" charset="0"/>
              <a:cs typeface="Times New Roman"/>
            </a:endParaRPr>
          </a:p>
          <a:p>
            <a:r>
              <a:rPr lang="nl-NL" sz="2800" i="1" u="sng" dirty="0">
                <a:solidFill>
                  <a:srgbClr val="387038"/>
                </a:solidFill>
                <a:latin typeface="Century Gothic" panose="020B0502020202020204" pitchFamily="34" charset="0"/>
                <a:cs typeface="Times New Roman"/>
              </a:rPr>
              <a:t>Door omstandigheden</a:t>
            </a:r>
            <a:r>
              <a:rPr lang="nl-NL" sz="2800" i="1" dirty="0">
                <a:solidFill>
                  <a:srgbClr val="387038"/>
                </a:solidFill>
                <a:latin typeface="Century Gothic" panose="020B0502020202020204" pitchFamily="34" charset="0"/>
                <a:cs typeface="Times New Roman"/>
              </a:rPr>
              <a:t> was de olie uitverkocht. </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66920842-28AC-4355-A557-C14CCBE42B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3808" y="1844823"/>
            <a:ext cx="3384376" cy="3847665"/>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955750"/>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dat heeft veel voeten in aarde</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dat kost heel wat moeite</a:t>
            </a: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20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u="sng" dirty="0">
                <a:solidFill>
                  <a:srgbClr val="387038"/>
                </a:solidFill>
                <a:latin typeface="Century Gothic" panose="020B0502020202020204" pitchFamily="34" charset="0"/>
                <a:cs typeface="Times New Roman"/>
              </a:rPr>
              <a:t>Het heeft veel voeten in aarde</a:t>
            </a:r>
            <a:r>
              <a:rPr lang="nl-NL" sz="2800" i="1" dirty="0">
                <a:solidFill>
                  <a:srgbClr val="387038"/>
                </a:solidFill>
                <a:latin typeface="Century Gothic" panose="020B0502020202020204" pitchFamily="34" charset="0"/>
                <a:cs typeface="Times New Roman"/>
              </a:rPr>
              <a:t> om de verkeerde olie uit je auto te krijgen. </a:t>
            </a:r>
            <a:endParaRPr lang="nl-NL" sz="2800" i="1" dirty="0">
              <a:solidFill>
                <a:srgbClr val="00B050"/>
              </a:solidFill>
              <a:latin typeface="Century Gothic" panose="020B0502020202020204" pitchFamily="34" charset="0"/>
            </a:endParaRPr>
          </a:p>
        </p:txBody>
      </p:sp>
      <p:pic>
        <p:nvPicPr>
          <p:cNvPr id="6" name="Afbeelding 5" descr="Afbeelding met auto, buiten&#10;&#10;Automatisch gegenereerde beschrijving">
            <a:extLst>
              <a:ext uri="{FF2B5EF4-FFF2-40B4-BE49-F238E27FC236}">
                <a16:creationId xmlns:a16="http://schemas.microsoft.com/office/drawing/2014/main" id="{E78B5C99-D978-42DA-B84F-FA641A9E20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9509" y="2852936"/>
            <a:ext cx="4804982" cy="3007918"/>
          </a:xfrm>
          <a:prstGeom prst="rect">
            <a:avLst/>
          </a:prstGeom>
        </p:spPr>
      </p:pic>
    </p:spTree>
    <p:extLst>
      <p:ext uri="{BB962C8B-B14F-4D97-AF65-F5344CB8AC3E}">
        <p14:creationId xmlns:p14="http://schemas.microsoft.com/office/powerpoint/2010/main" val="939464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sensor</a:t>
            </a:r>
          </a:p>
        </p:txBody>
      </p:sp>
      <p:pic>
        <p:nvPicPr>
          <p:cNvPr id="3" name="Afbeelding 2">
            <a:extLst>
              <a:ext uri="{FF2B5EF4-FFF2-40B4-BE49-F238E27FC236}">
                <a16:creationId xmlns:a16="http://schemas.microsoft.com/office/drawing/2014/main" id="{DD4320CD-5657-4F1A-B682-ECC7125BED20}"/>
              </a:ext>
            </a:extLst>
          </p:cNvPr>
          <p:cNvPicPr>
            <a:picLocks noChangeAspect="1"/>
          </p:cNvPicPr>
          <p:nvPr/>
        </p:nvPicPr>
        <p:blipFill>
          <a:blip r:embed="rId3" cstate="email">
            <a:biLevel thresh="75000"/>
            <a:extLst>
              <a:ext uri="{BEBA8EAE-BF5A-486C-A8C5-ECC9F3942E4B}">
                <a14:imgProps xmlns:a14="http://schemas.microsoft.com/office/drawing/2010/main">
                  <a14:imgLayer r:embed="rId4">
                    <a14:imgEffect>
                      <a14:backgroundRemoval t="9901" b="89604" l="8286" r="90000">
                        <a14:foregroundMark x1="8286" y1="40594" x2="8286" y2="40594"/>
                        <a14:foregroundMark x1="88286" y1="68317" x2="88286" y2="68317"/>
                        <a14:foregroundMark x1="48286" y1="55941" x2="48286" y2="55941"/>
                        <a14:foregroundMark x1="32857" y1="53960" x2="55143" y2="65347"/>
                        <a14:foregroundMark x1="15714" y1="37129" x2="23714" y2="41089"/>
                      </a14:backgroundRemoval>
                    </a14:imgEffect>
                  </a14:imgLayer>
                </a14:imgProps>
              </a:ext>
              <a:ext uri="{28A0092B-C50C-407E-A947-70E740481C1C}">
                <a14:useLocalDpi xmlns:a14="http://schemas.microsoft.com/office/drawing/2010/main"/>
              </a:ext>
            </a:extLst>
          </a:blip>
          <a:stretch>
            <a:fillRect/>
          </a:stretch>
        </p:blipFill>
        <p:spPr>
          <a:xfrm>
            <a:off x="2950037" y="4079772"/>
            <a:ext cx="3243925" cy="1872208"/>
          </a:xfrm>
          <a:prstGeom prst="rect">
            <a:avLst/>
          </a:prstGeom>
        </p:spPr>
      </p:pic>
      <p:pic>
        <p:nvPicPr>
          <p:cNvPr id="8" name="Afbeelding 7">
            <a:extLst>
              <a:ext uri="{FF2B5EF4-FFF2-40B4-BE49-F238E27FC236}">
                <a16:creationId xmlns:a16="http://schemas.microsoft.com/office/drawing/2014/main" id="{C61DBB75-5E86-466D-A78F-7C68C90DC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3508278" y="1557547"/>
            <a:ext cx="2090932" cy="2953518"/>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 eerste instantie</a:t>
            </a:r>
          </a:p>
        </p:txBody>
      </p:sp>
      <p:pic>
        <p:nvPicPr>
          <p:cNvPr id="3" name="Afbeelding 2" descr="Afbeelding met persoon, poseren&#10;&#10;Automatisch gegenereerde beschrijving">
            <a:extLst>
              <a:ext uri="{FF2B5EF4-FFF2-40B4-BE49-F238E27FC236}">
                <a16:creationId xmlns:a16="http://schemas.microsoft.com/office/drawing/2014/main" id="{C697A3B7-754B-49B1-98D4-5F543B699A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556792"/>
            <a:ext cx="7488832" cy="499505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bemand</a:t>
            </a:r>
          </a:p>
        </p:txBody>
      </p:sp>
      <p:pic>
        <p:nvPicPr>
          <p:cNvPr id="5" name="Afbeelding 4" descr="Afbeelding met tekst, straat, nacht, teken&#10;&#10;Automatisch gegenereerde beschrijving">
            <a:extLst>
              <a:ext uri="{FF2B5EF4-FFF2-40B4-BE49-F238E27FC236}">
                <a16:creationId xmlns:a16="http://schemas.microsoft.com/office/drawing/2014/main" id="{44694603-898A-44D0-99EA-D8171162C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136" y="1556792"/>
            <a:ext cx="8367727" cy="4777972"/>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092607"/>
          </a:xfrm>
          <a:prstGeom prst="rect">
            <a:avLst/>
          </a:prstGeom>
          <a:noFill/>
        </p:spPr>
        <p:txBody>
          <a:bodyPr wrap="square" rtlCol="0">
            <a:spAutoFit/>
          </a:bodyPr>
          <a:lstStyle/>
          <a:p>
            <a:r>
              <a:rPr lang="nl-NL" sz="6500" b="1" u="sng" dirty="0">
                <a:latin typeface="Century Gothic" panose="020B0502020202020204" pitchFamily="34" charset="0"/>
              </a:rPr>
              <a:t>door omstandigheden</a:t>
            </a:r>
          </a:p>
        </p:txBody>
      </p:sp>
      <p:pic>
        <p:nvPicPr>
          <p:cNvPr id="3" name="Afbeelding 2" descr="Afbeelding met zilver, mobiele telefoon&#10;&#10;Automatisch gegenereerde beschrijving">
            <a:extLst>
              <a:ext uri="{FF2B5EF4-FFF2-40B4-BE49-F238E27FC236}">
                <a16:creationId xmlns:a16="http://schemas.microsoft.com/office/drawing/2014/main" id="{AD21ADD2-157E-4159-A2C7-B09291828E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3464" y="1484784"/>
            <a:ext cx="5040560" cy="5040560"/>
          </a:xfrm>
          <a:prstGeom prst="rect">
            <a:avLst/>
          </a:prstGeom>
        </p:spPr>
      </p:pic>
      <p:pic>
        <p:nvPicPr>
          <p:cNvPr id="5" name="Afbeelding 4">
            <a:extLst>
              <a:ext uri="{FF2B5EF4-FFF2-40B4-BE49-F238E27FC236}">
                <a16:creationId xmlns:a16="http://schemas.microsoft.com/office/drawing/2014/main" id="{879FFEA0-9ED5-4ADB-A6E5-A57495C208D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29104" y="1613404"/>
            <a:ext cx="4485791" cy="4783320"/>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divers</a:t>
            </a:r>
          </a:p>
        </p:txBody>
      </p:sp>
      <p:pic>
        <p:nvPicPr>
          <p:cNvPr id="3" name="Afbeelding 2">
            <a:extLst>
              <a:ext uri="{FF2B5EF4-FFF2-40B4-BE49-F238E27FC236}">
                <a16:creationId xmlns:a16="http://schemas.microsoft.com/office/drawing/2014/main" id="{DD1019E5-588A-4FFD-92D5-11C6E7FB73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392977"/>
            <a:ext cx="9144000" cy="3657271"/>
          </a:xfrm>
          <a:prstGeom prst="rect">
            <a:avLst/>
          </a:prstGeom>
        </p:spPr>
      </p:pic>
      <p:pic>
        <p:nvPicPr>
          <p:cNvPr id="5" name="Afbeelding 4">
            <a:extLst>
              <a:ext uri="{FF2B5EF4-FFF2-40B4-BE49-F238E27FC236}">
                <a16:creationId xmlns:a16="http://schemas.microsoft.com/office/drawing/2014/main" id="{EA2E50D2-0EFB-4DDE-835E-C5F42CA344E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75856" y="2894626"/>
            <a:ext cx="2952328" cy="3148147"/>
          </a:xfrm>
          <a:prstGeom prst="rect">
            <a:avLst/>
          </a:prstGeom>
        </p:spPr>
      </p:pic>
      <p:sp>
        <p:nvSpPr>
          <p:cNvPr id="4" name="Pijl: omlaag 3">
            <a:extLst>
              <a:ext uri="{FF2B5EF4-FFF2-40B4-BE49-F238E27FC236}">
                <a16:creationId xmlns:a16="http://schemas.microsoft.com/office/drawing/2014/main" id="{57FB6ADE-C55C-4DD8-98A7-6D27B1637E00}"/>
              </a:ext>
            </a:extLst>
          </p:cNvPr>
          <p:cNvSpPr/>
          <p:nvPr/>
        </p:nvSpPr>
        <p:spPr>
          <a:xfrm>
            <a:off x="755576" y="1916832"/>
            <a:ext cx="216024" cy="9777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7" name="Pijl: omlaag 6">
            <a:extLst>
              <a:ext uri="{FF2B5EF4-FFF2-40B4-BE49-F238E27FC236}">
                <a16:creationId xmlns:a16="http://schemas.microsoft.com/office/drawing/2014/main" id="{27E27425-B267-4C58-ABF1-466911E89C6C}"/>
              </a:ext>
            </a:extLst>
          </p:cNvPr>
          <p:cNvSpPr/>
          <p:nvPr/>
        </p:nvSpPr>
        <p:spPr>
          <a:xfrm>
            <a:off x="2339752" y="1904080"/>
            <a:ext cx="216024" cy="9777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8" name="Pijl: omlaag 7">
            <a:extLst>
              <a:ext uri="{FF2B5EF4-FFF2-40B4-BE49-F238E27FC236}">
                <a16:creationId xmlns:a16="http://schemas.microsoft.com/office/drawing/2014/main" id="{DFE9EF33-900B-4428-9C8E-197AE4184A92}"/>
              </a:ext>
            </a:extLst>
          </p:cNvPr>
          <p:cNvSpPr/>
          <p:nvPr/>
        </p:nvSpPr>
        <p:spPr>
          <a:xfrm>
            <a:off x="7092280" y="1480191"/>
            <a:ext cx="216024" cy="9777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dirty="0">
                <a:latin typeface="Century Gothic" panose="020B0502020202020204" pitchFamily="34" charset="0"/>
              </a:rPr>
              <a:t>dat heeft veel voeten in aarde</a:t>
            </a:r>
          </a:p>
        </p:txBody>
      </p:sp>
      <p:pic>
        <p:nvPicPr>
          <p:cNvPr id="3" name="Afbeelding 2" descr="Afbeelding met auto, buiten&#10;&#10;Automatisch gegenereerde beschrijving">
            <a:extLst>
              <a:ext uri="{FF2B5EF4-FFF2-40B4-BE49-F238E27FC236}">
                <a16:creationId xmlns:a16="http://schemas.microsoft.com/office/drawing/2014/main" id="{03AF54DA-5DCA-434E-8073-9159DE0D92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1194" y="2507639"/>
            <a:ext cx="6441612" cy="4032448"/>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voorselectie</a:t>
            </a:r>
          </a:p>
        </p:txBody>
      </p:sp>
      <p:pic>
        <p:nvPicPr>
          <p:cNvPr id="3" name="Afbeelding 2" descr="Afbeelding met tekst, lucht, buiten, weg&#10;&#10;Automatisch gegenereerde beschrijving">
            <a:extLst>
              <a:ext uri="{FF2B5EF4-FFF2-40B4-BE49-F238E27FC236}">
                <a16:creationId xmlns:a16="http://schemas.microsoft.com/office/drawing/2014/main" id="{4EFF52CD-CD2C-41D8-B602-D616D1B7A8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0232" y="3258810"/>
            <a:ext cx="2234498" cy="1394326"/>
          </a:xfrm>
          <a:prstGeom prst="rect">
            <a:avLst/>
          </a:prstGeom>
        </p:spPr>
      </p:pic>
      <p:pic>
        <p:nvPicPr>
          <p:cNvPr id="5" name="Afbeelding 4" descr="Afbeelding met lucht, buiten&#10;&#10;Automatisch gegenereerde beschrijving">
            <a:extLst>
              <a:ext uri="{FF2B5EF4-FFF2-40B4-BE49-F238E27FC236}">
                <a16:creationId xmlns:a16="http://schemas.microsoft.com/office/drawing/2014/main" id="{149380E4-9806-4789-B7BF-1387073DEE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9952" y="4653136"/>
            <a:ext cx="2202160" cy="1651620"/>
          </a:xfrm>
          <a:prstGeom prst="rect">
            <a:avLst/>
          </a:prstGeom>
        </p:spPr>
      </p:pic>
      <p:pic>
        <p:nvPicPr>
          <p:cNvPr id="8" name="Afbeelding 7" descr="Afbeelding met tekst, lucht, buiten&#10;&#10;Automatisch gegenereerde beschrijving">
            <a:extLst>
              <a:ext uri="{FF2B5EF4-FFF2-40B4-BE49-F238E27FC236}">
                <a16:creationId xmlns:a16="http://schemas.microsoft.com/office/drawing/2014/main" id="{57F6AF52-45ED-4543-9833-2F93D8833B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3848" y="2924944"/>
            <a:ext cx="2202160" cy="1471043"/>
          </a:xfrm>
          <a:prstGeom prst="rect">
            <a:avLst/>
          </a:prstGeom>
        </p:spPr>
      </p:pic>
      <p:pic>
        <p:nvPicPr>
          <p:cNvPr id="10" name="Afbeelding 9" descr="Afbeelding met tekst, lucht, weg, buiten&#10;&#10;Automatisch gegenereerde beschrijving">
            <a:extLst>
              <a:ext uri="{FF2B5EF4-FFF2-40B4-BE49-F238E27FC236}">
                <a16:creationId xmlns:a16="http://schemas.microsoft.com/office/drawing/2014/main" id="{B933B75C-8608-4B95-893A-583C3C4ADA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193" y="3429000"/>
            <a:ext cx="2093581" cy="1394326"/>
          </a:xfrm>
          <a:prstGeom prst="rect">
            <a:avLst/>
          </a:prstGeom>
        </p:spPr>
      </p:pic>
      <p:pic>
        <p:nvPicPr>
          <p:cNvPr id="12" name="Afbeelding 11">
            <a:extLst>
              <a:ext uri="{FF2B5EF4-FFF2-40B4-BE49-F238E27FC236}">
                <a16:creationId xmlns:a16="http://schemas.microsoft.com/office/drawing/2014/main" id="{F46158D6-E513-45C0-8B19-58F8A5332A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68144" y="5037841"/>
            <a:ext cx="1073579" cy="1534690"/>
          </a:xfrm>
          <a:prstGeom prst="rect">
            <a:avLst/>
          </a:prstGeom>
        </p:spPr>
      </p:pic>
      <p:pic>
        <p:nvPicPr>
          <p:cNvPr id="14" name="Afbeelding 13">
            <a:extLst>
              <a:ext uri="{FF2B5EF4-FFF2-40B4-BE49-F238E27FC236}">
                <a16:creationId xmlns:a16="http://schemas.microsoft.com/office/drawing/2014/main" id="{791E79D5-4C43-4953-A629-40881CC5338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7504" y="2449024"/>
            <a:ext cx="929563" cy="1328818"/>
          </a:xfrm>
          <a:prstGeom prst="rect">
            <a:avLst/>
          </a:prstGeom>
        </p:spPr>
      </p:pic>
      <p:pic>
        <p:nvPicPr>
          <p:cNvPr id="16" name="Afbeelding 15">
            <a:extLst>
              <a:ext uri="{FF2B5EF4-FFF2-40B4-BE49-F238E27FC236}">
                <a16:creationId xmlns:a16="http://schemas.microsoft.com/office/drawing/2014/main" id="{4731AA77-6ED4-41F7-A4F4-AD463ADAFC6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36482" y="3023485"/>
            <a:ext cx="1194717" cy="1273959"/>
          </a:xfrm>
          <a:prstGeom prst="rect">
            <a:avLst/>
          </a:prstGeom>
        </p:spPr>
      </p:pic>
      <p:pic>
        <p:nvPicPr>
          <p:cNvPr id="18" name="Afbeelding 17">
            <a:extLst>
              <a:ext uri="{FF2B5EF4-FFF2-40B4-BE49-F238E27FC236}">
                <a16:creationId xmlns:a16="http://schemas.microsoft.com/office/drawing/2014/main" id="{1D972D13-8809-4BC2-8D8C-3163E088A7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66609" y="3318993"/>
            <a:ext cx="1194717" cy="1273959"/>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2562</TotalTime>
  <Words>937</Words>
  <Application>Microsoft Office PowerPoint</Application>
  <PresentationFormat>Diavoorstelling (4:3)</PresentationFormat>
  <Paragraphs>194</Paragraphs>
  <Slides>22</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Vrielink, Francis</cp:lastModifiedBy>
  <cp:revision>540</cp:revision>
  <dcterms:created xsi:type="dcterms:W3CDTF">2021-06-08T06:13:59Z</dcterms:created>
  <dcterms:modified xsi:type="dcterms:W3CDTF">2022-11-22T10:07:44Z</dcterms:modified>
</cp:coreProperties>
</file>