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1437" r:id="rId2"/>
    <p:sldId id="548" r:id="rId3"/>
    <p:sldId id="1521" r:id="rId4"/>
    <p:sldId id="312" r:id="rId5"/>
    <p:sldId id="1481" r:id="rId6"/>
    <p:sldId id="1467" r:id="rId7"/>
    <p:sldId id="1483" r:id="rId8"/>
    <p:sldId id="1460" r:id="rId9"/>
    <p:sldId id="1479" r:id="rId10"/>
    <p:sldId id="1244" r:id="rId11"/>
    <p:sldId id="1475" r:id="rId12"/>
    <p:sldId id="1477" r:id="rId13"/>
    <p:sldId id="934" r:id="rId14"/>
    <p:sldId id="1180" r:id="rId15"/>
    <p:sldId id="1520" r:id="rId16"/>
    <p:sldId id="1524" r:id="rId17"/>
    <p:sldId id="263" r:id="rId18"/>
    <p:sldId id="1523" r:id="rId19"/>
    <p:sldId id="1497" r:id="rId20"/>
    <p:sldId id="1387" r:id="rId21"/>
    <p:sldId id="264" r:id="rId22"/>
    <p:sldId id="1522" r:id="rId23"/>
    <p:sldId id="1491" r:id="rId24"/>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amloze sectie" id="{2DC586F4-587D-43DD-A84F-FB07543573DE}">
          <p14:sldIdLst>
            <p14:sldId id="1437"/>
            <p14:sldId id="548"/>
            <p14:sldId id="1521"/>
            <p14:sldId id="312"/>
            <p14:sldId id="1481"/>
            <p14:sldId id="1467"/>
            <p14:sldId id="1483"/>
            <p14:sldId id="1460"/>
            <p14:sldId id="1479"/>
            <p14:sldId id="1244"/>
            <p14:sldId id="1475"/>
            <p14:sldId id="1477"/>
            <p14:sldId id="934"/>
            <p14:sldId id="1180"/>
            <p14:sldId id="1520"/>
            <p14:sldId id="1524"/>
            <p14:sldId id="263"/>
            <p14:sldId id="1523"/>
            <p14:sldId id="1497"/>
            <p14:sldId id="1387"/>
            <p14:sldId id="264"/>
            <p14:sldId id="1522"/>
            <p14:sldId id="149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msel, Marjan ter" initials="HMt" lastIdx="1" clrIdx="0">
    <p:extLst>
      <p:ext uri="{19B8F6BF-5375-455C-9EA6-DF929625EA0E}">
        <p15:presenceInfo xmlns:p15="http://schemas.microsoft.com/office/powerpoint/2012/main" userId="S::M.Harmsel@kentalis.nl::5bf7b4e5-383a-4bf6-a1ba-3724f9cc09c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EF6EE"/>
    <a:srgbClr val="F4FAF4"/>
    <a:srgbClr val="DBED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623" autoAdjust="0"/>
    <p:restoredTop sz="77500" autoAdjust="0"/>
  </p:normalViewPr>
  <p:slideViewPr>
    <p:cSldViewPr>
      <p:cViewPr varScale="1">
        <p:scale>
          <a:sx n="85" d="100"/>
          <a:sy n="85" d="100"/>
        </p:scale>
        <p:origin x="1884"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5750" cy="511813"/>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sz="quarter" idx="1"/>
          </p:nvPr>
        </p:nvSpPr>
        <p:spPr>
          <a:xfrm>
            <a:off x="4021878" y="3"/>
            <a:ext cx="3075750"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8-11-2022</a:t>
            </a:fld>
            <a:endParaRPr lang="nl-NL" dirty="0"/>
          </a:p>
        </p:txBody>
      </p:sp>
      <p:sp>
        <p:nvSpPr>
          <p:cNvPr id="4" name="Tijdelijke aanduiding voor voettekst 3"/>
          <p:cNvSpPr>
            <a:spLocks noGrp="1"/>
          </p:cNvSpPr>
          <p:nvPr>
            <p:ph type="ftr" sz="quarter" idx="2"/>
          </p:nvPr>
        </p:nvSpPr>
        <p:spPr>
          <a:xfrm>
            <a:off x="0" y="9721155"/>
            <a:ext cx="3075750" cy="511812"/>
          </a:xfrm>
          <a:prstGeom prst="rect">
            <a:avLst/>
          </a:prstGeom>
        </p:spPr>
        <p:txBody>
          <a:bodyPr vert="horz" lIns="95390" tIns="47695" rIns="95390" bIns="47695" rtlCol="0" anchor="b"/>
          <a:lstStyle>
            <a:lvl1pPr algn="l">
              <a:defRPr sz="1300"/>
            </a:lvl1pPr>
          </a:lstStyle>
          <a:p>
            <a:endParaRPr lang="nl-NL" dirty="0"/>
          </a:p>
        </p:txBody>
      </p:sp>
      <p:sp>
        <p:nvSpPr>
          <p:cNvPr id="5" name="Tijdelijke aanduiding voor dianummer 4"/>
          <p:cNvSpPr>
            <a:spLocks noGrp="1"/>
          </p:cNvSpPr>
          <p:nvPr>
            <p:ph type="sldNum" sz="quarter" idx="3"/>
          </p:nvPr>
        </p:nvSpPr>
        <p:spPr>
          <a:xfrm>
            <a:off x="4021878" y="9721155"/>
            <a:ext cx="3075750"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‹nr.›</a:t>
            </a:fld>
            <a:endParaRPr lang="nl-NL" dirty="0"/>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6363" cy="511730"/>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idx="1"/>
          </p:nvPr>
        </p:nvSpPr>
        <p:spPr>
          <a:xfrm>
            <a:off x="4021294" y="9"/>
            <a:ext cx="3076363"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8-11-2022</a:t>
            </a:fld>
            <a:endParaRPr lang="nl-NL" dirty="0"/>
          </a:p>
        </p:txBody>
      </p:sp>
      <p:sp>
        <p:nvSpPr>
          <p:cNvPr id="4" name="Tijdelijke aanduiding voor dia-afbeelding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390" tIns="47695" rIns="95390" bIns="47695" rtlCol="0" anchor="ctr"/>
          <a:lstStyle/>
          <a:p>
            <a:endParaRPr lang="nl-NL" dirty="0"/>
          </a:p>
        </p:txBody>
      </p:sp>
      <p:sp>
        <p:nvSpPr>
          <p:cNvPr id="5" name="Tijdelijke aanduiding voor notities 4"/>
          <p:cNvSpPr>
            <a:spLocks noGrp="1"/>
          </p:cNvSpPr>
          <p:nvPr>
            <p:ph type="body" sz="quarter" idx="3"/>
          </p:nvPr>
        </p:nvSpPr>
        <p:spPr>
          <a:xfrm>
            <a:off x="709931" y="4861441"/>
            <a:ext cx="567944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6363" cy="511730"/>
          </a:xfrm>
          <a:prstGeom prst="rect">
            <a:avLst/>
          </a:prstGeom>
        </p:spPr>
        <p:txBody>
          <a:bodyPr vert="horz" lIns="95390" tIns="47695" rIns="95390" bIns="47695" rtlCol="0" anchor="b"/>
          <a:lstStyle>
            <a:lvl1pPr algn="l">
              <a:defRPr sz="1300"/>
            </a:lvl1pPr>
          </a:lstStyle>
          <a:p>
            <a:endParaRPr lang="nl-NL" dirty="0"/>
          </a:p>
        </p:txBody>
      </p:sp>
      <p:sp>
        <p:nvSpPr>
          <p:cNvPr id="7" name="Tijdelijke aanduiding voor dianummer 6"/>
          <p:cNvSpPr>
            <a:spLocks noGrp="1"/>
          </p:cNvSpPr>
          <p:nvPr>
            <p:ph type="sldNum" sz="quarter" idx="5"/>
          </p:nvPr>
        </p:nvSpPr>
        <p:spPr>
          <a:xfrm>
            <a:off x="4021294" y="9721128"/>
            <a:ext cx="3076363"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‹nr.›</a:t>
            </a:fld>
            <a:endParaRPr lang="nl-NL" dirty="0"/>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fontAlgn="t"/>
            <a:r>
              <a:rPr lang="nl-NL" b="1" dirty="0"/>
              <a:t>Woordenoverzicht</a:t>
            </a:r>
          </a:p>
          <a:p>
            <a:pPr fontAlgn="t"/>
            <a:endParaRPr lang="nl-NL" b="1" dirty="0"/>
          </a:p>
          <a:p>
            <a:pPr fontAlgn="t"/>
            <a:r>
              <a:rPr lang="nl-NL" b="1" dirty="0"/>
              <a:t>kennelijk</a:t>
            </a:r>
            <a:r>
              <a:rPr lang="nl-NL" dirty="0"/>
              <a:t>: blijkbaar, zoals duidelijk wordt</a:t>
            </a:r>
          </a:p>
          <a:p>
            <a:pPr fontAlgn="t"/>
            <a:r>
              <a:rPr lang="nl-NL" b="1" dirty="0"/>
              <a:t>de voedingsstof</a:t>
            </a:r>
            <a:r>
              <a:rPr lang="nl-NL" dirty="0"/>
              <a:t>: de stof die je lichaam energie geeft, zoals eiwit en vet</a:t>
            </a:r>
          </a:p>
          <a:p>
            <a:pPr fontAlgn="t"/>
            <a:r>
              <a:rPr lang="nl-NL" b="1" dirty="0"/>
              <a:t>afwisselen</a:t>
            </a:r>
            <a:r>
              <a:rPr lang="nl-NL" dirty="0"/>
              <a:t>: steeds iets anders doen, veranderen van</a:t>
            </a:r>
          </a:p>
          <a:p>
            <a:pPr fontAlgn="t"/>
            <a:r>
              <a:rPr lang="nl-NL" b="1" dirty="0"/>
              <a:t>de editie</a:t>
            </a:r>
            <a:r>
              <a:rPr lang="nl-NL" dirty="0"/>
              <a:t>: de keer dat een evenement plaatsvindt</a:t>
            </a:r>
          </a:p>
          <a:p>
            <a:pPr fontAlgn="t"/>
            <a:r>
              <a:rPr lang="nl-NL" b="1" dirty="0"/>
              <a:t>structureel</a:t>
            </a:r>
            <a:r>
              <a:rPr lang="nl-NL" dirty="0"/>
              <a:t>: blijvend</a:t>
            </a:r>
          </a:p>
          <a:p>
            <a:pPr fontAlgn="t"/>
            <a:r>
              <a:rPr lang="nl-NL" b="1" dirty="0"/>
              <a:t>de subsidie</a:t>
            </a:r>
            <a:r>
              <a:rPr lang="nl-NL" dirty="0"/>
              <a:t>: het geld dat je krijgt van de overheid om een project uit te voeren</a:t>
            </a:r>
          </a:p>
          <a:p>
            <a:pPr fontAlgn="t"/>
            <a:r>
              <a:rPr lang="nl-NL" b="1" dirty="0"/>
              <a:t>het initiatief</a:t>
            </a:r>
            <a:r>
              <a:rPr lang="nl-NL" dirty="0"/>
              <a:t>: het voorstel, het idee</a:t>
            </a:r>
          </a:p>
          <a:p>
            <a:pPr fontAlgn="t"/>
            <a:r>
              <a:rPr lang="nl-NL" b="1" dirty="0"/>
              <a:t>de garantie</a:t>
            </a:r>
            <a:r>
              <a:rPr lang="nl-NL" dirty="0"/>
              <a:t>: de belofte dat iets gaat gebeuren, de zekerheid</a:t>
            </a:r>
          </a:p>
          <a:p>
            <a:pPr fontAlgn="t"/>
            <a:r>
              <a:rPr lang="nl-NL" b="1" dirty="0"/>
              <a:t>vanzelfsprekend</a:t>
            </a:r>
            <a:r>
              <a:rPr lang="nl-NL" dirty="0"/>
              <a:t>: gewoon, logisch</a:t>
            </a:r>
          </a:p>
          <a:p>
            <a:pPr fontAlgn="t"/>
            <a:r>
              <a:rPr lang="nl-NL" b="1" dirty="0"/>
              <a:t>de maatregel</a:t>
            </a:r>
            <a:r>
              <a:rPr lang="nl-NL" dirty="0"/>
              <a:t>: de actie om een doel te bereiken</a:t>
            </a: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10</a:t>
            </a:fld>
            <a:endParaRPr lang="nl-NL" dirty="0"/>
          </a:p>
        </p:txBody>
      </p:sp>
    </p:spTree>
    <p:extLst>
      <p:ext uri="{BB962C8B-B14F-4D97-AF65-F5344CB8AC3E}">
        <p14:creationId xmlns:p14="http://schemas.microsoft.com/office/powerpoint/2010/main" val="33600902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11</a:t>
            </a:fld>
            <a:endParaRPr lang="nl-NL" dirty="0"/>
          </a:p>
        </p:txBody>
      </p:sp>
    </p:spTree>
    <p:extLst>
      <p:ext uri="{BB962C8B-B14F-4D97-AF65-F5344CB8AC3E}">
        <p14:creationId xmlns:p14="http://schemas.microsoft.com/office/powerpoint/2010/main" val="10134792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12</a:t>
            </a:fld>
            <a:endParaRPr lang="nl-NL" dirty="0"/>
          </a:p>
        </p:txBody>
      </p:sp>
    </p:spTree>
    <p:extLst>
      <p:ext uri="{BB962C8B-B14F-4D97-AF65-F5344CB8AC3E}">
        <p14:creationId xmlns:p14="http://schemas.microsoft.com/office/powerpoint/2010/main" val="24654115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a:t>
            </a:fld>
            <a:endParaRPr lang="nl-NL" dirty="0"/>
          </a:p>
        </p:txBody>
      </p:sp>
    </p:spTree>
    <p:extLst>
      <p:ext uri="{BB962C8B-B14F-4D97-AF65-F5344CB8AC3E}">
        <p14:creationId xmlns:p14="http://schemas.microsoft.com/office/powerpoint/2010/main" val="268449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3</a:t>
            </a:fld>
            <a:endParaRPr lang="nl-NL" dirty="0"/>
          </a:p>
        </p:txBody>
      </p:sp>
    </p:spTree>
    <p:extLst>
      <p:ext uri="{BB962C8B-B14F-4D97-AF65-F5344CB8AC3E}">
        <p14:creationId xmlns:p14="http://schemas.microsoft.com/office/powerpoint/2010/main" val="10134792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dirty="0"/>
          </a:p>
        </p:txBody>
      </p:sp>
    </p:spTree>
    <p:extLst>
      <p:ext uri="{BB962C8B-B14F-4D97-AF65-F5344CB8AC3E}">
        <p14:creationId xmlns:p14="http://schemas.microsoft.com/office/powerpoint/2010/main" val="3438952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dirty="0"/>
          </a:p>
        </p:txBody>
      </p:sp>
    </p:spTree>
    <p:extLst>
      <p:ext uri="{BB962C8B-B14F-4D97-AF65-F5344CB8AC3E}">
        <p14:creationId xmlns:p14="http://schemas.microsoft.com/office/powerpoint/2010/main" val="18215055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dirty="0"/>
          </a:p>
        </p:txBody>
      </p:sp>
    </p:spTree>
    <p:extLst>
      <p:ext uri="{BB962C8B-B14F-4D97-AF65-F5344CB8AC3E}">
        <p14:creationId xmlns:p14="http://schemas.microsoft.com/office/powerpoint/2010/main" val="42816324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dirty="0"/>
          </a:p>
        </p:txBody>
      </p:sp>
    </p:spTree>
    <p:extLst>
      <p:ext uri="{BB962C8B-B14F-4D97-AF65-F5344CB8AC3E}">
        <p14:creationId xmlns:p14="http://schemas.microsoft.com/office/powerpoint/2010/main" val="16469914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dirty="0"/>
          </a:p>
        </p:txBody>
      </p:sp>
    </p:spTree>
    <p:extLst>
      <p:ext uri="{BB962C8B-B14F-4D97-AF65-F5344CB8AC3E}">
        <p14:creationId xmlns:p14="http://schemas.microsoft.com/office/powerpoint/2010/main" val="34887578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dirty="0"/>
          </a:p>
        </p:txBody>
      </p:sp>
    </p:spTree>
    <p:extLst>
      <p:ext uri="{BB962C8B-B14F-4D97-AF65-F5344CB8AC3E}">
        <p14:creationId xmlns:p14="http://schemas.microsoft.com/office/powerpoint/2010/main" val="31681947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8-11-2022</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8-11-2022</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8-11-2022</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8-11-2022</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8-11-2022</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8-11-2022</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8-11-2022</a:t>
            </a:fld>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8-11-2022</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8-11-2022</a:t>
            </a:fld>
            <a:endParaRPr lang="nl-NL" dirty="0"/>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8-11-2022</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8-11-2022</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8-11-2022</a:t>
            </a:fld>
            <a:endParaRPr lang="nl-NL" dirty="0"/>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20.jpg"/><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5" Type="http://schemas.openxmlformats.org/officeDocument/2006/relationships/image" Target="../media/image26.jp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5" Type="http://schemas.openxmlformats.org/officeDocument/2006/relationships/image" Target="../media/image28.jpg"/><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32.pn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31.png"/><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40.jpe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 Id="rId5" Type="http://schemas.openxmlformats.org/officeDocument/2006/relationships/image" Target="../media/image44.png"/><Relationship Id="rId4" Type="http://schemas.openxmlformats.org/officeDocument/2006/relationships/image" Target="../media/image43.jpeg"/></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s>
</file>

<file path=ppt/slides/_rels/slide2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6512" y="0"/>
            <a:ext cx="9252520" cy="6858000"/>
          </a:xfrm>
        </p:spPr>
        <p:txBody>
          <a:bodyPr>
            <a:noAutofit/>
          </a:bodyPr>
          <a:lstStyle/>
          <a:p>
            <a:pPr marL="0" lvl="0" indent="0">
              <a:buNone/>
            </a:pPr>
            <a:r>
              <a:rPr lang="nl-NL" sz="1900" u="sng" dirty="0" err="1">
                <a:solidFill>
                  <a:prstClr val="black"/>
                </a:solidFill>
              </a:rPr>
              <a:t>Semantisatieverhaal</a:t>
            </a:r>
            <a:r>
              <a:rPr lang="nl-NL" sz="1900" u="sng" dirty="0">
                <a:solidFill>
                  <a:prstClr val="black"/>
                </a:solidFill>
              </a:rPr>
              <a:t> B:</a:t>
            </a:r>
          </a:p>
          <a:p>
            <a:pPr marL="0" lvl="0" indent="0">
              <a:spcBef>
                <a:spcPts val="200"/>
              </a:spcBef>
              <a:spcAft>
                <a:spcPts val="200"/>
              </a:spcAft>
              <a:buNone/>
            </a:pPr>
            <a:r>
              <a:rPr lang="nl-NL" sz="2000" dirty="0">
                <a:ea typeface="Times New Roman" panose="02020603050405020304" pitchFamily="18" charset="0"/>
                <a:cs typeface="Arial" panose="020B0604020202020204" pitchFamily="34" charset="0"/>
              </a:rPr>
              <a:t>Binnenkort doe ik met mijn zus mee aan de nightrun. Dat is een hardloopwedstrijd in de nacht, als het donker is. Het is de derde </a:t>
            </a:r>
            <a:r>
              <a:rPr lang="nl-NL" sz="2000" b="1" u="sng" dirty="0">
                <a:ea typeface="Times New Roman" panose="02020603050405020304" pitchFamily="18" charset="0"/>
                <a:cs typeface="Arial" panose="020B0604020202020204" pitchFamily="34" charset="0"/>
              </a:rPr>
              <a:t>editie</a:t>
            </a:r>
            <a:r>
              <a:rPr lang="nl-NL" sz="2000" dirty="0">
                <a:ea typeface="Times New Roman" panose="02020603050405020304" pitchFamily="18" charset="0"/>
                <a:cs typeface="Arial" panose="020B0604020202020204" pitchFamily="34" charset="0"/>
              </a:rPr>
              <a:t> die gehouden wordt. Dus </a:t>
            </a:r>
            <a:r>
              <a:rPr lang="nl-NL" sz="2000" b="1" i="1" dirty="0">
                <a:ea typeface="Times New Roman" panose="02020603050405020304" pitchFamily="18" charset="0"/>
                <a:cs typeface="Arial" panose="020B0604020202020204" pitchFamily="34" charset="0"/>
              </a:rPr>
              <a:t>de derde keer dat dit evenement plaatsvindt</a:t>
            </a:r>
            <a:r>
              <a:rPr lang="nl-NL" sz="2000" dirty="0">
                <a:ea typeface="Times New Roman" panose="02020603050405020304" pitchFamily="18" charset="0"/>
                <a:cs typeface="Arial" panose="020B0604020202020204" pitchFamily="34" charset="0"/>
              </a:rPr>
              <a:t>. Door corona kon het vorig jaar niet doorgaan. Ze willen zo’n nightrun </a:t>
            </a:r>
            <a:r>
              <a:rPr lang="nl-NL" sz="2000" b="1" u="sng" dirty="0">
                <a:ea typeface="Times New Roman" panose="02020603050405020304" pitchFamily="18" charset="0"/>
                <a:cs typeface="Arial" panose="020B0604020202020204" pitchFamily="34" charset="0"/>
              </a:rPr>
              <a:t>structureel</a:t>
            </a:r>
            <a:r>
              <a:rPr lang="nl-NL" sz="2000" dirty="0">
                <a:ea typeface="Times New Roman" panose="02020603050405020304" pitchFamily="18" charset="0"/>
                <a:cs typeface="Arial" panose="020B0604020202020204" pitchFamily="34" charset="0"/>
              </a:rPr>
              <a:t>, dus </a:t>
            </a:r>
            <a:r>
              <a:rPr lang="nl-NL" sz="2000" b="1" i="1" dirty="0">
                <a:ea typeface="Times New Roman" panose="02020603050405020304" pitchFamily="18" charset="0"/>
                <a:cs typeface="Arial" panose="020B0604020202020204" pitchFamily="34" charset="0"/>
              </a:rPr>
              <a:t>blijvend</a:t>
            </a:r>
            <a:r>
              <a:rPr lang="nl-NL" sz="2000" dirty="0">
                <a:ea typeface="Times New Roman" panose="02020603050405020304" pitchFamily="18" charset="0"/>
                <a:cs typeface="Arial" panose="020B0604020202020204" pitchFamily="34" charset="0"/>
              </a:rPr>
              <a:t>, elke herfst organiseren. Maar ja, een goed </a:t>
            </a:r>
            <a:r>
              <a:rPr lang="nl-NL" sz="2000" b="1" u="sng" dirty="0">
                <a:ea typeface="Times New Roman" panose="02020603050405020304" pitchFamily="18" charset="0"/>
                <a:cs typeface="Arial" panose="020B0604020202020204" pitchFamily="34" charset="0"/>
              </a:rPr>
              <a:t>initiatief</a:t>
            </a:r>
            <a:r>
              <a:rPr lang="nl-NL" sz="2000" dirty="0">
                <a:ea typeface="Times New Roman" panose="02020603050405020304" pitchFamily="18" charset="0"/>
                <a:cs typeface="Arial" panose="020B0604020202020204" pitchFamily="34" charset="0"/>
              </a:rPr>
              <a:t>, een goed </a:t>
            </a:r>
            <a:r>
              <a:rPr lang="nl-NL" sz="2000" b="1" i="1" dirty="0">
                <a:ea typeface="Times New Roman" panose="02020603050405020304" pitchFamily="18" charset="0"/>
                <a:cs typeface="Arial" panose="020B0604020202020204" pitchFamily="34" charset="0"/>
              </a:rPr>
              <a:t>idee</a:t>
            </a:r>
            <a:r>
              <a:rPr lang="nl-NL" sz="2000" dirty="0">
                <a:ea typeface="Times New Roman" panose="02020603050405020304" pitchFamily="18" charset="0"/>
                <a:cs typeface="Arial" panose="020B0604020202020204" pitchFamily="34" charset="0"/>
              </a:rPr>
              <a:t>, is niet genoeg. Het geeft geen </a:t>
            </a:r>
            <a:r>
              <a:rPr lang="nl-NL" sz="2000" b="1" u="sng" dirty="0">
                <a:ea typeface="Times New Roman" panose="02020603050405020304" pitchFamily="18" charset="0"/>
                <a:cs typeface="Arial" panose="020B0604020202020204" pitchFamily="34" charset="0"/>
              </a:rPr>
              <a:t>garantie</a:t>
            </a:r>
            <a:r>
              <a:rPr lang="nl-NL" sz="2000" dirty="0">
                <a:ea typeface="Times New Roman" panose="02020603050405020304" pitchFamily="18" charset="0"/>
                <a:cs typeface="Arial" panose="020B0604020202020204" pitchFamily="34" charset="0"/>
              </a:rPr>
              <a:t>, geen </a:t>
            </a:r>
            <a:r>
              <a:rPr lang="nl-NL" sz="2000" b="1" i="1" dirty="0">
                <a:ea typeface="Times New Roman" panose="02020603050405020304" pitchFamily="18" charset="0"/>
                <a:cs typeface="Arial" panose="020B0604020202020204" pitchFamily="34" charset="0"/>
              </a:rPr>
              <a:t>zekerheid</a:t>
            </a:r>
            <a:r>
              <a:rPr lang="nl-NL" sz="2000" dirty="0">
                <a:ea typeface="Times New Roman" panose="02020603050405020304" pitchFamily="18" charset="0"/>
                <a:cs typeface="Arial" panose="020B0604020202020204" pitchFamily="34" charset="0"/>
              </a:rPr>
              <a:t> dat het ook daadwerkelijk elk jaar gaat gebeuren. Je moet ook een beetje geluk hebben dat het door kan gaan. We dachten dat we zekerheid hadden vorig jaar, maar toen kwam corona weer en kwamen er weer </a:t>
            </a:r>
            <a:r>
              <a:rPr lang="nl-NL" sz="2000" b="1" u="sng" dirty="0">
                <a:ea typeface="Times New Roman" panose="02020603050405020304" pitchFamily="18" charset="0"/>
                <a:cs typeface="Arial" panose="020B0604020202020204" pitchFamily="34" charset="0"/>
              </a:rPr>
              <a:t>maatregelen</a:t>
            </a:r>
            <a:r>
              <a:rPr lang="nl-NL" sz="2000" dirty="0">
                <a:ea typeface="Times New Roman" panose="02020603050405020304" pitchFamily="18" charset="0"/>
                <a:cs typeface="Arial" panose="020B0604020202020204" pitchFamily="34" charset="0"/>
              </a:rPr>
              <a:t>. Maatregelen </a:t>
            </a:r>
            <a:r>
              <a:rPr lang="nl-NL" sz="2000" b="1" i="1" dirty="0">
                <a:ea typeface="Times New Roman" panose="02020603050405020304" pitchFamily="18" charset="0"/>
                <a:cs typeface="Arial" panose="020B0604020202020204" pitchFamily="34" charset="0"/>
              </a:rPr>
              <a:t>zijn acties om een doel te bereiken</a:t>
            </a:r>
            <a:r>
              <a:rPr lang="nl-NL" sz="2000" dirty="0">
                <a:ea typeface="Times New Roman" panose="02020603050405020304" pitchFamily="18" charset="0"/>
                <a:cs typeface="Arial" panose="020B0604020202020204" pitchFamily="34" charset="0"/>
              </a:rPr>
              <a:t>. In dit geval om minder besmettingen te krijgen. </a:t>
            </a:r>
            <a:r>
              <a:rPr lang="nl-NL" sz="2000" b="1" u="sng" dirty="0">
                <a:ea typeface="Times New Roman" panose="02020603050405020304" pitchFamily="18" charset="0"/>
                <a:cs typeface="Arial" panose="020B0604020202020204" pitchFamily="34" charset="0"/>
              </a:rPr>
              <a:t>Kennelijk</a:t>
            </a:r>
            <a:r>
              <a:rPr lang="nl-NL" sz="2000" dirty="0">
                <a:ea typeface="Times New Roman" panose="02020603050405020304" pitchFamily="18" charset="0"/>
                <a:cs typeface="Arial" panose="020B0604020202020204" pitchFamily="34" charset="0"/>
              </a:rPr>
              <a:t>, </a:t>
            </a:r>
            <a:r>
              <a:rPr lang="nl-NL" sz="2000" b="1" i="1" dirty="0">
                <a:ea typeface="Times New Roman" panose="02020603050405020304" pitchFamily="18" charset="0"/>
                <a:cs typeface="Arial" panose="020B0604020202020204" pitchFamily="34" charset="0"/>
              </a:rPr>
              <a:t>blijkbaar</a:t>
            </a:r>
            <a:r>
              <a:rPr lang="nl-NL" sz="2000" dirty="0">
                <a:ea typeface="Times New Roman" panose="02020603050405020304" pitchFamily="18" charset="0"/>
                <a:cs typeface="Arial" panose="020B0604020202020204" pitchFamily="34" charset="0"/>
              </a:rPr>
              <a:t>, waren er toen weer heel veel besmettingen. En toen ging de nightrun dus toch niet door. Maar dit jaar dus wel! </a:t>
            </a:r>
          </a:p>
          <a:p>
            <a:pPr marL="0" lvl="0" indent="0">
              <a:spcBef>
                <a:spcPts val="200"/>
              </a:spcBef>
              <a:spcAft>
                <a:spcPts val="200"/>
              </a:spcAft>
              <a:buNone/>
            </a:pPr>
            <a:r>
              <a:rPr lang="nl-NL" sz="2000" dirty="0">
                <a:ea typeface="Times New Roman" panose="02020603050405020304" pitchFamily="18" charset="0"/>
                <a:cs typeface="Arial" panose="020B0604020202020204" pitchFamily="34" charset="0"/>
              </a:rPr>
              <a:t>Omdat je in het donker loopt, is het </a:t>
            </a:r>
            <a:r>
              <a:rPr lang="nl-NL" sz="2000" b="1" u="sng" dirty="0">
                <a:ea typeface="Times New Roman" panose="02020603050405020304" pitchFamily="18" charset="0"/>
                <a:cs typeface="Arial" panose="020B0604020202020204" pitchFamily="34" charset="0"/>
              </a:rPr>
              <a:t>vanzelfsprekend</a:t>
            </a:r>
            <a:r>
              <a:rPr lang="nl-NL" sz="2000" dirty="0">
                <a:ea typeface="Times New Roman" panose="02020603050405020304" pitchFamily="18" charset="0"/>
                <a:cs typeface="Arial" panose="020B0604020202020204" pitchFamily="34" charset="0"/>
              </a:rPr>
              <a:t>, of </a:t>
            </a:r>
            <a:r>
              <a:rPr lang="nl-NL" sz="2000" b="1" i="1" dirty="0">
                <a:ea typeface="Times New Roman" panose="02020603050405020304" pitchFamily="18" charset="0"/>
                <a:cs typeface="Arial" panose="020B0604020202020204" pitchFamily="34" charset="0"/>
              </a:rPr>
              <a:t>logisch</a:t>
            </a:r>
            <a:r>
              <a:rPr lang="nl-NL" sz="2000" dirty="0">
                <a:ea typeface="Times New Roman" panose="02020603050405020304" pitchFamily="18" charset="0"/>
                <a:cs typeface="Arial" panose="020B0604020202020204" pitchFamily="34" charset="0"/>
              </a:rPr>
              <a:t>, dat je licht bij je moet hebben. Zodat je ziet waar je loopt. De stad, waarin de nightrun is heeft </a:t>
            </a:r>
            <a:r>
              <a:rPr lang="nl-NL" sz="2000" b="1" u="sng" dirty="0">
                <a:ea typeface="Times New Roman" panose="02020603050405020304" pitchFamily="18" charset="0"/>
                <a:cs typeface="Arial" panose="020B0604020202020204" pitchFamily="34" charset="0"/>
              </a:rPr>
              <a:t>subsidie</a:t>
            </a:r>
            <a:r>
              <a:rPr lang="nl-NL" sz="2000" dirty="0">
                <a:ea typeface="Times New Roman" panose="02020603050405020304" pitchFamily="18" charset="0"/>
                <a:cs typeface="Arial" panose="020B0604020202020204" pitchFamily="34" charset="0"/>
              </a:rPr>
              <a:t> gegeven voor hoofdlampjes. Subsidie is </a:t>
            </a:r>
            <a:r>
              <a:rPr lang="nl-NL" sz="2000" b="1" i="1" dirty="0">
                <a:ea typeface="Times New Roman" panose="02020603050405020304" pitchFamily="18" charset="0"/>
                <a:cs typeface="Arial" panose="020B0604020202020204" pitchFamily="34" charset="0"/>
              </a:rPr>
              <a:t>geld dat je krijgt van de overheid om een project uit te voeren</a:t>
            </a:r>
            <a:r>
              <a:rPr lang="nl-NL" sz="2000" dirty="0">
                <a:ea typeface="Times New Roman" panose="02020603050405020304" pitchFamily="18" charset="0"/>
                <a:cs typeface="Arial" panose="020B0604020202020204" pitchFamily="34" charset="0"/>
              </a:rPr>
              <a:t>. In dit geval is het geld is gebruikt voor hoofdlampjes. Helemaal top! Nu ben ik hard aan het trainen voor de 10 km. Niet door elke dag te trainen hoor. Je lijf moet ook rusten tussendoor. Het is belangrijk dat je </a:t>
            </a:r>
            <a:r>
              <a:rPr lang="nl-NL" sz="2000" b="1" u="sng" dirty="0">
                <a:ea typeface="Times New Roman" panose="02020603050405020304" pitchFamily="18" charset="0"/>
                <a:cs typeface="Arial" panose="020B0604020202020204" pitchFamily="34" charset="0"/>
              </a:rPr>
              <a:t>afwisselt</a:t>
            </a:r>
            <a:r>
              <a:rPr lang="nl-NL" sz="2000" dirty="0">
                <a:ea typeface="Times New Roman" panose="02020603050405020304" pitchFamily="18" charset="0"/>
                <a:cs typeface="Arial" panose="020B0604020202020204" pitchFamily="34" charset="0"/>
              </a:rPr>
              <a:t>, </a:t>
            </a:r>
            <a:r>
              <a:rPr lang="nl-NL" sz="2000" b="1" i="1" dirty="0">
                <a:ea typeface="Times New Roman" panose="02020603050405020304" pitchFamily="18" charset="0"/>
                <a:cs typeface="Arial" panose="020B0604020202020204" pitchFamily="34" charset="0"/>
              </a:rPr>
              <a:t>dat je steeds iets anders doet</a:t>
            </a:r>
            <a:r>
              <a:rPr lang="nl-NL" sz="2000" dirty="0">
                <a:ea typeface="Times New Roman" panose="02020603050405020304" pitchFamily="18" charset="0"/>
                <a:cs typeface="Arial" panose="020B0604020202020204" pitchFamily="34" charset="0"/>
              </a:rPr>
              <a:t>. Dus trainen en rusten en dan weer trainen enzovoort. En goed eten. Het is belangrijk dat je kiest voor eten met goede </a:t>
            </a:r>
            <a:r>
              <a:rPr lang="nl-NL" sz="2000" b="1" u="sng" dirty="0">
                <a:ea typeface="Times New Roman" panose="02020603050405020304" pitchFamily="18" charset="0"/>
                <a:cs typeface="Arial" panose="020B0604020202020204" pitchFamily="34" charset="0"/>
              </a:rPr>
              <a:t>voedingsstoffen</a:t>
            </a:r>
            <a:r>
              <a:rPr lang="nl-NL" sz="2000" dirty="0">
                <a:ea typeface="Times New Roman" panose="02020603050405020304" pitchFamily="18" charset="0"/>
                <a:cs typeface="Arial" panose="020B0604020202020204" pitchFamily="34" charset="0"/>
              </a:rPr>
              <a:t>. Dat zijn </a:t>
            </a:r>
            <a:r>
              <a:rPr lang="nl-NL" sz="2000" b="1" i="1" dirty="0">
                <a:ea typeface="Times New Roman" panose="02020603050405020304" pitchFamily="18" charset="0"/>
                <a:cs typeface="Arial" panose="020B0604020202020204" pitchFamily="34" charset="0"/>
              </a:rPr>
              <a:t>stoffen die je lichaam energie geven, zoals eiwit en vet</a:t>
            </a:r>
            <a:r>
              <a:rPr lang="nl-NL" sz="2000" dirty="0">
                <a:ea typeface="Times New Roman" panose="02020603050405020304" pitchFamily="18" charset="0"/>
                <a:cs typeface="Arial" panose="020B0604020202020204" pitchFamily="34" charset="0"/>
              </a:rPr>
              <a:t>.  </a:t>
            </a:r>
          </a:p>
        </p:txBody>
      </p:sp>
      <p:sp>
        <p:nvSpPr>
          <p:cNvPr id="4" name="Tekstvak 1"/>
          <p:cNvSpPr txBox="1"/>
          <p:nvPr/>
        </p:nvSpPr>
        <p:spPr>
          <a:xfrm>
            <a:off x="8777220" y="35332"/>
            <a:ext cx="314510" cy="369332"/>
          </a:xfrm>
          <a:prstGeom prst="rect">
            <a:avLst/>
          </a:prstGeom>
          <a:noFill/>
          <a:ln w="22225">
            <a:solidFill>
              <a:schemeClr val="tx1"/>
            </a:solidFill>
          </a:ln>
        </p:spPr>
        <p:txBody>
          <a:bodyPr wrap="non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b="1" dirty="0"/>
              <a:t>B</a:t>
            </a:r>
          </a:p>
        </p:txBody>
      </p:sp>
    </p:spTree>
    <p:extLst>
      <p:ext uri="{BB962C8B-B14F-4D97-AF65-F5344CB8AC3E}">
        <p14:creationId xmlns:p14="http://schemas.microsoft.com/office/powerpoint/2010/main" val="2189114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1273" y="37980"/>
            <a:ext cx="9276048" cy="1323439"/>
          </a:xfrm>
          <a:prstGeom prst="rect">
            <a:avLst/>
          </a:prstGeom>
          <a:noFill/>
        </p:spPr>
        <p:txBody>
          <a:bodyPr wrap="square" rtlCol="0">
            <a:spAutoFit/>
          </a:bodyPr>
          <a:lstStyle/>
          <a:p>
            <a:r>
              <a:rPr lang="nl-NL" sz="8000" b="1" u="sng" dirty="0">
                <a:latin typeface="Century Gothic" panose="020B0502020202020204" pitchFamily="34" charset="0"/>
              </a:rPr>
              <a:t>de subsidie</a:t>
            </a:r>
          </a:p>
        </p:txBody>
      </p:sp>
      <p:pic>
        <p:nvPicPr>
          <p:cNvPr id="4" name="Afbeelding 3">
            <a:extLst>
              <a:ext uri="{FF2B5EF4-FFF2-40B4-BE49-F238E27FC236}">
                <a16:creationId xmlns:a16="http://schemas.microsoft.com/office/drawing/2014/main" id="{4094E910-0692-4ACE-978B-B54F915C9CD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95536" y="1772816"/>
            <a:ext cx="8052284" cy="4345288"/>
          </a:xfrm>
          <a:prstGeom prst="rect">
            <a:avLst/>
          </a:prstGeom>
        </p:spPr>
      </p:pic>
    </p:spTree>
    <p:extLst>
      <p:ext uri="{BB962C8B-B14F-4D97-AF65-F5344CB8AC3E}">
        <p14:creationId xmlns:p14="http://schemas.microsoft.com/office/powerpoint/2010/main" val="19875438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afwisselen</a:t>
            </a:r>
          </a:p>
        </p:txBody>
      </p:sp>
      <p:pic>
        <p:nvPicPr>
          <p:cNvPr id="3" name="Afbeelding 2">
            <a:extLst>
              <a:ext uri="{FF2B5EF4-FFF2-40B4-BE49-F238E27FC236}">
                <a16:creationId xmlns:a16="http://schemas.microsoft.com/office/drawing/2014/main" id="{49C1411F-920A-47E1-B7A0-FBA43E0F888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5780" y="2104881"/>
            <a:ext cx="8532440" cy="3454216"/>
          </a:xfrm>
          <a:prstGeom prst="rect">
            <a:avLst/>
          </a:prstGeom>
        </p:spPr>
      </p:pic>
      <p:sp>
        <p:nvSpPr>
          <p:cNvPr id="4" name="Tekstvak 3">
            <a:extLst>
              <a:ext uri="{FF2B5EF4-FFF2-40B4-BE49-F238E27FC236}">
                <a16:creationId xmlns:a16="http://schemas.microsoft.com/office/drawing/2014/main" id="{0F0EB347-26C3-4407-9197-D5D5C344DF32}"/>
              </a:ext>
            </a:extLst>
          </p:cNvPr>
          <p:cNvSpPr txBox="1"/>
          <p:nvPr/>
        </p:nvSpPr>
        <p:spPr>
          <a:xfrm rot="21304050">
            <a:off x="539552" y="3645024"/>
            <a:ext cx="1224136" cy="584775"/>
          </a:xfrm>
          <a:prstGeom prst="rect">
            <a:avLst/>
          </a:prstGeom>
          <a:noFill/>
        </p:spPr>
        <p:txBody>
          <a:bodyPr wrap="square" rtlCol="0">
            <a:spAutoFit/>
          </a:bodyPr>
          <a:lstStyle/>
          <a:p>
            <a:r>
              <a:rPr lang="nl-NL" sz="3200" dirty="0">
                <a:solidFill>
                  <a:schemeClr val="accent3">
                    <a:lumMod val="75000"/>
                  </a:schemeClr>
                </a:solidFill>
                <a:latin typeface="Brush Script MT" panose="03060802040406070304" pitchFamily="66" charset="0"/>
              </a:rPr>
              <a:t>trainen</a:t>
            </a:r>
            <a:endParaRPr lang="nl-NL" dirty="0">
              <a:solidFill>
                <a:schemeClr val="accent3">
                  <a:lumMod val="75000"/>
                </a:schemeClr>
              </a:solidFill>
              <a:latin typeface="Brush Script MT" panose="03060802040406070304" pitchFamily="66" charset="0"/>
            </a:endParaRPr>
          </a:p>
        </p:txBody>
      </p:sp>
      <p:sp>
        <p:nvSpPr>
          <p:cNvPr id="7" name="Tekstvak 6">
            <a:extLst>
              <a:ext uri="{FF2B5EF4-FFF2-40B4-BE49-F238E27FC236}">
                <a16:creationId xmlns:a16="http://schemas.microsoft.com/office/drawing/2014/main" id="{D391F19F-9DBA-4372-BBAE-42EE9C790580}"/>
              </a:ext>
            </a:extLst>
          </p:cNvPr>
          <p:cNvSpPr txBox="1"/>
          <p:nvPr/>
        </p:nvSpPr>
        <p:spPr>
          <a:xfrm rot="21304050">
            <a:off x="2916938" y="3645022"/>
            <a:ext cx="1224136" cy="584775"/>
          </a:xfrm>
          <a:prstGeom prst="rect">
            <a:avLst/>
          </a:prstGeom>
          <a:noFill/>
        </p:spPr>
        <p:txBody>
          <a:bodyPr wrap="square" rtlCol="0">
            <a:spAutoFit/>
          </a:bodyPr>
          <a:lstStyle/>
          <a:p>
            <a:r>
              <a:rPr lang="nl-NL" sz="3200" dirty="0">
                <a:solidFill>
                  <a:schemeClr val="accent3">
                    <a:lumMod val="75000"/>
                  </a:schemeClr>
                </a:solidFill>
                <a:latin typeface="Brush Script MT" panose="03060802040406070304" pitchFamily="66" charset="0"/>
              </a:rPr>
              <a:t>trainen</a:t>
            </a:r>
            <a:endParaRPr lang="nl-NL" dirty="0">
              <a:solidFill>
                <a:schemeClr val="accent3">
                  <a:lumMod val="75000"/>
                </a:schemeClr>
              </a:solidFill>
              <a:latin typeface="Brush Script MT" panose="03060802040406070304" pitchFamily="66" charset="0"/>
            </a:endParaRPr>
          </a:p>
        </p:txBody>
      </p:sp>
      <p:sp>
        <p:nvSpPr>
          <p:cNvPr id="8" name="Tekstvak 7">
            <a:extLst>
              <a:ext uri="{FF2B5EF4-FFF2-40B4-BE49-F238E27FC236}">
                <a16:creationId xmlns:a16="http://schemas.microsoft.com/office/drawing/2014/main" id="{A3D07B85-CEFA-4F1F-8DC0-4C0743621799}"/>
              </a:ext>
            </a:extLst>
          </p:cNvPr>
          <p:cNvSpPr txBox="1"/>
          <p:nvPr/>
        </p:nvSpPr>
        <p:spPr>
          <a:xfrm rot="218559">
            <a:off x="5183375" y="3539599"/>
            <a:ext cx="1224136" cy="584775"/>
          </a:xfrm>
          <a:prstGeom prst="rect">
            <a:avLst/>
          </a:prstGeom>
          <a:noFill/>
        </p:spPr>
        <p:txBody>
          <a:bodyPr wrap="square" rtlCol="0">
            <a:spAutoFit/>
          </a:bodyPr>
          <a:lstStyle/>
          <a:p>
            <a:r>
              <a:rPr lang="nl-NL" sz="3200" dirty="0">
                <a:solidFill>
                  <a:schemeClr val="accent3">
                    <a:lumMod val="75000"/>
                  </a:schemeClr>
                </a:solidFill>
                <a:latin typeface="Brush Script MT" panose="03060802040406070304" pitchFamily="66" charset="0"/>
              </a:rPr>
              <a:t>trainen</a:t>
            </a:r>
            <a:endParaRPr lang="nl-NL" dirty="0">
              <a:solidFill>
                <a:schemeClr val="accent3">
                  <a:lumMod val="75000"/>
                </a:schemeClr>
              </a:solidFill>
              <a:latin typeface="Brush Script MT" panose="03060802040406070304" pitchFamily="66" charset="0"/>
            </a:endParaRPr>
          </a:p>
        </p:txBody>
      </p:sp>
      <p:sp>
        <p:nvSpPr>
          <p:cNvPr id="9" name="Tekstvak 8">
            <a:extLst>
              <a:ext uri="{FF2B5EF4-FFF2-40B4-BE49-F238E27FC236}">
                <a16:creationId xmlns:a16="http://schemas.microsoft.com/office/drawing/2014/main" id="{A0610C78-D009-4473-9308-37BB10AEC35A}"/>
              </a:ext>
            </a:extLst>
          </p:cNvPr>
          <p:cNvSpPr txBox="1"/>
          <p:nvPr/>
        </p:nvSpPr>
        <p:spPr>
          <a:xfrm rot="21304050">
            <a:off x="7591211" y="3824475"/>
            <a:ext cx="1224136" cy="584775"/>
          </a:xfrm>
          <a:prstGeom prst="rect">
            <a:avLst/>
          </a:prstGeom>
          <a:noFill/>
        </p:spPr>
        <p:txBody>
          <a:bodyPr wrap="square" rtlCol="0">
            <a:spAutoFit/>
          </a:bodyPr>
          <a:lstStyle/>
          <a:p>
            <a:r>
              <a:rPr lang="nl-NL" sz="3200" dirty="0">
                <a:solidFill>
                  <a:schemeClr val="accent3">
                    <a:lumMod val="75000"/>
                  </a:schemeClr>
                </a:solidFill>
                <a:latin typeface="Brush Script MT" panose="03060802040406070304" pitchFamily="66" charset="0"/>
              </a:rPr>
              <a:t>trainen</a:t>
            </a:r>
            <a:endParaRPr lang="nl-NL" dirty="0">
              <a:solidFill>
                <a:schemeClr val="accent3">
                  <a:lumMod val="75000"/>
                </a:schemeClr>
              </a:solidFill>
              <a:latin typeface="Brush Script MT" panose="03060802040406070304" pitchFamily="66" charset="0"/>
            </a:endParaRPr>
          </a:p>
        </p:txBody>
      </p:sp>
      <p:sp>
        <p:nvSpPr>
          <p:cNvPr id="13" name="Tekstvak 12">
            <a:extLst>
              <a:ext uri="{FF2B5EF4-FFF2-40B4-BE49-F238E27FC236}">
                <a16:creationId xmlns:a16="http://schemas.microsoft.com/office/drawing/2014/main" id="{8EFF75BD-D030-477B-987D-272CC69AB64D}"/>
              </a:ext>
            </a:extLst>
          </p:cNvPr>
          <p:cNvSpPr txBox="1"/>
          <p:nvPr/>
        </p:nvSpPr>
        <p:spPr>
          <a:xfrm>
            <a:off x="1970860" y="3228944"/>
            <a:ext cx="1224136" cy="400110"/>
          </a:xfrm>
          <a:prstGeom prst="rect">
            <a:avLst/>
          </a:prstGeom>
          <a:noFill/>
        </p:spPr>
        <p:txBody>
          <a:bodyPr wrap="square" rtlCol="0">
            <a:spAutoFit/>
          </a:bodyPr>
          <a:lstStyle/>
          <a:p>
            <a:r>
              <a:rPr lang="nl-NL" sz="2000" dirty="0">
                <a:latin typeface="Arial" panose="020B0604020202020204" pitchFamily="34" charset="0"/>
                <a:cs typeface="Arial" panose="020B0604020202020204" pitchFamily="34" charset="0"/>
              </a:rPr>
              <a:t>rust</a:t>
            </a:r>
            <a:endParaRPr lang="nl-NL" dirty="0">
              <a:latin typeface="Arial" panose="020B0604020202020204" pitchFamily="34" charset="0"/>
              <a:cs typeface="Arial" panose="020B0604020202020204" pitchFamily="34" charset="0"/>
            </a:endParaRPr>
          </a:p>
        </p:txBody>
      </p:sp>
      <p:sp>
        <p:nvSpPr>
          <p:cNvPr id="16" name="Tekstvak 15">
            <a:extLst>
              <a:ext uri="{FF2B5EF4-FFF2-40B4-BE49-F238E27FC236}">
                <a16:creationId xmlns:a16="http://schemas.microsoft.com/office/drawing/2014/main" id="{111F19D7-E964-4E5D-9CCD-981F9DECD083}"/>
              </a:ext>
            </a:extLst>
          </p:cNvPr>
          <p:cNvSpPr txBox="1"/>
          <p:nvPr/>
        </p:nvSpPr>
        <p:spPr>
          <a:xfrm>
            <a:off x="4222588" y="3232621"/>
            <a:ext cx="1224136" cy="400110"/>
          </a:xfrm>
          <a:prstGeom prst="rect">
            <a:avLst/>
          </a:prstGeom>
          <a:noFill/>
        </p:spPr>
        <p:txBody>
          <a:bodyPr wrap="square" rtlCol="0">
            <a:spAutoFit/>
          </a:bodyPr>
          <a:lstStyle/>
          <a:p>
            <a:r>
              <a:rPr lang="nl-NL" sz="2000" dirty="0">
                <a:latin typeface="Arial" panose="020B0604020202020204" pitchFamily="34" charset="0"/>
                <a:cs typeface="Arial" panose="020B0604020202020204" pitchFamily="34" charset="0"/>
              </a:rPr>
              <a:t>rust</a:t>
            </a:r>
            <a:endParaRPr lang="nl-NL" dirty="0">
              <a:latin typeface="Arial" panose="020B0604020202020204" pitchFamily="34" charset="0"/>
              <a:cs typeface="Arial" panose="020B0604020202020204" pitchFamily="34" charset="0"/>
            </a:endParaRPr>
          </a:p>
        </p:txBody>
      </p:sp>
      <p:sp>
        <p:nvSpPr>
          <p:cNvPr id="17" name="Tekstvak 16">
            <a:extLst>
              <a:ext uri="{FF2B5EF4-FFF2-40B4-BE49-F238E27FC236}">
                <a16:creationId xmlns:a16="http://schemas.microsoft.com/office/drawing/2014/main" id="{2C5DE3E2-F6A5-42E1-A780-F3889BE4A9B8}"/>
              </a:ext>
            </a:extLst>
          </p:cNvPr>
          <p:cNvSpPr txBox="1"/>
          <p:nvPr/>
        </p:nvSpPr>
        <p:spPr>
          <a:xfrm>
            <a:off x="6567363" y="3223900"/>
            <a:ext cx="1224136" cy="400110"/>
          </a:xfrm>
          <a:prstGeom prst="rect">
            <a:avLst/>
          </a:prstGeom>
          <a:noFill/>
        </p:spPr>
        <p:txBody>
          <a:bodyPr wrap="square" rtlCol="0">
            <a:spAutoFit/>
          </a:bodyPr>
          <a:lstStyle/>
          <a:p>
            <a:r>
              <a:rPr lang="nl-NL" sz="2000" dirty="0">
                <a:latin typeface="Arial" panose="020B0604020202020204" pitchFamily="34" charset="0"/>
                <a:cs typeface="Arial" panose="020B0604020202020204" pitchFamily="34" charset="0"/>
              </a:rPr>
              <a:t>rust</a:t>
            </a:r>
            <a:endParaRPr lang="nl-NL"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78728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de voedingsstof</a:t>
            </a:r>
          </a:p>
        </p:txBody>
      </p:sp>
      <p:pic>
        <p:nvPicPr>
          <p:cNvPr id="9" name="Afbeelding 8">
            <a:extLst>
              <a:ext uri="{FF2B5EF4-FFF2-40B4-BE49-F238E27FC236}">
                <a16:creationId xmlns:a16="http://schemas.microsoft.com/office/drawing/2014/main" id="{03EA6763-6940-4DC7-9223-3367763DA50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916832"/>
            <a:ext cx="9144000" cy="3809184"/>
          </a:xfrm>
          <a:prstGeom prst="rect">
            <a:avLst/>
          </a:prstGeom>
        </p:spPr>
      </p:pic>
    </p:spTree>
    <p:extLst>
      <p:ext uri="{BB962C8B-B14F-4D97-AF65-F5344CB8AC3E}">
        <p14:creationId xmlns:p14="http://schemas.microsoft.com/office/powerpoint/2010/main" val="27090480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Op de woordmuur:</a:t>
            </a:r>
          </a:p>
        </p:txBody>
      </p:sp>
    </p:spTree>
    <p:extLst>
      <p:ext uri="{BB962C8B-B14F-4D97-AF65-F5344CB8AC3E}">
        <p14:creationId xmlns:p14="http://schemas.microsoft.com/office/powerpoint/2010/main" val="1671649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0206" y="332656"/>
            <a:ext cx="4419599"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a:solidFill>
                  <a:srgbClr val="387038"/>
                </a:solidFill>
                <a:latin typeface="Century Gothic" panose="020B0502020202020204" pitchFamily="34" charset="0"/>
                <a:ea typeface="Calibri"/>
                <a:cs typeface="Times New Roman"/>
              </a:rPr>
              <a:t>kennelijk</a:t>
            </a:r>
            <a:endParaRPr lang="nl-NL" sz="44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332656"/>
            <a:ext cx="4788025" cy="9334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a:solidFill>
                  <a:srgbClr val="387038"/>
                </a:solidFill>
                <a:latin typeface="Century Gothic" panose="020B0502020202020204" pitchFamily="34" charset="0"/>
                <a:ea typeface="Calibri"/>
                <a:cs typeface="Times New Roman"/>
              </a:rPr>
              <a:t>schijnbaar</a:t>
            </a:r>
            <a:endParaRPr lang="nl-NL" sz="47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23528" y="1628800"/>
            <a:ext cx="4072956" cy="4629678"/>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blijkbaar, zoals duidelijk wordt</a:t>
            </a:r>
          </a:p>
          <a:p>
            <a:pPr>
              <a:lnSpc>
                <a:spcPct val="107000"/>
              </a:lnSpc>
              <a:spcAft>
                <a:spcPts val="0"/>
              </a:spcAft>
            </a:pPr>
            <a:endParaRPr lang="nl-NL" sz="24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3200" dirty="0">
                <a:effectLst/>
                <a:latin typeface="Century Gothic" panose="020B0502020202020204" pitchFamily="34" charset="0"/>
                <a:ea typeface="Calibri"/>
                <a:cs typeface="Times New Roman"/>
              </a:rPr>
              <a:t> </a:t>
            </a:r>
          </a:p>
          <a:p>
            <a:pPr>
              <a:lnSpc>
                <a:spcPct val="107000"/>
              </a:lnSpc>
              <a:spcAft>
                <a:spcPts val="0"/>
              </a:spcAft>
            </a:pPr>
            <a:endParaRPr lang="nl-NL" sz="200" dirty="0">
              <a:effectLst/>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90000"/>
              </a:lnSpc>
              <a:spcAft>
                <a:spcPts val="0"/>
              </a:spcAft>
            </a:pPr>
            <a:r>
              <a:rPr lang="nl-NL" sz="2400" i="1" u="sng" dirty="0">
                <a:solidFill>
                  <a:srgbClr val="387038"/>
                </a:solidFill>
                <a:latin typeface="Century Gothic" panose="020B0502020202020204" pitchFamily="34" charset="0"/>
                <a:ea typeface="Calibri"/>
                <a:cs typeface="Times New Roman"/>
              </a:rPr>
              <a:t>Kennelijk</a:t>
            </a:r>
            <a:r>
              <a:rPr lang="nl-NL" sz="2400" i="1" dirty="0">
                <a:solidFill>
                  <a:srgbClr val="387038"/>
                </a:solidFill>
                <a:latin typeface="Century Gothic" panose="020B0502020202020204" pitchFamily="34" charset="0"/>
                <a:ea typeface="Calibri"/>
                <a:cs typeface="Times New Roman"/>
              </a:rPr>
              <a:t> waren er weer meer corona-besmettingen.</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het lijkt echt, maar dat is niet zo</a:t>
            </a: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90000"/>
              </a:lnSpc>
              <a:spcAft>
                <a:spcPts val="0"/>
              </a:spcAft>
            </a:pPr>
            <a:r>
              <a:rPr lang="nl-NL" dirty="0">
                <a:effectLst/>
                <a:latin typeface="Century Gothic" panose="020B0502020202020204" pitchFamily="34" charset="0"/>
                <a:ea typeface="Calibri"/>
                <a:cs typeface="Times New Roman"/>
              </a:rPr>
              <a:t> </a:t>
            </a:r>
            <a:r>
              <a:rPr lang="nl-NL" sz="2400" i="1" u="sng" dirty="0">
                <a:solidFill>
                  <a:srgbClr val="387038"/>
                </a:solidFill>
                <a:latin typeface="Century Gothic" panose="020B0502020202020204" pitchFamily="34" charset="0"/>
                <a:ea typeface="Calibri"/>
                <a:cs typeface="Times New Roman"/>
              </a:rPr>
              <a:t>Schijnbaar</a:t>
            </a:r>
            <a:r>
              <a:rPr lang="nl-NL" sz="2400" i="1" dirty="0">
                <a:solidFill>
                  <a:srgbClr val="387038"/>
                </a:solidFill>
                <a:latin typeface="Century Gothic" panose="020B0502020202020204" pitchFamily="34" charset="0"/>
                <a:ea typeface="Calibri"/>
                <a:cs typeface="Times New Roman"/>
              </a:rPr>
              <a:t> was corona weg, maar dat bleek toch niet zo te zijn.</a:t>
            </a:r>
            <a:endParaRPr lang="nl-NL" sz="2400" dirty="0">
              <a:effectLst/>
              <a:latin typeface="Century Gothic" panose="020B0502020202020204" pitchFamily="34" charset="0"/>
              <a:ea typeface="Calibri"/>
              <a:cs typeface="Times New Roman"/>
            </a:endParaRPr>
          </a:p>
        </p:txBody>
      </p:sp>
      <p:pic>
        <p:nvPicPr>
          <p:cNvPr id="10" name="Afbeelding 9">
            <a:extLst>
              <a:ext uri="{FF2B5EF4-FFF2-40B4-BE49-F238E27FC236}">
                <a16:creationId xmlns:a16="http://schemas.microsoft.com/office/drawing/2014/main" id="{E1DFB26D-8F63-48C7-B69F-A72DD13BF1C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42000" y="2771576"/>
            <a:ext cx="3432017" cy="2160240"/>
          </a:xfrm>
          <a:prstGeom prst="rect">
            <a:avLst/>
          </a:prstGeom>
        </p:spPr>
      </p:pic>
      <p:pic>
        <p:nvPicPr>
          <p:cNvPr id="5" name="Afbeelding 4" descr="Afbeelding met tekst&#10;&#10;Automatisch gegenereerde beschrijving">
            <a:extLst>
              <a:ext uri="{FF2B5EF4-FFF2-40B4-BE49-F238E27FC236}">
                <a16:creationId xmlns:a16="http://schemas.microsoft.com/office/drawing/2014/main" id="{BC1C328D-D9A6-474F-8A88-C985D4C7B9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98663" y="2724490"/>
            <a:ext cx="3267950" cy="2182991"/>
          </a:xfrm>
          <a:prstGeom prst="rect">
            <a:avLst/>
          </a:prstGeom>
        </p:spPr>
      </p:pic>
    </p:spTree>
    <p:extLst>
      <p:ext uri="{BB962C8B-B14F-4D97-AF65-F5344CB8AC3E}">
        <p14:creationId xmlns:p14="http://schemas.microsoft.com/office/powerpoint/2010/main" val="18408038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 name="AutoShape 2" descr="Afbeeldingsresultaat voor picture wedding dres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 name="AutoShape 12" descr="Afbeeldingsresultaat voor italie vla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AutoShape 14" descr="Afbeeldingsresultaat voor italie vla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337331"/>
            <a:ext cx="4275584" cy="106125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latin typeface="Century Gothic" panose="020B0502020202020204" pitchFamily="34" charset="0"/>
                <a:ea typeface="Calibri"/>
                <a:cs typeface="Times New Roman"/>
              </a:rPr>
              <a:t>de garantie</a:t>
            </a:r>
            <a:endParaRPr lang="nl-NL" sz="54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4800" b="1" dirty="0">
                <a:solidFill>
                  <a:srgbClr val="387038"/>
                </a:solidFill>
                <a:latin typeface="Century Gothic" panose="020B0502020202020204" pitchFamily="34" charset="0"/>
                <a:ea typeface="Calibri"/>
                <a:cs typeface="Times New Roman"/>
              </a:rPr>
              <a:t>de onzekerheid</a:t>
            </a:r>
            <a:endParaRPr lang="nl-NL" sz="48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de belofte dat iets gaat gebeuren, de zekerheid</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p>
          <a:p>
            <a:pPr>
              <a:lnSpc>
                <a:spcPct val="107000"/>
              </a:lnSpc>
              <a:spcAft>
                <a:spcPts val="0"/>
              </a:spcAft>
            </a:pPr>
            <a:endParaRPr lang="nl-NL" sz="1100" dirty="0">
              <a:effectLst/>
              <a:latin typeface="Calibri"/>
              <a:ea typeface="Calibri"/>
              <a:cs typeface="Times New Roman"/>
            </a:endParaRPr>
          </a:p>
          <a:p>
            <a:pPr>
              <a:lnSpc>
                <a:spcPct val="107000"/>
              </a:lnSpc>
              <a:spcAft>
                <a:spcPts val="0"/>
              </a:spcAft>
            </a:pPr>
            <a:endParaRPr lang="nl-NL" sz="1400" dirty="0">
              <a:effectLst/>
              <a:latin typeface="Calibri"/>
              <a:ea typeface="Calibri"/>
              <a:cs typeface="Times New Roman"/>
            </a:endParaRPr>
          </a:p>
          <a:p>
            <a:pPr>
              <a:lnSpc>
                <a:spcPct val="107000"/>
              </a:lnSpc>
              <a:spcAft>
                <a:spcPts val="0"/>
              </a:spcAft>
            </a:pPr>
            <a:endParaRPr lang="nl-NL" dirty="0">
              <a:effectLst/>
              <a:latin typeface="Calibri"/>
              <a:ea typeface="Calibri"/>
              <a:cs typeface="Times New Roman"/>
            </a:endParaRPr>
          </a:p>
          <a:p>
            <a:pPr algn="ctr">
              <a:lnSpc>
                <a:spcPct val="90000"/>
              </a:lnSpc>
              <a:spcAft>
                <a:spcPts val="0"/>
              </a:spcAft>
            </a:pPr>
            <a:r>
              <a:rPr lang="nl-NL" sz="2800" dirty="0">
                <a:effectLst/>
                <a:latin typeface="Trebuchet MS"/>
                <a:ea typeface="Calibri"/>
                <a:cs typeface="Times New Roman"/>
              </a:rPr>
              <a:t>   </a:t>
            </a:r>
            <a:r>
              <a:rPr lang="nl-NL" sz="2400" i="1" dirty="0">
                <a:solidFill>
                  <a:srgbClr val="387038"/>
                </a:solidFill>
                <a:effectLst/>
                <a:latin typeface="Century Gothic" panose="020B0502020202020204" pitchFamily="34" charset="0"/>
                <a:ea typeface="Calibri"/>
                <a:cs typeface="Times New Roman"/>
              </a:rPr>
              <a:t>Alleen een goed idee geeft</a:t>
            </a:r>
            <a:r>
              <a:rPr lang="nl-NL" sz="2400" i="1" dirty="0">
                <a:solidFill>
                  <a:srgbClr val="387038"/>
                </a:solidFill>
                <a:latin typeface="Century Gothic" panose="020B0502020202020204" pitchFamily="34" charset="0"/>
                <a:ea typeface="Calibri"/>
                <a:cs typeface="Times New Roman"/>
              </a:rPr>
              <a:t> geen </a:t>
            </a:r>
            <a:r>
              <a:rPr lang="nl-NL" sz="2400" i="1" u="sng" dirty="0">
                <a:solidFill>
                  <a:srgbClr val="387038"/>
                </a:solidFill>
                <a:latin typeface="Century Gothic" panose="020B0502020202020204" pitchFamily="34" charset="0"/>
                <a:ea typeface="Calibri"/>
                <a:cs typeface="Times New Roman"/>
              </a:rPr>
              <a:t>garantie</a:t>
            </a:r>
            <a:r>
              <a:rPr lang="nl-NL" sz="2400" i="1" dirty="0">
                <a:solidFill>
                  <a:srgbClr val="387038"/>
                </a:solidFill>
                <a:latin typeface="Century Gothic" panose="020B0502020202020204" pitchFamily="34" charset="0"/>
                <a:ea typeface="Calibri"/>
                <a:cs typeface="Times New Roman"/>
              </a:rPr>
              <a:t> dat het ook gebeurt</a:t>
            </a:r>
            <a:r>
              <a:rPr lang="nl-NL" sz="2400" i="1" dirty="0">
                <a:solidFill>
                  <a:srgbClr val="387038"/>
                </a:solidFill>
                <a:effectLst/>
                <a:latin typeface="Century Gothic" panose="020B0502020202020204" pitchFamily="34" charset="0"/>
                <a:ea typeface="Calibri"/>
                <a:cs typeface="Times New Roman"/>
              </a:rPr>
              <a:t>.</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90000"/>
              </a:lnSpc>
              <a:spcAft>
                <a:spcPts val="0"/>
              </a:spcAft>
            </a:pPr>
            <a:r>
              <a:rPr lang="nl-NL" sz="2800" dirty="0">
                <a:effectLst/>
                <a:latin typeface="Century Gothic" panose="020B0502020202020204" pitchFamily="34" charset="0"/>
                <a:ea typeface="Calibri"/>
                <a:cs typeface="Times New Roman"/>
              </a:rPr>
              <a:t>= de toestand waarin je niet weet wat je moet doen, denken of geloven</a:t>
            </a: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r>
              <a:rPr lang="nl-NL" dirty="0">
                <a:effectLst/>
                <a:latin typeface="Trebuchet MS"/>
                <a:ea typeface="Calibri"/>
                <a:cs typeface="Times New Roman"/>
              </a:rPr>
              <a:t>  </a:t>
            </a:r>
          </a:p>
          <a:p>
            <a:pPr>
              <a:lnSpc>
                <a:spcPct val="107000"/>
              </a:lnSpc>
              <a:spcAft>
                <a:spcPts val="0"/>
              </a:spcAft>
            </a:pPr>
            <a:endParaRPr lang="nl-NL" sz="1100" dirty="0">
              <a:latin typeface="Calibri"/>
              <a:ea typeface="Calibri"/>
              <a:cs typeface="Times New Roman"/>
            </a:endParaRPr>
          </a:p>
          <a:p>
            <a:pPr>
              <a:lnSpc>
                <a:spcPct val="107000"/>
              </a:lnSpc>
              <a:spcAft>
                <a:spcPts val="0"/>
              </a:spcAft>
            </a:pPr>
            <a:endParaRPr lang="nl-NL" sz="1100" dirty="0">
              <a:latin typeface="Calibri"/>
              <a:ea typeface="Calibri"/>
              <a:cs typeface="Times New Roman"/>
            </a:endParaRPr>
          </a:p>
          <a:p>
            <a:pPr>
              <a:lnSpc>
                <a:spcPct val="107000"/>
              </a:lnSpc>
              <a:spcAft>
                <a:spcPts val="0"/>
              </a:spcAft>
            </a:pPr>
            <a:endParaRPr lang="nl-NL" sz="1100" dirty="0">
              <a:latin typeface="Calibri"/>
              <a:ea typeface="Calibri"/>
              <a:cs typeface="Times New Roman"/>
            </a:endParaRPr>
          </a:p>
          <a:p>
            <a:pPr>
              <a:lnSpc>
                <a:spcPct val="107000"/>
              </a:lnSpc>
              <a:spcAft>
                <a:spcPts val="0"/>
              </a:spcAft>
            </a:pPr>
            <a:endParaRPr lang="nl-NL" sz="1100" dirty="0">
              <a:latin typeface="Calibri"/>
              <a:ea typeface="Calibri"/>
              <a:cs typeface="Times New Roman"/>
            </a:endParaRPr>
          </a:p>
          <a:p>
            <a:pPr>
              <a:lnSpc>
                <a:spcPct val="107000"/>
              </a:lnSpc>
              <a:spcAft>
                <a:spcPts val="0"/>
              </a:spcAft>
            </a:pPr>
            <a:endParaRPr lang="nl-NL" sz="1100" dirty="0">
              <a:effectLst/>
              <a:latin typeface="Calibri"/>
              <a:ea typeface="Calibri"/>
              <a:cs typeface="Times New Roman"/>
            </a:endParaRPr>
          </a:p>
          <a:p>
            <a:pPr>
              <a:lnSpc>
                <a:spcPct val="107000"/>
              </a:lnSpc>
              <a:spcAft>
                <a:spcPts val="0"/>
              </a:spcAft>
            </a:pPr>
            <a:endParaRPr lang="nl-NL" sz="1100" dirty="0">
              <a:effectLst/>
              <a:latin typeface="Calibri"/>
              <a:ea typeface="Calibri"/>
              <a:cs typeface="Times New Roman"/>
            </a:endParaRPr>
          </a:p>
          <a:p>
            <a:pPr algn="ctr">
              <a:lnSpc>
                <a:spcPct val="90000"/>
              </a:lnSpc>
            </a:pPr>
            <a:r>
              <a:rPr lang="nl-NL" sz="2400" i="1" dirty="0">
                <a:solidFill>
                  <a:srgbClr val="387038"/>
                </a:solidFill>
                <a:latin typeface="Century Gothic" panose="020B0502020202020204" pitchFamily="34" charset="0"/>
                <a:ea typeface="Calibri"/>
                <a:cs typeface="Times New Roman"/>
              </a:rPr>
              <a:t>Er is wat </a:t>
            </a:r>
            <a:r>
              <a:rPr lang="nl-NL" sz="2400" i="1" u="sng" dirty="0">
                <a:solidFill>
                  <a:srgbClr val="387038"/>
                </a:solidFill>
                <a:latin typeface="Century Gothic" panose="020B0502020202020204" pitchFamily="34" charset="0"/>
                <a:ea typeface="Calibri"/>
                <a:cs typeface="Times New Roman"/>
              </a:rPr>
              <a:t>onzekerheid</a:t>
            </a:r>
            <a:r>
              <a:rPr lang="nl-NL" sz="2400" i="1" dirty="0">
                <a:solidFill>
                  <a:srgbClr val="387038"/>
                </a:solidFill>
                <a:latin typeface="Century Gothic" panose="020B0502020202020204" pitchFamily="34" charset="0"/>
                <a:ea typeface="Calibri"/>
                <a:cs typeface="Times New Roman"/>
              </a:rPr>
              <a:t> of mijn zus ook mee gaat doen.</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pic>
        <p:nvPicPr>
          <p:cNvPr id="19" name="Afbeelding 18" descr="Afbeelding met tekst, persoon&#10;&#10;Automatisch gegenereerde beschrijving">
            <a:extLst>
              <a:ext uri="{FF2B5EF4-FFF2-40B4-BE49-F238E27FC236}">
                <a16:creationId xmlns:a16="http://schemas.microsoft.com/office/drawing/2014/main" id="{FD80E0C3-0820-46E8-9E92-642C57A4498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5175" y="3068960"/>
            <a:ext cx="3278414" cy="2016224"/>
          </a:xfrm>
          <a:prstGeom prst="rect">
            <a:avLst/>
          </a:prstGeom>
        </p:spPr>
      </p:pic>
      <p:pic>
        <p:nvPicPr>
          <p:cNvPr id="10" name="Afbeelding 9" descr="Afbeelding met kleding, persoon&#10;&#10;Automatisch gegenereerde beschrijving">
            <a:extLst>
              <a:ext uri="{FF2B5EF4-FFF2-40B4-BE49-F238E27FC236}">
                <a16:creationId xmlns:a16="http://schemas.microsoft.com/office/drawing/2014/main" id="{01A5B814-CD03-4F1A-93B4-196EC4A39CC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364088" y="3212976"/>
            <a:ext cx="2802706" cy="1872208"/>
          </a:xfrm>
          <a:prstGeom prst="rect">
            <a:avLst/>
          </a:prstGeom>
        </p:spPr>
      </p:pic>
    </p:spTree>
    <p:extLst>
      <p:ext uri="{BB962C8B-B14F-4D97-AF65-F5344CB8AC3E}">
        <p14:creationId xmlns:p14="http://schemas.microsoft.com/office/powerpoint/2010/main" val="6147874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latin typeface="Century Gothic" panose="020B0502020202020204" pitchFamily="34" charset="0"/>
                <a:ea typeface="Calibri"/>
                <a:cs typeface="Times New Roman"/>
              </a:rPr>
              <a:t>structureel</a:t>
            </a:r>
            <a:endParaRPr lang="nl-NL" sz="59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effectLst/>
                <a:latin typeface="Century Gothic" panose="020B0502020202020204" pitchFamily="34" charset="0"/>
                <a:ea typeface="Calibri"/>
                <a:cs typeface="Times New Roman"/>
              </a:rPr>
              <a:t>incidenteel</a:t>
            </a:r>
            <a:endParaRPr lang="nl-NL" sz="59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blijvend</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3600" dirty="0">
                <a:effectLst/>
                <a:latin typeface="Century Gothic" panose="020B0502020202020204" pitchFamily="34" charset="0"/>
                <a:ea typeface="Calibri"/>
                <a:cs typeface="Times New Roman"/>
              </a:rPr>
              <a:t> </a:t>
            </a:r>
            <a:endParaRPr lang="nl-NL" sz="2800" dirty="0">
              <a:effectLst/>
              <a:latin typeface="Century Gothic" panose="020B0502020202020204" pitchFamily="34" charset="0"/>
              <a:ea typeface="Calibri"/>
              <a:cs typeface="Times New Roman"/>
            </a:endParaRPr>
          </a:p>
          <a:p>
            <a:pPr algn="ctr">
              <a:lnSpc>
                <a:spcPct val="90000"/>
              </a:lnSpc>
              <a:spcAft>
                <a:spcPts val="0"/>
              </a:spcAft>
            </a:pPr>
            <a:r>
              <a:rPr lang="nl-NL" sz="2800" dirty="0">
                <a:effectLst/>
                <a:latin typeface="Century Gothic" panose="020B0502020202020204" pitchFamily="34" charset="0"/>
                <a:ea typeface="Calibri"/>
                <a:cs typeface="Times New Roman"/>
              </a:rPr>
              <a:t>   </a:t>
            </a:r>
            <a:r>
              <a:rPr lang="nl-NL" sz="2400" i="1" dirty="0">
                <a:solidFill>
                  <a:srgbClr val="387038"/>
                </a:solidFill>
                <a:latin typeface="Century Gothic" panose="020B0502020202020204" pitchFamily="34" charset="0"/>
                <a:ea typeface="Calibri"/>
                <a:cs typeface="Times New Roman"/>
              </a:rPr>
              <a:t>Ze willen de nightrun </a:t>
            </a:r>
            <a:r>
              <a:rPr lang="nl-NL" sz="2400" i="1" u="sng" dirty="0">
                <a:solidFill>
                  <a:srgbClr val="387038"/>
                </a:solidFill>
                <a:latin typeface="Century Gothic" panose="020B0502020202020204" pitchFamily="34" charset="0"/>
                <a:ea typeface="Calibri"/>
                <a:cs typeface="Times New Roman"/>
              </a:rPr>
              <a:t>structureel</a:t>
            </a:r>
            <a:r>
              <a:rPr lang="nl-NL" sz="2400" i="1" dirty="0">
                <a:solidFill>
                  <a:srgbClr val="387038"/>
                </a:solidFill>
                <a:latin typeface="Century Gothic" panose="020B0502020202020204" pitchFamily="34" charset="0"/>
                <a:ea typeface="Calibri"/>
                <a:cs typeface="Times New Roman"/>
              </a:rPr>
              <a:t> elke herfst organiseren.</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af en toe</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p>
          <a:p>
            <a:pPr>
              <a:lnSpc>
                <a:spcPct val="107000"/>
              </a:lnSpc>
              <a:spcAft>
                <a:spcPts val="0"/>
              </a:spcAft>
            </a:pPr>
            <a:endParaRPr lang="nl-NL" dirty="0">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107000"/>
              </a:lnSpc>
            </a:pPr>
            <a:r>
              <a:rPr lang="nl-NL" sz="2400" i="1" dirty="0">
                <a:solidFill>
                  <a:srgbClr val="387038"/>
                </a:solidFill>
                <a:effectLst/>
                <a:latin typeface="Century Gothic" panose="020B0502020202020204" pitchFamily="34" charset="0"/>
                <a:ea typeface="Calibri"/>
                <a:cs typeface="Times New Roman"/>
              </a:rPr>
              <a:t>De rest van het jaar ga ik maar </a:t>
            </a:r>
            <a:r>
              <a:rPr lang="nl-NL" sz="2400" i="1" u="sng" dirty="0">
                <a:solidFill>
                  <a:srgbClr val="387038"/>
                </a:solidFill>
                <a:effectLst/>
                <a:latin typeface="Century Gothic" panose="020B0502020202020204" pitchFamily="34" charset="0"/>
                <a:ea typeface="Calibri"/>
                <a:cs typeface="Times New Roman"/>
              </a:rPr>
              <a:t>incidenteel</a:t>
            </a:r>
            <a:r>
              <a:rPr lang="nl-NL" sz="2400" i="1" dirty="0">
                <a:solidFill>
                  <a:srgbClr val="387038"/>
                </a:solidFill>
                <a:effectLst/>
                <a:latin typeface="Century Gothic" panose="020B0502020202020204" pitchFamily="34" charset="0"/>
                <a:ea typeface="Calibri"/>
                <a:cs typeface="Times New Roman"/>
              </a:rPr>
              <a:t> trainen.</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3" name="Afbeelding 2">
            <a:extLst>
              <a:ext uri="{FF2B5EF4-FFF2-40B4-BE49-F238E27FC236}">
                <a16:creationId xmlns:a16="http://schemas.microsoft.com/office/drawing/2014/main" id="{E9810E98-E768-4BF1-B411-2405CB2345FB}"/>
              </a:ext>
            </a:extLst>
          </p:cNvPr>
          <p:cNvPicPr>
            <a:picLocks noChangeAspect="1"/>
          </p:cNvPicPr>
          <p:nvPr/>
        </p:nvPicPr>
        <p:blipFill>
          <a:blip r:embed="rId4"/>
          <a:stretch>
            <a:fillRect/>
          </a:stretch>
        </p:blipFill>
        <p:spPr>
          <a:xfrm>
            <a:off x="467544" y="2369699"/>
            <a:ext cx="3816424" cy="2444328"/>
          </a:xfrm>
          <a:prstGeom prst="rect">
            <a:avLst/>
          </a:prstGeom>
        </p:spPr>
      </p:pic>
      <p:pic>
        <p:nvPicPr>
          <p:cNvPr id="5" name="Afbeelding 4" descr="Afbeelding met gras, buiten, persoon, rijden&#10;&#10;Automatisch gegenereerde beschrijving">
            <a:extLst>
              <a:ext uri="{FF2B5EF4-FFF2-40B4-BE49-F238E27FC236}">
                <a16:creationId xmlns:a16="http://schemas.microsoft.com/office/drawing/2014/main" id="{91AA9E6A-B82B-439A-A9D0-7686BF2B550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04048" y="2470311"/>
            <a:ext cx="3528392" cy="2356966"/>
          </a:xfrm>
          <a:prstGeom prst="rect">
            <a:avLst/>
          </a:prstGeom>
        </p:spPr>
      </p:pic>
    </p:spTree>
    <p:extLst>
      <p:ext uri="{BB962C8B-B14F-4D97-AF65-F5344CB8AC3E}">
        <p14:creationId xmlns:p14="http://schemas.microsoft.com/office/powerpoint/2010/main" val="28346979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5400" b="1" dirty="0" err="1">
                <a:solidFill>
                  <a:srgbClr val="387038"/>
                </a:solidFill>
                <a:latin typeface="Century Gothic" panose="020B0502020202020204" pitchFamily="34" charset="0"/>
                <a:ea typeface="Calibri"/>
                <a:cs typeface="Times New Roman"/>
              </a:rPr>
              <a:t>vanzelf-sprekend</a:t>
            </a:r>
            <a:endParaRPr lang="nl-NL" sz="54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effectLst/>
                <a:latin typeface="Century Gothic" panose="020B0502020202020204" pitchFamily="34" charset="0"/>
                <a:ea typeface="Calibri"/>
                <a:cs typeface="Times New Roman"/>
              </a:rPr>
              <a:t>onlogisch</a:t>
            </a:r>
            <a:endParaRPr lang="nl-NL" sz="59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gewoon, logisch</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gn="ctr">
              <a:lnSpc>
                <a:spcPct val="90000"/>
              </a:lnSpc>
              <a:spcAft>
                <a:spcPts val="0"/>
              </a:spcAft>
            </a:pPr>
            <a:r>
              <a:rPr lang="nl-NL" sz="2400" i="1" dirty="0">
                <a:solidFill>
                  <a:srgbClr val="387038"/>
                </a:solidFill>
                <a:latin typeface="Century Gothic" panose="020B0502020202020204" pitchFamily="34" charset="0"/>
                <a:ea typeface="Calibri"/>
                <a:cs typeface="Times New Roman"/>
              </a:rPr>
              <a:t>Het is </a:t>
            </a:r>
            <a:r>
              <a:rPr lang="nl-NL" sz="2400" i="1" u="sng" dirty="0">
                <a:solidFill>
                  <a:srgbClr val="387038"/>
                </a:solidFill>
                <a:latin typeface="Century Gothic" panose="020B0502020202020204" pitchFamily="34" charset="0"/>
                <a:ea typeface="Calibri"/>
                <a:cs typeface="Times New Roman"/>
              </a:rPr>
              <a:t>vanzelfsprekend</a:t>
            </a:r>
            <a:r>
              <a:rPr lang="nl-NL" sz="2400" i="1" dirty="0">
                <a:solidFill>
                  <a:srgbClr val="387038"/>
                </a:solidFill>
                <a:latin typeface="Century Gothic" panose="020B0502020202020204" pitchFamily="34" charset="0"/>
                <a:ea typeface="Calibri"/>
                <a:cs typeface="Times New Roman"/>
              </a:rPr>
              <a:t> dat je licht nodig hebt. </a:t>
            </a: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niet met goede argumenten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p>
          <a:p>
            <a:pPr>
              <a:lnSpc>
                <a:spcPct val="107000"/>
              </a:lnSpc>
              <a:spcAft>
                <a:spcPts val="0"/>
              </a:spcAft>
            </a:pPr>
            <a:endParaRPr lang="nl-NL" sz="2400" dirty="0">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107000"/>
              </a:lnSpc>
            </a:pPr>
            <a:r>
              <a:rPr lang="nl-NL" sz="2400" i="1" dirty="0">
                <a:solidFill>
                  <a:srgbClr val="387038"/>
                </a:solidFill>
                <a:effectLst/>
                <a:latin typeface="Century Gothic" panose="020B0502020202020204" pitchFamily="34" charset="0"/>
                <a:ea typeface="Calibri"/>
                <a:cs typeface="Times New Roman"/>
              </a:rPr>
              <a:t>Het is </a:t>
            </a:r>
            <a:r>
              <a:rPr lang="nl-NL" sz="2400" i="1" u="sng" dirty="0">
                <a:solidFill>
                  <a:srgbClr val="387038"/>
                </a:solidFill>
                <a:effectLst/>
                <a:latin typeface="Century Gothic" panose="020B0502020202020204" pitchFamily="34" charset="0"/>
                <a:ea typeface="Calibri"/>
                <a:cs typeface="Times New Roman"/>
              </a:rPr>
              <a:t>onlogisch</a:t>
            </a:r>
            <a:r>
              <a:rPr lang="nl-NL" sz="2400" i="1" dirty="0">
                <a:solidFill>
                  <a:srgbClr val="387038"/>
                </a:solidFill>
                <a:effectLst/>
                <a:latin typeface="Century Gothic" panose="020B0502020202020204" pitchFamily="34" charset="0"/>
                <a:ea typeface="Calibri"/>
                <a:cs typeface="Times New Roman"/>
              </a:rPr>
              <a:t> om zonder licht te gaan rennen.</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8" name="Afbeelding 7" descr="Afbeelding met persoon, buiten&#10;&#10;Automatisch gegenereerde beschrijving">
            <a:extLst>
              <a:ext uri="{FF2B5EF4-FFF2-40B4-BE49-F238E27FC236}">
                <a16:creationId xmlns:a16="http://schemas.microsoft.com/office/drawing/2014/main" id="{1D328471-6393-4B05-A0D0-D78302B98C2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76701" y="2492896"/>
            <a:ext cx="3562615" cy="2376264"/>
          </a:xfrm>
          <a:prstGeom prst="rect">
            <a:avLst/>
          </a:prstGeom>
        </p:spPr>
      </p:pic>
      <p:pic>
        <p:nvPicPr>
          <p:cNvPr id="3" name="Afbeelding 2" descr="Afbeelding met donker, silhouet&#10;&#10;Automatisch gegenereerde beschrijving">
            <a:extLst>
              <a:ext uri="{FF2B5EF4-FFF2-40B4-BE49-F238E27FC236}">
                <a16:creationId xmlns:a16="http://schemas.microsoft.com/office/drawing/2014/main" id="{6D992E5E-CE00-497F-B76E-91EBCBAD3F5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04048" y="2818873"/>
            <a:ext cx="3635259" cy="2050287"/>
          </a:xfrm>
          <a:prstGeom prst="rect">
            <a:avLst/>
          </a:prstGeom>
        </p:spPr>
      </p:pic>
    </p:spTree>
    <p:extLst>
      <p:ext uri="{BB962C8B-B14F-4D97-AF65-F5344CB8AC3E}">
        <p14:creationId xmlns:p14="http://schemas.microsoft.com/office/powerpoint/2010/main" val="1554614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391" y="126507"/>
            <a:ext cx="9013609" cy="6275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1187624" y="476672"/>
            <a:ext cx="4913457" cy="719142"/>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6" name="Tekstvak 2"/>
          <p:cNvSpPr txBox="1">
            <a:spLocks noChangeArrowheads="1"/>
          </p:cNvSpPr>
          <p:nvPr/>
        </p:nvSpPr>
        <p:spPr bwMode="auto">
          <a:xfrm>
            <a:off x="1052065" y="381886"/>
            <a:ext cx="5112568" cy="50405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latin typeface="Century Gothic" panose="020B0502020202020204" pitchFamily="34" charset="0"/>
                <a:ea typeface="Calibri"/>
                <a:cs typeface="Times New Roman"/>
              </a:rPr>
              <a:t>de voedingsstof</a:t>
            </a:r>
            <a:endParaRPr lang="nl-NL" sz="4800" b="1" dirty="0">
              <a:effectLst/>
              <a:latin typeface="Century Gothic" panose="020B0502020202020204" pitchFamily="34" charset="0"/>
              <a:ea typeface="Calibri"/>
              <a:cs typeface="Times New Roman"/>
            </a:endParaRPr>
          </a:p>
        </p:txBody>
      </p:sp>
      <p:sp>
        <p:nvSpPr>
          <p:cNvPr id="7" name="Text Box 14"/>
          <p:cNvSpPr txBox="1"/>
          <p:nvPr/>
        </p:nvSpPr>
        <p:spPr>
          <a:xfrm>
            <a:off x="323529" y="3645024"/>
            <a:ext cx="3017548" cy="90010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8" name="Tekstvak 2"/>
          <p:cNvSpPr txBox="1">
            <a:spLocks noChangeArrowheads="1"/>
          </p:cNvSpPr>
          <p:nvPr/>
        </p:nvSpPr>
        <p:spPr bwMode="auto">
          <a:xfrm>
            <a:off x="226294" y="3694233"/>
            <a:ext cx="3220812" cy="504056"/>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600" b="1" dirty="0">
                <a:latin typeface="Century Gothic" panose="020B0502020202020204" pitchFamily="34" charset="0"/>
                <a:ea typeface="Calibri"/>
                <a:cs typeface="Times New Roman"/>
              </a:rPr>
              <a:t>de koolhydraten</a:t>
            </a:r>
            <a:endParaRPr lang="nl-NL" sz="3600" b="1" dirty="0">
              <a:effectLst/>
              <a:latin typeface="Century Gothic" panose="020B0502020202020204" pitchFamily="34" charset="0"/>
              <a:ea typeface="Calibri"/>
              <a:cs typeface="Times New Roman"/>
            </a:endParaRPr>
          </a:p>
        </p:txBody>
      </p:sp>
      <p:sp>
        <p:nvSpPr>
          <p:cNvPr id="9" name="Text Box 14"/>
          <p:cNvSpPr txBox="1"/>
          <p:nvPr/>
        </p:nvSpPr>
        <p:spPr>
          <a:xfrm>
            <a:off x="3442043" y="3861048"/>
            <a:ext cx="2444750"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0" name="Tekstvak 2"/>
          <p:cNvSpPr txBox="1">
            <a:spLocks noChangeArrowheads="1"/>
          </p:cNvSpPr>
          <p:nvPr/>
        </p:nvSpPr>
        <p:spPr bwMode="auto">
          <a:xfrm>
            <a:off x="3341078" y="3861985"/>
            <a:ext cx="2671082" cy="719143"/>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b="1" dirty="0">
                <a:latin typeface="Century Gothic" panose="020B0502020202020204" pitchFamily="34" charset="0"/>
                <a:ea typeface="Calibri"/>
                <a:cs typeface="Times New Roman"/>
              </a:rPr>
              <a:t>de eiwitten</a:t>
            </a:r>
            <a:endParaRPr lang="nl-NL" sz="3600" b="1" dirty="0">
              <a:effectLst/>
              <a:latin typeface="Century Gothic" panose="020B0502020202020204" pitchFamily="34" charset="0"/>
              <a:ea typeface="Calibri"/>
              <a:cs typeface="Times New Roman"/>
            </a:endParaRPr>
          </a:p>
        </p:txBody>
      </p:sp>
      <p:sp>
        <p:nvSpPr>
          <p:cNvPr id="11" name="Text Box 14"/>
          <p:cNvSpPr txBox="1"/>
          <p:nvPr/>
        </p:nvSpPr>
        <p:spPr>
          <a:xfrm>
            <a:off x="6101079" y="3861048"/>
            <a:ext cx="261139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2" name="Tekstvak 2"/>
          <p:cNvSpPr txBox="1">
            <a:spLocks noChangeArrowheads="1"/>
          </p:cNvSpPr>
          <p:nvPr/>
        </p:nvSpPr>
        <p:spPr bwMode="auto">
          <a:xfrm>
            <a:off x="6101081" y="3861049"/>
            <a:ext cx="2611398"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b="1" dirty="0">
                <a:latin typeface="Century Gothic" panose="020B0502020202020204" pitchFamily="34" charset="0"/>
                <a:ea typeface="Calibri"/>
                <a:cs typeface="Times New Roman"/>
              </a:rPr>
              <a:t>de vetten</a:t>
            </a:r>
            <a:endParaRPr lang="nl-NL" sz="3600" b="1" dirty="0">
              <a:effectLst/>
              <a:latin typeface="Century Gothic" panose="020B0502020202020204" pitchFamily="34" charset="0"/>
              <a:ea typeface="Calibri"/>
              <a:cs typeface="Times New Roman"/>
            </a:endParaRPr>
          </a:p>
        </p:txBody>
      </p:sp>
      <p:pic>
        <p:nvPicPr>
          <p:cNvPr id="15" name="Afbeelding 14"/>
          <p:cNvPicPr/>
          <p:nvPr/>
        </p:nvPicPr>
        <p:blipFill>
          <a:blip r:embed="rId3"/>
          <a:stretch>
            <a:fillRect/>
          </a:stretch>
        </p:blipFill>
        <p:spPr>
          <a:xfrm>
            <a:off x="7323455" y="6220072"/>
            <a:ext cx="1584176" cy="593304"/>
          </a:xfrm>
          <a:prstGeom prst="rect">
            <a:avLst/>
          </a:prstGeom>
        </p:spPr>
      </p:pic>
      <p:pic>
        <p:nvPicPr>
          <p:cNvPr id="16" name="Afbeelding 15"/>
          <p:cNvPicPr/>
          <p:nvPr/>
        </p:nvPicPr>
        <p:blipFill>
          <a:blip r:embed="rId4"/>
          <a:stretch>
            <a:fillRect/>
          </a:stretch>
        </p:blipFill>
        <p:spPr>
          <a:xfrm rot="21235644">
            <a:off x="3874867" y="3428441"/>
            <a:ext cx="152772" cy="441929"/>
          </a:xfrm>
          <a:prstGeom prst="rect">
            <a:avLst/>
          </a:prstGeom>
        </p:spPr>
      </p:pic>
      <p:sp>
        <p:nvSpPr>
          <p:cNvPr id="13" name="Text Box 14"/>
          <p:cNvSpPr txBox="1"/>
          <p:nvPr/>
        </p:nvSpPr>
        <p:spPr>
          <a:xfrm>
            <a:off x="6228184" y="476672"/>
            <a:ext cx="2520280" cy="2376264"/>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6228184" y="491188"/>
            <a:ext cx="2503476" cy="67636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de stof die je lichaam energie geeft, zoals eiwit en vet</a:t>
            </a:r>
          </a:p>
        </p:txBody>
      </p:sp>
      <p:pic>
        <p:nvPicPr>
          <p:cNvPr id="20" name="Afbeelding 19">
            <a:extLst>
              <a:ext uri="{FF2B5EF4-FFF2-40B4-BE49-F238E27FC236}">
                <a16:creationId xmlns:a16="http://schemas.microsoft.com/office/drawing/2014/main" id="{32017E5F-566F-4922-9239-2439A5C3E1E6}"/>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931489" y="4581128"/>
            <a:ext cx="1432599" cy="1454409"/>
          </a:xfrm>
          <a:prstGeom prst="rect">
            <a:avLst/>
          </a:prstGeom>
        </p:spPr>
      </p:pic>
      <p:pic>
        <p:nvPicPr>
          <p:cNvPr id="21" name="Afbeelding 20">
            <a:extLst>
              <a:ext uri="{FF2B5EF4-FFF2-40B4-BE49-F238E27FC236}">
                <a16:creationId xmlns:a16="http://schemas.microsoft.com/office/drawing/2014/main" id="{8840D342-E4D4-48CE-B118-F8E5FA6709F4}"/>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l="35038" t="7688" r="34668" b="19943"/>
          <a:stretch/>
        </p:blipFill>
        <p:spPr>
          <a:xfrm>
            <a:off x="6607155" y="4612197"/>
            <a:ext cx="1432599" cy="1425633"/>
          </a:xfrm>
          <a:prstGeom prst="rect">
            <a:avLst/>
          </a:prstGeom>
        </p:spPr>
      </p:pic>
      <p:pic>
        <p:nvPicPr>
          <p:cNvPr id="22" name="Afbeelding 21">
            <a:extLst>
              <a:ext uri="{FF2B5EF4-FFF2-40B4-BE49-F238E27FC236}">
                <a16:creationId xmlns:a16="http://schemas.microsoft.com/office/drawing/2014/main" id="{2315A29D-3B31-4A4D-9E11-963B83953D5D}"/>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946915" y="4602702"/>
            <a:ext cx="1528800" cy="1363564"/>
          </a:xfrm>
          <a:prstGeom prst="rect">
            <a:avLst/>
          </a:prstGeom>
        </p:spPr>
      </p:pic>
    </p:spTree>
    <p:extLst>
      <p:ext uri="{BB962C8B-B14F-4D97-AF65-F5344CB8AC3E}">
        <p14:creationId xmlns:p14="http://schemas.microsoft.com/office/powerpoint/2010/main" val="41014552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0391" y="126507"/>
            <a:ext cx="9013609" cy="6275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1654855" y="476672"/>
            <a:ext cx="4446226" cy="69088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6" name="Tekstvak 2"/>
          <p:cNvSpPr txBox="1">
            <a:spLocks noChangeArrowheads="1"/>
          </p:cNvSpPr>
          <p:nvPr/>
        </p:nvSpPr>
        <p:spPr bwMode="auto">
          <a:xfrm>
            <a:off x="1627049" y="404664"/>
            <a:ext cx="4536504" cy="83489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latin typeface="Century Gothic" panose="020B0502020202020204" pitchFamily="34" charset="0"/>
                <a:ea typeface="Calibri"/>
                <a:cs typeface="Times New Roman"/>
              </a:rPr>
              <a:t>de maatregel</a:t>
            </a:r>
            <a:endParaRPr lang="nl-NL" sz="4800" b="1" dirty="0">
              <a:effectLst/>
              <a:latin typeface="Century Gothic" panose="020B0502020202020204" pitchFamily="34" charset="0"/>
              <a:ea typeface="Calibri"/>
              <a:cs typeface="Times New Roman"/>
            </a:endParaRPr>
          </a:p>
        </p:txBody>
      </p:sp>
      <p:sp>
        <p:nvSpPr>
          <p:cNvPr id="7" name="Text Box 14"/>
          <p:cNvSpPr txBox="1"/>
          <p:nvPr/>
        </p:nvSpPr>
        <p:spPr>
          <a:xfrm>
            <a:off x="107504" y="3625549"/>
            <a:ext cx="2388903" cy="91957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80000"/>
              </a:lnSpc>
              <a:spcAft>
                <a:spcPts val="800"/>
              </a:spcAft>
            </a:pPr>
            <a:endParaRPr lang="en-US" sz="3600" b="1" dirty="0">
              <a:effectLst/>
              <a:latin typeface="Century Gothic" panose="020B0502020202020204" pitchFamily="34" charset="0"/>
              <a:ea typeface="Calibri"/>
              <a:cs typeface="Times New Roman"/>
            </a:endParaRPr>
          </a:p>
        </p:txBody>
      </p:sp>
      <p:sp>
        <p:nvSpPr>
          <p:cNvPr id="8" name="Tekstvak 2"/>
          <p:cNvSpPr txBox="1">
            <a:spLocks noChangeArrowheads="1"/>
          </p:cNvSpPr>
          <p:nvPr/>
        </p:nvSpPr>
        <p:spPr bwMode="auto">
          <a:xfrm>
            <a:off x="32169" y="2841984"/>
            <a:ext cx="3597315" cy="67282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endParaRPr lang="nl-NL" sz="3600" b="1" dirty="0">
              <a:effectLst/>
              <a:latin typeface="Century Gothic" panose="020B0502020202020204" pitchFamily="34" charset="0"/>
              <a:ea typeface="Calibri"/>
              <a:cs typeface="Times New Roman"/>
            </a:endParaRPr>
          </a:p>
        </p:txBody>
      </p:sp>
      <p:sp>
        <p:nvSpPr>
          <p:cNvPr id="9" name="Text Box 14"/>
          <p:cNvSpPr txBox="1"/>
          <p:nvPr/>
        </p:nvSpPr>
        <p:spPr>
          <a:xfrm>
            <a:off x="2698890" y="3625551"/>
            <a:ext cx="2636641" cy="919573"/>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0" name="Tekstvak 2"/>
          <p:cNvSpPr txBox="1">
            <a:spLocks noChangeArrowheads="1"/>
          </p:cNvSpPr>
          <p:nvPr/>
        </p:nvSpPr>
        <p:spPr bwMode="auto">
          <a:xfrm>
            <a:off x="2584848" y="3672811"/>
            <a:ext cx="2851248" cy="908317"/>
          </a:xfrm>
          <a:prstGeom prst="rect">
            <a:avLst/>
          </a:prstGeom>
          <a:noFill/>
          <a:ln w="9525">
            <a:noFill/>
            <a:miter lim="800000"/>
            <a:headEnd/>
            <a:tailEnd/>
          </a:ln>
        </p:spPr>
        <p:txBody>
          <a:bodyPr rot="0" vert="horz" wrap="square" lIns="91440" tIns="45720" rIns="91440" bIns="45720" anchor="t" anchorCtr="0">
            <a:noAutofit/>
          </a:bodyPr>
          <a:lstStyle/>
          <a:p>
            <a:pPr algn="ctr">
              <a:lnSpc>
                <a:spcPct val="80000"/>
              </a:lnSpc>
              <a:spcAft>
                <a:spcPts val="800"/>
              </a:spcAft>
            </a:pPr>
            <a:r>
              <a:rPr lang="nl-NL" sz="3200" b="1" dirty="0">
                <a:latin typeface="Century Gothic" panose="020B0502020202020204" pitchFamily="34" charset="0"/>
                <a:ea typeface="Calibri"/>
                <a:cs typeface="Times New Roman"/>
              </a:rPr>
              <a:t>d</a:t>
            </a:r>
            <a:r>
              <a:rPr lang="nl-NL" sz="3200" b="1" dirty="0">
                <a:effectLst/>
                <a:latin typeface="Century Gothic" panose="020B0502020202020204" pitchFamily="34" charset="0"/>
                <a:ea typeface="Calibri"/>
                <a:cs typeface="Times New Roman"/>
              </a:rPr>
              <a:t>e verkeers-maatregel</a:t>
            </a:r>
          </a:p>
        </p:txBody>
      </p:sp>
      <p:sp>
        <p:nvSpPr>
          <p:cNvPr id="11" name="Text Box 14"/>
          <p:cNvSpPr txBox="1"/>
          <p:nvPr/>
        </p:nvSpPr>
        <p:spPr>
          <a:xfrm>
            <a:off x="5444885" y="3621301"/>
            <a:ext cx="3357873" cy="90831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pic>
        <p:nvPicPr>
          <p:cNvPr id="15" name="Afbeelding 14"/>
          <p:cNvPicPr/>
          <p:nvPr/>
        </p:nvPicPr>
        <p:blipFill>
          <a:blip r:embed="rId3" cstate="email">
            <a:extLst>
              <a:ext uri="{28A0092B-C50C-407E-A947-70E740481C1C}">
                <a14:useLocalDpi xmlns:a14="http://schemas.microsoft.com/office/drawing/2010/main"/>
              </a:ext>
            </a:extLst>
          </a:blip>
          <a:stretch>
            <a:fillRect/>
          </a:stretch>
        </p:blipFill>
        <p:spPr>
          <a:xfrm>
            <a:off x="7323455" y="6220072"/>
            <a:ext cx="1584176" cy="593304"/>
          </a:xfrm>
          <a:prstGeom prst="rect">
            <a:avLst/>
          </a:prstGeom>
        </p:spPr>
      </p:pic>
      <p:sp>
        <p:nvSpPr>
          <p:cNvPr id="13" name="Text Box 14"/>
          <p:cNvSpPr txBox="1"/>
          <p:nvPr/>
        </p:nvSpPr>
        <p:spPr>
          <a:xfrm>
            <a:off x="6228184" y="476671"/>
            <a:ext cx="2574574" cy="1454175"/>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6228183" y="491188"/>
            <a:ext cx="2679447" cy="1439658"/>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rPr>
              <a:t>de actie om een doel te bereiken</a:t>
            </a:r>
          </a:p>
          <a:p>
            <a:pPr>
              <a:lnSpc>
                <a:spcPct val="107000"/>
              </a:lnSpc>
              <a:spcAft>
                <a:spcPts val="800"/>
              </a:spcAft>
            </a:pPr>
            <a:endParaRPr kumimoji="0" lang="nl-NL" altLang="nl-NL" sz="2800" b="0" i="0" u="none" strike="noStrike" cap="none" normalizeH="0" baseline="0" dirty="0">
              <a:ln>
                <a:noFill/>
              </a:ln>
              <a:solidFill>
                <a:srgbClr val="4F4F4F"/>
              </a:solidFill>
              <a:effectLst/>
              <a:latin typeface="Century Gothic" panose="020B0502020202020204" pitchFamily="34" charset="0"/>
            </a:endParaRPr>
          </a:p>
          <a:p>
            <a:pPr>
              <a:lnSpc>
                <a:spcPct val="107000"/>
              </a:lnSpc>
              <a:spcAft>
                <a:spcPts val="800"/>
              </a:spcAft>
            </a:pPr>
            <a:endParaRPr lang="nl-NL" sz="2800" dirty="0">
              <a:effectLst/>
              <a:latin typeface="Century Gothic" panose="020B0502020202020204" pitchFamily="34" charset="0"/>
              <a:ea typeface="Calibri"/>
              <a:cs typeface="Times New Roman"/>
            </a:endParaRPr>
          </a:p>
        </p:txBody>
      </p:sp>
      <p:sp>
        <p:nvSpPr>
          <p:cNvPr id="23" name="Tekstvak 22">
            <a:extLst>
              <a:ext uri="{FF2B5EF4-FFF2-40B4-BE49-F238E27FC236}">
                <a16:creationId xmlns:a16="http://schemas.microsoft.com/office/drawing/2014/main" id="{6E47C47C-A67A-44B8-AE5E-2DF52D691092}"/>
              </a:ext>
            </a:extLst>
          </p:cNvPr>
          <p:cNvSpPr txBox="1"/>
          <p:nvPr/>
        </p:nvSpPr>
        <p:spPr>
          <a:xfrm>
            <a:off x="-108520" y="3681424"/>
            <a:ext cx="2825813" cy="880241"/>
          </a:xfrm>
          <a:prstGeom prst="rect">
            <a:avLst/>
          </a:prstGeom>
          <a:noFill/>
        </p:spPr>
        <p:txBody>
          <a:bodyPr wrap="square" rtlCol="0">
            <a:spAutoFit/>
          </a:bodyPr>
          <a:lstStyle/>
          <a:p>
            <a:pPr algn="ctr">
              <a:lnSpc>
                <a:spcPct val="80000"/>
              </a:lnSpc>
              <a:spcAft>
                <a:spcPts val="800"/>
              </a:spcAft>
            </a:pPr>
            <a:r>
              <a:rPr lang="en-US" sz="3200" b="1" dirty="0">
                <a:latin typeface="Century Gothic" panose="020B0502020202020204" pitchFamily="34" charset="0"/>
                <a:ea typeface="Calibri"/>
                <a:cs typeface="Times New Roman"/>
              </a:rPr>
              <a:t>d</a:t>
            </a:r>
            <a:r>
              <a:rPr lang="en-US" sz="3200" b="1" dirty="0">
                <a:effectLst/>
                <a:latin typeface="Century Gothic" panose="020B0502020202020204" pitchFamily="34" charset="0"/>
                <a:ea typeface="Calibri"/>
                <a:cs typeface="Times New Roman"/>
              </a:rPr>
              <a:t>e corona- </a:t>
            </a:r>
            <a:r>
              <a:rPr lang="en-US" sz="3200" b="1" dirty="0" err="1">
                <a:effectLst/>
                <a:latin typeface="Century Gothic" panose="020B0502020202020204" pitchFamily="34" charset="0"/>
                <a:ea typeface="Calibri"/>
                <a:cs typeface="Times New Roman"/>
              </a:rPr>
              <a:t>maatregel</a:t>
            </a:r>
            <a:endParaRPr lang="nl-NL" sz="3200" b="1" dirty="0">
              <a:effectLst/>
              <a:latin typeface="Century Gothic" panose="020B0502020202020204" pitchFamily="34" charset="0"/>
              <a:ea typeface="Calibri"/>
              <a:cs typeface="Times New Roman"/>
            </a:endParaRPr>
          </a:p>
        </p:txBody>
      </p:sp>
      <p:sp>
        <p:nvSpPr>
          <p:cNvPr id="21" name="Tekstvak 2">
            <a:extLst>
              <a:ext uri="{FF2B5EF4-FFF2-40B4-BE49-F238E27FC236}">
                <a16:creationId xmlns:a16="http://schemas.microsoft.com/office/drawing/2014/main" id="{A036E617-4EF6-4625-B1CC-66DDCCDDD1AA}"/>
              </a:ext>
            </a:extLst>
          </p:cNvPr>
          <p:cNvSpPr txBox="1">
            <a:spLocks noChangeArrowheads="1"/>
          </p:cNvSpPr>
          <p:nvPr/>
        </p:nvSpPr>
        <p:spPr bwMode="auto">
          <a:xfrm>
            <a:off x="5358418" y="3668410"/>
            <a:ext cx="3484620" cy="833229"/>
          </a:xfrm>
          <a:prstGeom prst="rect">
            <a:avLst/>
          </a:prstGeom>
          <a:noFill/>
          <a:ln w="9525">
            <a:noFill/>
            <a:miter lim="800000"/>
            <a:headEnd/>
            <a:tailEnd/>
          </a:ln>
        </p:spPr>
        <p:txBody>
          <a:bodyPr rot="0" vert="horz" wrap="square" lIns="91440" tIns="45720" rIns="91440" bIns="45720" anchor="t" anchorCtr="0">
            <a:noAutofit/>
          </a:bodyPr>
          <a:lstStyle/>
          <a:p>
            <a:pPr algn="ctr">
              <a:lnSpc>
                <a:spcPct val="80000"/>
              </a:lnSpc>
              <a:spcAft>
                <a:spcPts val="800"/>
              </a:spcAft>
            </a:pPr>
            <a:r>
              <a:rPr lang="nl-NL" sz="3200" b="1" dirty="0">
                <a:latin typeface="Century Gothic" panose="020B0502020202020204" pitchFamily="34" charset="0"/>
                <a:ea typeface="Calibri"/>
                <a:cs typeface="Times New Roman"/>
              </a:rPr>
              <a:t>de vandalisme-maatregel</a:t>
            </a:r>
            <a:endParaRPr lang="nl-NL" sz="3200" b="1" dirty="0">
              <a:effectLst/>
              <a:latin typeface="Century Gothic" panose="020B0502020202020204" pitchFamily="34" charset="0"/>
              <a:ea typeface="Calibri"/>
              <a:cs typeface="Times New Roman"/>
            </a:endParaRPr>
          </a:p>
        </p:txBody>
      </p:sp>
      <p:pic>
        <p:nvPicPr>
          <p:cNvPr id="3" name="Afbeelding 2" descr="Afbeelding met tekst&#10;&#10;Automatisch gegenereerde beschrijving">
            <a:extLst>
              <a:ext uri="{FF2B5EF4-FFF2-40B4-BE49-F238E27FC236}">
                <a16:creationId xmlns:a16="http://schemas.microsoft.com/office/drawing/2014/main" id="{F645C3B8-42E5-4524-8AAB-B5E2DCA5C36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83568" y="4655869"/>
            <a:ext cx="1440160" cy="1365419"/>
          </a:xfrm>
          <a:prstGeom prst="rect">
            <a:avLst/>
          </a:prstGeom>
        </p:spPr>
      </p:pic>
      <p:pic>
        <p:nvPicPr>
          <p:cNvPr id="16" name="Afbeelding 15" descr="Afbeelding met tekst, weg, buiten, boom&#10;&#10;Automatisch gegenereerde beschrijving">
            <a:extLst>
              <a:ext uri="{FF2B5EF4-FFF2-40B4-BE49-F238E27FC236}">
                <a16:creationId xmlns:a16="http://schemas.microsoft.com/office/drawing/2014/main" id="{2F899F20-BD39-498B-97B4-156E5DECB75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131840" y="4685973"/>
            <a:ext cx="1875834" cy="1253057"/>
          </a:xfrm>
          <a:prstGeom prst="rect">
            <a:avLst/>
          </a:prstGeom>
        </p:spPr>
      </p:pic>
      <p:pic>
        <p:nvPicPr>
          <p:cNvPr id="18" name="Afbeelding 17" descr="Afbeelding met hek, buiten, zoogdier, wilde hond&#10;&#10;Automatisch gegenereerde beschrijving">
            <a:extLst>
              <a:ext uri="{FF2B5EF4-FFF2-40B4-BE49-F238E27FC236}">
                <a16:creationId xmlns:a16="http://schemas.microsoft.com/office/drawing/2014/main" id="{32D7CE77-5475-41A8-A102-CD81452A28D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926096" y="4655869"/>
            <a:ext cx="2409637" cy="1359036"/>
          </a:xfrm>
          <a:prstGeom prst="rect">
            <a:avLst/>
          </a:prstGeom>
        </p:spPr>
      </p:pic>
    </p:spTree>
    <p:extLst>
      <p:ext uri="{BB962C8B-B14F-4D97-AF65-F5344CB8AC3E}">
        <p14:creationId xmlns:p14="http://schemas.microsoft.com/office/powerpoint/2010/main" val="19491553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lstStyle/>
          <a:p>
            <a:r>
              <a:rPr lang="nl-NL" dirty="0">
                <a:solidFill>
                  <a:srgbClr val="C00000"/>
                </a:solidFill>
                <a:latin typeface="Century Gothic" panose="020B0502020202020204" pitchFamily="34" charset="0"/>
              </a:rPr>
              <a:t>Week 44 </a:t>
            </a:r>
            <a:r>
              <a:rPr lang="nl-NL">
                <a:solidFill>
                  <a:srgbClr val="C00000"/>
                </a:solidFill>
                <a:latin typeface="Century Gothic" panose="020B0502020202020204" pitchFamily="34" charset="0"/>
              </a:rPr>
              <a:t>– 8 november </a:t>
            </a:r>
            <a:r>
              <a:rPr lang="nl-NL" dirty="0">
                <a:solidFill>
                  <a:srgbClr val="C00000"/>
                </a:solidFill>
                <a:latin typeface="Century Gothic" panose="020B0502020202020204" pitchFamily="34" charset="0"/>
              </a:rPr>
              <a:t>2022</a:t>
            </a:r>
          </a:p>
          <a:p>
            <a:r>
              <a:rPr lang="nl-NL" dirty="0">
                <a:solidFill>
                  <a:srgbClr val="C00000"/>
                </a:solidFill>
                <a:latin typeface="Century Gothic" panose="020B0502020202020204" pitchFamily="34" charset="0"/>
              </a:rPr>
              <a:t>Niveau B</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dirty="0">
                <a:solidFill>
                  <a:srgbClr val="00B050"/>
                </a:solidFill>
                <a:latin typeface="Century Gothic" panose="020B0502020202020204" pitchFamily="34" charset="0"/>
              </a:rPr>
              <a:t>Gerarda Das</a:t>
            </a:r>
          </a:p>
          <a:p>
            <a:pPr algn="l"/>
            <a:r>
              <a:rPr lang="nl-NL" sz="1100" i="1" dirty="0">
                <a:solidFill>
                  <a:srgbClr val="00B050"/>
                </a:solidFill>
                <a:latin typeface="Century Gothic" panose="020B0502020202020204" pitchFamily="34" charset="0"/>
              </a:rPr>
              <a:t>Marjan ter Harmsel</a:t>
            </a:r>
          </a:p>
          <a:p>
            <a:pPr algn="l"/>
            <a:r>
              <a:rPr lang="en-US" sz="1100" i="1" dirty="0">
                <a:solidFill>
                  <a:srgbClr val="00B050"/>
                </a:solidFill>
                <a:latin typeface="Century Gothic" panose="020B0502020202020204" pitchFamily="34" charset="0"/>
              </a:rPr>
              <a:t>Mandy Routledge</a:t>
            </a:r>
            <a:endParaRPr lang="nl-NL" sz="1100" i="1" dirty="0">
              <a:solidFill>
                <a:srgbClr val="00B050"/>
              </a:solidFill>
              <a:latin typeface="Century Gothic" panose="020B0502020202020204" pitchFamily="34" charset="0"/>
            </a:endParaRPr>
          </a:p>
          <a:p>
            <a:pPr algn="l"/>
            <a:r>
              <a:rPr lang="en-US" sz="1100" i="1" dirty="0">
                <a:solidFill>
                  <a:srgbClr val="00B050"/>
                </a:solidFill>
                <a:latin typeface="Century Gothic" panose="020B0502020202020204" pitchFamily="34" charset="0"/>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6394" y="0"/>
            <a:ext cx="9013609" cy="6275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636241" y="476672"/>
            <a:ext cx="3464840" cy="69088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6" name="Tekstvak 2"/>
          <p:cNvSpPr txBox="1">
            <a:spLocks noChangeArrowheads="1"/>
          </p:cNvSpPr>
          <p:nvPr/>
        </p:nvSpPr>
        <p:spPr bwMode="auto">
          <a:xfrm>
            <a:off x="2564233" y="411922"/>
            <a:ext cx="3600400" cy="83489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latin typeface="Century Gothic" panose="020B0502020202020204" pitchFamily="34" charset="0"/>
                <a:ea typeface="Calibri"/>
                <a:cs typeface="Times New Roman"/>
              </a:rPr>
              <a:t>de subsidie</a:t>
            </a:r>
            <a:endParaRPr lang="nl-NL" sz="4800" b="1" dirty="0">
              <a:effectLst/>
              <a:latin typeface="Century Gothic" panose="020B0502020202020204" pitchFamily="34" charset="0"/>
              <a:ea typeface="Calibri"/>
              <a:cs typeface="Times New Roman"/>
            </a:endParaRPr>
          </a:p>
        </p:txBody>
      </p:sp>
      <p:sp>
        <p:nvSpPr>
          <p:cNvPr id="7" name="Text Box 14"/>
          <p:cNvSpPr txBox="1"/>
          <p:nvPr/>
        </p:nvSpPr>
        <p:spPr>
          <a:xfrm>
            <a:off x="416823" y="3802555"/>
            <a:ext cx="2354978" cy="74257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8" name="Tekstvak 2"/>
          <p:cNvSpPr txBox="1">
            <a:spLocks noChangeArrowheads="1"/>
          </p:cNvSpPr>
          <p:nvPr/>
        </p:nvSpPr>
        <p:spPr bwMode="auto">
          <a:xfrm>
            <a:off x="204335" y="3902906"/>
            <a:ext cx="2787179" cy="87890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2400" b="1" dirty="0">
                <a:latin typeface="Century Gothic" panose="020B0502020202020204" pitchFamily="34" charset="0"/>
                <a:ea typeface="Calibri"/>
                <a:cs typeface="Times New Roman"/>
              </a:rPr>
              <a:t>de subsidie </a:t>
            </a:r>
            <a:br>
              <a:rPr lang="nl-NL" sz="2400" b="1" dirty="0">
                <a:latin typeface="Century Gothic" panose="020B0502020202020204" pitchFamily="34" charset="0"/>
                <a:ea typeface="Calibri"/>
                <a:cs typeface="Times New Roman"/>
              </a:rPr>
            </a:br>
            <a:r>
              <a:rPr lang="nl-NL" sz="2400" b="1" dirty="0">
                <a:latin typeface="Century Gothic" panose="020B0502020202020204" pitchFamily="34" charset="0"/>
                <a:ea typeface="Calibri"/>
                <a:cs typeface="Times New Roman"/>
              </a:rPr>
              <a:t>voor isolatie</a:t>
            </a:r>
            <a:endParaRPr lang="nl-NL" sz="2400" b="1" dirty="0">
              <a:effectLst/>
              <a:latin typeface="Century Gothic" panose="020B0502020202020204" pitchFamily="34" charset="0"/>
              <a:ea typeface="Calibri"/>
              <a:cs typeface="Times New Roman"/>
            </a:endParaRPr>
          </a:p>
        </p:txBody>
      </p:sp>
      <p:sp>
        <p:nvSpPr>
          <p:cNvPr id="9" name="Text Box 14"/>
          <p:cNvSpPr txBox="1"/>
          <p:nvPr/>
        </p:nvSpPr>
        <p:spPr>
          <a:xfrm>
            <a:off x="3028221" y="3802553"/>
            <a:ext cx="2640774" cy="74257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0" name="Tekstvak 2"/>
          <p:cNvSpPr txBox="1">
            <a:spLocks noChangeArrowheads="1"/>
          </p:cNvSpPr>
          <p:nvPr/>
        </p:nvSpPr>
        <p:spPr bwMode="auto">
          <a:xfrm>
            <a:off x="3013067" y="3885809"/>
            <a:ext cx="2671082"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2400" b="1" dirty="0">
                <a:latin typeface="Century Gothic" panose="020B0502020202020204" pitchFamily="34" charset="0"/>
                <a:ea typeface="Calibri"/>
                <a:cs typeface="Times New Roman"/>
              </a:rPr>
              <a:t>de subsidie voor zonnepanelen</a:t>
            </a:r>
          </a:p>
        </p:txBody>
      </p:sp>
      <p:sp>
        <p:nvSpPr>
          <p:cNvPr id="11" name="Text Box 14"/>
          <p:cNvSpPr txBox="1"/>
          <p:nvPr/>
        </p:nvSpPr>
        <p:spPr>
          <a:xfrm>
            <a:off x="5889345" y="3802553"/>
            <a:ext cx="2823134" cy="74257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2" name="Tekstvak 2"/>
          <p:cNvSpPr txBox="1">
            <a:spLocks noChangeArrowheads="1"/>
          </p:cNvSpPr>
          <p:nvPr/>
        </p:nvSpPr>
        <p:spPr bwMode="auto">
          <a:xfrm>
            <a:off x="5768448" y="3881819"/>
            <a:ext cx="3064927" cy="826709"/>
          </a:xfrm>
          <a:prstGeom prst="rect">
            <a:avLst/>
          </a:prstGeom>
          <a:noFill/>
          <a:ln w="9525">
            <a:noFill/>
            <a:miter lim="800000"/>
            <a:headEnd/>
            <a:tailEnd/>
          </a:ln>
        </p:spPr>
        <p:txBody>
          <a:bodyPr rot="0" vert="horz" wrap="square" lIns="91440" tIns="45720" rIns="91440" bIns="45720" anchor="t" anchorCtr="0">
            <a:noAutofit/>
          </a:bodyPr>
          <a:lstStyle/>
          <a:p>
            <a:pPr algn="ctr">
              <a:lnSpc>
                <a:spcPct val="80000"/>
              </a:lnSpc>
              <a:spcAft>
                <a:spcPts val="800"/>
              </a:spcAft>
            </a:pPr>
            <a:r>
              <a:rPr lang="nl-NL" sz="2400" b="1" dirty="0">
                <a:latin typeface="Century Gothic" panose="020B0502020202020204" pitchFamily="34" charset="0"/>
                <a:ea typeface="Calibri"/>
                <a:cs typeface="Times New Roman"/>
              </a:rPr>
              <a:t>de subsidie voor de nightrun</a:t>
            </a:r>
            <a:endParaRPr lang="nl-NL" sz="2400" b="1" dirty="0">
              <a:effectLst/>
              <a:latin typeface="Century Gothic" panose="020B0502020202020204" pitchFamily="34" charset="0"/>
              <a:ea typeface="Calibri"/>
              <a:cs typeface="Times New Roman"/>
            </a:endParaRPr>
          </a:p>
        </p:txBody>
      </p:sp>
      <p:pic>
        <p:nvPicPr>
          <p:cNvPr id="15" name="Afbeelding 14"/>
          <p:cNvPicPr/>
          <p:nvPr/>
        </p:nvPicPr>
        <p:blipFill>
          <a:blip r:embed="rId3" cstate="email">
            <a:extLst>
              <a:ext uri="{28A0092B-C50C-407E-A947-70E740481C1C}">
                <a14:useLocalDpi xmlns:a14="http://schemas.microsoft.com/office/drawing/2010/main"/>
              </a:ext>
            </a:extLst>
          </a:blip>
          <a:stretch>
            <a:fillRect/>
          </a:stretch>
        </p:blipFill>
        <p:spPr>
          <a:xfrm>
            <a:off x="7323455" y="6220072"/>
            <a:ext cx="1584176" cy="593304"/>
          </a:xfrm>
          <a:prstGeom prst="rect">
            <a:avLst/>
          </a:prstGeom>
        </p:spPr>
      </p:pic>
      <p:sp>
        <p:nvSpPr>
          <p:cNvPr id="13" name="Text Box 14"/>
          <p:cNvSpPr txBox="1"/>
          <p:nvPr/>
        </p:nvSpPr>
        <p:spPr>
          <a:xfrm>
            <a:off x="6228184" y="476672"/>
            <a:ext cx="2520280" cy="2376263"/>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6228184" y="491188"/>
            <a:ext cx="2503476" cy="1641668"/>
          </a:xfrm>
          <a:prstGeom prst="rect">
            <a:avLst/>
          </a:prstGeom>
          <a:noFill/>
          <a:ln w="9525">
            <a:noFill/>
            <a:miter lim="800000"/>
            <a:headEnd/>
            <a:tailEnd/>
          </a:ln>
        </p:spPr>
        <p:txBody>
          <a:bodyPr rot="0" vert="horz" wrap="square" lIns="91440" tIns="45720" rIns="91440" bIns="45720" anchor="t" anchorCtr="0">
            <a:noAutofit/>
          </a:bodyPr>
          <a:lstStyle/>
          <a:p>
            <a:pPr>
              <a:lnSpc>
                <a:spcPct val="90000"/>
              </a:lnSpc>
              <a:spcAft>
                <a:spcPts val="800"/>
              </a:spcAft>
            </a:pPr>
            <a:r>
              <a:rPr lang="nl-NL" sz="2800" dirty="0">
                <a:latin typeface="Century Gothic" panose="020B0502020202020204" pitchFamily="34" charset="0"/>
                <a:ea typeface="Calibri"/>
                <a:cs typeface="Times New Roman"/>
              </a:rPr>
              <a:t>= het geld dat je krijgt van de overheid om een project uit te voeren</a:t>
            </a:r>
          </a:p>
          <a:p>
            <a:pPr>
              <a:lnSpc>
                <a:spcPct val="107000"/>
              </a:lnSpc>
              <a:spcAft>
                <a:spcPts val="800"/>
              </a:spcAft>
            </a:pPr>
            <a:r>
              <a:rPr lang="nl-NL" sz="2400" dirty="0">
                <a:effectLst/>
                <a:latin typeface="Century Gothic" panose="020B0502020202020204" pitchFamily="34" charset="0"/>
                <a:ea typeface="Calibri"/>
                <a:cs typeface="Times New Roman"/>
              </a:rPr>
              <a:t> </a:t>
            </a:r>
          </a:p>
        </p:txBody>
      </p:sp>
      <p:pic>
        <p:nvPicPr>
          <p:cNvPr id="2" name="Afbeelding 1">
            <a:extLst>
              <a:ext uri="{FF2B5EF4-FFF2-40B4-BE49-F238E27FC236}">
                <a16:creationId xmlns:a16="http://schemas.microsoft.com/office/drawing/2014/main" id="{EE08E245-A94B-4EA7-9402-A41434EA04A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0887" y="411922"/>
            <a:ext cx="1987626" cy="1072348"/>
          </a:xfrm>
          <a:prstGeom prst="rect">
            <a:avLst/>
          </a:prstGeom>
        </p:spPr>
      </p:pic>
      <p:pic>
        <p:nvPicPr>
          <p:cNvPr id="18" name="Afbeelding 17">
            <a:extLst>
              <a:ext uri="{FF2B5EF4-FFF2-40B4-BE49-F238E27FC236}">
                <a16:creationId xmlns:a16="http://schemas.microsoft.com/office/drawing/2014/main" id="{0913CEA5-76DA-44AB-99B4-F278755FE0E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68670" y="4645476"/>
            <a:ext cx="1879843" cy="1250950"/>
          </a:xfrm>
          <a:prstGeom prst="rect">
            <a:avLst/>
          </a:prstGeom>
        </p:spPr>
      </p:pic>
      <p:sp>
        <p:nvSpPr>
          <p:cNvPr id="20" name="AutoShape 2" descr="Zonnepanelen kopen | Green Energy Company">
            <a:extLst>
              <a:ext uri="{FF2B5EF4-FFF2-40B4-BE49-F238E27FC236}">
                <a16:creationId xmlns:a16="http://schemas.microsoft.com/office/drawing/2014/main" id="{A61DE0DE-091A-4286-9B98-BD1AB898EE06}"/>
              </a:ext>
            </a:extLst>
          </p:cNvPr>
          <p:cNvSpPr>
            <a:spLocks noChangeAspect="1" noChangeArrowheads="1"/>
          </p:cNvSpPr>
          <p:nvPr/>
        </p:nvSpPr>
        <p:spPr bwMode="auto">
          <a:xfrm>
            <a:off x="4419600" y="321469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24" name="Afbeelding 23" descr="Afbeelding met lucht, buiten, gebouw, huis&#10;&#10;Automatisch gegenereerde beschrijving">
            <a:extLst>
              <a:ext uri="{FF2B5EF4-FFF2-40B4-BE49-F238E27FC236}">
                <a16:creationId xmlns:a16="http://schemas.microsoft.com/office/drawing/2014/main" id="{7C43C4AE-2559-4606-A5C7-0588C0CCBBC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354531" y="4629358"/>
            <a:ext cx="2050899" cy="1258457"/>
          </a:xfrm>
          <a:prstGeom prst="rect">
            <a:avLst/>
          </a:prstGeom>
        </p:spPr>
      </p:pic>
      <p:sp>
        <p:nvSpPr>
          <p:cNvPr id="3" name="Boog 2">
            <a:extLst>
              <a:ext uri="{FF2B5EF4-FFF2-40B4-BE49-F238E27FC236}">
                <a16:creationId xmlns:a16="http://schemas.microsoft.com/office/drawing/2014/main" id="{BFDBBF5A-786B-4307-AEF0-AE8C0215D181}"/>
              </a:ext>
            </a:extLst>
          </p:cNvPr>
          <p:cNvSpPr/>
          <p:nvPr/>
        </p:nvSpPr>
        <p:spPr>
          <a:xfrm rot="304049">
            <a:off x="5252691" y="3414958"/>
            <a:ext cx="90547" cy="742570"/>
          </a:xfrm>
          <a:prstGeom prst="arc">
            <a:avLst>
              <a:gd name="adj1" fmla="val 16141998"/>
              <a:gd name="adj2" fmla="val 234698"/>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nl-NL"/>
          </a:p>
        </p:txBody>
      </p:sp>
      <p:pic>
        <p:nvPicPr>
          <p:cNvPr id="16" name="Afbeelding 15" descr="Afbeelding met persoon, sport&#10;&#10;Automatisch gegenereerde beschrijving">
            <a:extLst>
              <a:ext uri="{FF2B5EF4-FFF2-40B4-BE49-F238E27FC236}">
                <a16:creationId xmlns:a16="http://schemas.microsoft.com/office/drawing/2014/main" id="{72C1FFFF-302E-46AB-9001-F14E2B3F58E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321529" y="4624390"/>
            <a:ext cx="1904245" cy="1272036"/>
          </a:xfrm>
          <a:prstGeom prst="rect">
            <a:avLst/>
          </a:prstGeom>
        </p:spPr>
      </p:pic>
    </p:spTree>
    <p:extLst>
      <p:ext uri="{BB962C8B-B14F-4D97-AF65-F5344CB8AC3E}">
        <p14:creationId xmlns:p14="http://schemas.microsoft.com/office/powerpoint/2010/main" val="20879957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 y="47435"/>
            <a:ext cx="9144000" cy="6196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51520" y="4581128"/>
            <a:ext cx="2808311"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6" name="Text Box 14"/>
          <p:cNvSpPr txBox="1"/>
          <p:nvPr/>
        </p:nvSpPr>
        <p:spPr>
          <a:xfrm>
            <a:off x="3131841" y="4005064"/>
            <a:ext cx="2808312"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7" name="Text Box 14"/>
          <p:cNvSpPr txBox="1"/>
          <p:nvPr/>
        </p:nvSpPr>
        <p:spPr>
          <a:xfrm>
            <a:off x="6012160" y="3448040"/>
            <a:ext cx="2850773"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8" name="Text Box 14"/>
          <p:cNvSpPr txBox="1"/>
          <p:nvPr/>
        </p:nvSpPr>
        <p:spPr>
          <a:xfrm>
            <a:off x="39655" y="4636346"/>
            <a:ext cx="313880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het initiatief</a:t>
            </a:r>
            <a:endParaRPr lang="nl-NL" sz="900" dirty="0">
              <a:effectLst/>
              <a:latin typeface="Century Gothic" panose="020B0502020202020204" pitchFamily="34" charset="0"/>
              <a:ea typeface="Calibri"/>
              <a:cs typeface="Times New Roman"/>
            </a:endParaRPr>
          </a:p>
        </p:txBody>
      </p:sp>
      <p:sp>
        <p:nvSpPr>
          <p:cNvPr id="9" name="Text Box 14"/>
          <p:cNvSpPr txBox="1"/>
          <p:nvPr/>
        </p:nvSpPr>
        <p:spPr>
          <a:xfrm>
            <a:off x="2966593" y="4007715"/>
            <a:ext cx="313880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d</a:t>
            </a:r>
            <a:r>
              <a:rPr lang="nl-NL" sz="3600" dirty="0">
                <a:effectLst/>
                <a:latin typeface="Century Gothic" panose="020B0502020202020204" pitchFamily="34" charset="0"/>
                <a:ea typeface="Calibri"/>
                <a:cs typeface="Times New Roman"/>
              </a:rPr>
              <a:t>e </a:t>
            </a:r>
            <a:r>
              <a:rPr lang="nl-NL" sz="3400" dirty="0">
                <a:effectLst/>
                <a:latin typeface="Century Gothic" panose="020B0502020202020204" pitchFamily="34" charset="0"/>
                <a:ea typeface="Calibri"/>
                <a:cs typeface="Times New Roman"/>
              </a:rPr>
              <a:t>uitvoering</a:t>
            </a:r>
          </a:p>
        </p:txBody>
      </p:sp>
      <p:sp>
        <p:nvSpPr>
          <p:cNvPr id="10" name="Text Box 14"/>
          <p:cNvSpPr txBox="1"/>
          <p:nvPr/>
        </p:nvSpPr>
        <p:spPr>
          <a:xfrm>
            <a:off x="5878279" y="3481099"/>
            <a:ext cx="313880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h</a:t>
            </a:r>
            <a:r>
              <a:rPr lang="nl-NL" sz="3600" dirty="0">
                <a:effectLst/>
                <a:latin typeface="Century Gothic" panose="020B0502020202020204" pitchFamily="34" charset="0"/>
                <a:ea typeface="Calibri"/>
                <a:cs typeface="Times New Roman"/>
              </a:rPr>
              <a:t>et resultaat</a:t>
            </a:r>
            <a:endParaRPr lang="nl-NL" sz="900" dirty="0">
              <a:effectLst/>
              <a:latin typeface="Century Gothic" panose="020B0502020202020204" pitchFamily="34" charset="0"/>
              <a:ea typeface="Calibri"/>
              <a:cs typeface="Times New Roman"/>
            </a:endParaRPr>
          </a:p>
        </p:txBody>
      </p:sp>
      <p:sp>
        <p:nvSpPr>
          <p:cNvPr id="11" name="Text Box 14"/>
          <p:cNvSpPr txBox="1"/>
          <p:nvPr/>
        </p:nvSpPr>
        <p:spPr>
          <a:xfrm>
            <a:off x="496738" y="598103"/>
            <a:ext cx="7248370" cy="79248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000" i="1" dirty="0">
                <a:solidFill>
                  <a:srgbClr val="387038"/>
                </a:solidFill>
                <a:latin typeface="Century Gothic" panose="020B0502020202020204" pitchFamily="34" charset="0"/>
                <a:ea typeface="Calibri"/>
                <a:cs typeface="Times New Roman"/>
              </a:rPr>
              <a:t>Er was </a:t>
            </a:r>
            <a:r>
              <a:rPr lang="nl-NL" sz="2000" i="1" u="sng" dirty="0">
                <a:solidFill>
                  <a:srgbClr val="387038"/>
                </a:solidFill>
                <a:latin typeface="Century Gothic" panose="020B0502020202020204" pitchFamily="34" charset="0"/>
                <a:ea typeface="Calibri"/>
                <a:cs typeface="Times New Roman"/>
              </a:rPr>
              <a:t>een</a:t>
            </a:r>
            <a:r>
              <a:rPr lang="nl-NL" sz="2000" i="1" u="sng" dirty="0">
                <a:solidFill>
                  <a:srgbClr val="387038"/>
                </a:solidFill>
                <a:effectLst/>
                <a:latin typeface="Century Gothic" panose="020B0502020202020204" pitchFamily="34" charset="0"/>
                <a:ea typeface="Calibri"/>
                <a:cs typeface="Times New Roman"/>
              </a:rPr>
              <a:t> initiatief</a:t>
            </a:r>
            <a:r>
              <a:rPr lang="nl-NL" sz="2000" i="1" dirty="0">
                <a:solidFill>
                  <a:srgbClr val="387038"/>
                </a:solidFill>
                <a:effectLst/>
                <a:latin typeface="Century Gothic" panose="020B0502020202020204" pitchFamily="34" charset="0"/>
                <a:ea typeface="Calibri"/>
                <a:cs typeface="Times New Roman"/>
              </a:rPr>
              <a:t> om de nightrun jaarlijks te organiseren. Helaas is dat door corona niet altijd gelukt.</a:t>
            </a:r>
            <a:endParaRPr lang="nl-NL" sz="1100" dirty="0">
              <a:effectLst/>
              <a:latin typeface="Century Gothic" panose="020B0502020202020204" pitchFamily="34" charset="0"/>
              <a:ea typeface="Calibri"/>
              <a:cs typeface="Times New Roman"/>
            </a:endParaRPr>
          </a:p>
        </p:txBody>
      </p:sp>
      <p:sp>
        <p:nvSpPr>
          <p:cNvPr id="12" name="Text Box 14"/>
          <p:cNvSpPr txBox="1"/>
          <p:nvPr/>
        </p:nvSpPr>
        <p:spPr>
          <a:xfrm>
            <a:off x="415810" y="5440480"/>
            <a:ext cx="2716030" cy="701041"/>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395535" y="5433413"/>
            <a:ext cx="2664295" cy="866232"/>
          </a:xfrm>
          <a:prstGeom prst="rect">
            <a:avLst/>
          </a:prstGeom>
          <a:noFill/>
          <a:ln w="9525">
            <a:noFill/>
            <a:miter lim="800000"/>
            <a:headEnd/>
            <a:tailEnd/>
          </a:ln>
        </p:spPr>
        <p:txBody>
          <a:bodyPr rot="0" vert="horz" wrap="square" lIns="91440" tIns="45720" rIns="91440" bIns="45720" anchor="t" anchorCtr="0">
            <a:noAutofit/>
          </a:bodyPr>
          <a:lstStyle/>
          <a:p>
            <a:pPr>
              <a:lnSpc>
                <a:spcPct val="80000"/>
              </a:lnSpc>
              <a:spcAft>
                <a:spcPts val="80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het voorstel, het idee</a:t>
            </a:r>
            <a:endParaRPr lang="nl-NL" sz="1100" dirty="0">
              <a:effectLst/>
              <a:latin typeface="Century Gothic" panose="020B0502020202020204" pitchFamily="34" charset="0"/>
              <a:ea typeface="Calibri"/>
              <a:cs typeface="Times New Roman"/>
            </a:endParaRPr>
          </a:p>
        </p:txBody>
      </p:sp>
      <p:pic>
        <p:nvPicPr>
          <p:cNvPr id="20" name="Afbeelding 19" descr="Afbeelding met pijl&#10;&#10;Automatisch gegenereerde beschrijving">
            <a:extLst>
              <a:ext uri="{FF2B5EF4-FFF2-40B4-BE49-F238E27FC236}">
                <a16:creationId xmlns:a16="http://schemas.microsoft.com/office/drawing/2014/main" id="{EDF6090E-5768-4348-AEF3-5BA76DDD469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42238" y="2488889"/>
            <a:ext cx="2226874" cy="2016224"/>
          </a:xfrm>
          <a:prstGeom prst="rect">
            <a:avLst/>
          </a:prstGeom>
        </p:spPr>
      </p:pic>
      <p:pic>
        <p:nvPicPr>
          <p:cNvPr id="16" name="Afbeelding 15">
            <a:extLst>
              <a:ext uri="{FF2B5EF4-FFF2-40B4-BE49-F238E27FC236}">
                <a16:creationId xmlns:a16="http://schemas.microsoft.com/office/drawing/2014/main" id="{9232B596-1957-402C-9220-2B2FD4C3910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070244" y="1931916"/>
            <a:ext cx="2709678" cy="1414275"/>
          </a:xfrm>
          <a:prstGeom prst="rect">
            <a:avLst/>
          </a:prstGeom>
        </p:spPr>
      </p:pic>
      <p:sp>
        <p:nvSpPr>
          <p:cNvPr id="17" name="Pijl: rechts 16">
            <a:extLst>
              <a:ext uri="{FF2B5EF4-FFF2-40B4-BE49-F238E27FC236}">
                <a16:creationId xmlns:a16="http://schemas.microsoft.com/office/drawing/2014/main" id="{2E4D5C5F-07C9-4A97-A66C-3123343E4221}"/>
              </a:ext>
            </a:extLst>
          </p:cNvPr>
          <p:cNvSpPr/>
          <p:nvPr/>
        </p:nvSpPr>
        <p:spPr>
          <a:xfrm rot="20831145">
            <a:off x="3386997" y="2969267"/>
            <a:ext cx="2016224" cy="42088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9843735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30" y="-27384"/>
            <a:ext cx="9128770" cy="6247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912493" y="2504861"/>
            <a:ext cx="3092654" cy="70811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7" name="Text Box 14"/>
          <p:cNvSpPr txBox="1"/>
          <p:nvPr/>
        </p:nvSpPr>
        <p:spPr>
          <a:xfrm>
            <a:off x="2411760" y="2432853"/>
            <a:ext cx="4101173" cy="708115"/>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800" b="1" dirty="0">
                <a:effectLst/>
                <a:latin typeface="Century Gothic" panose="020B0502020202020204" pitchFamily="34" charset="0"/>
                <a:ea typeface="Calibri"/>
                <a:cs typeface="Times New Roman"/>
              </a:rPr>
              <a:t>de editie</a:t>
            </a:r>
            <a:endParaRPr lang="nl-NL" sz="1100" dirty="0">
              <a:effectLst/>
              <a:latin typeface="Century Gothic" panose="020B0502020202020204" pitchFamily="34" charset="0"/>
              <a:ea typeface="Calibri"/>
              <a:cs typeface="Times New Roman"/>
            </a:endParaRPr>
          </a:p>
        </p:txBody>
      </p:sp>
      <p:cxnSp>
        <p:nvCxnSpPr>
          <p:cNvPr id="8" name="Rechte verbindingslijn 7"/>
          <p:cNvCxnSpPr/>
          <p:nvPr/>
        </p:nvCxnSpPr>
        <p:spPr>
          <a:xfrm flipH="1">
            <a:off x="1835696" y="3212976"/>
            <a:ext cx="1772920" cy="111188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p:cNvCxnSpPr/>
          <p:nvPr/>
        </p:nvCxnSpPr>
        <p:spPr>
          <a:xfrm flipH="1">
            <a:off x="4713813" y="1432346"/>
            <a:ext cx="1132205" cy="10725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p:cNvCxnSpPr>
            <a:cxnSpLocks/>
          </p:cNvCxnSpPr>
          <p:nvPr/>
        </p:nvCxnSpPr>
        <p:spPr>
          <a:xfrm>
            <a:off x="5408503" y="3212976"/>
            <a:ext cx="1097376" cy="132555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Box 14"/>
          <p:cNvSpPr txBox="1"/>
          <p:nvPr/>
        </p:nvSpPr>
        <p:spPr>
          <a:xfrm>
            <a:off x="5362966" y="4547924"/>
            <a:ext cx="3391390" cy="904339"/>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2" name="Text Box 14"/>
          <p:cNvSpPr txBox="1"/>
          <p:nvPr/>
        </p:nvSpPr>
        <p:spPr>
          <a:xfrm>
            <a:off x="5083962" y="4637294"/>
            <a:ext cx="3949398"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80000"/>
              </a:lnSpc>
              <a:spcAft>
                <a:spcPts val="800"/>
              </a:spcAft>
            </a:pPr>
            <a:r>
              <a:rPr lang="nl-NL" sz="3200" dirty="0">
                <a:effectLst/>
                <a:latin typeface="Century Gothic" panose="020B0502020202020204" pitchFamily="34" charset="0"/>
                <a:ea typeface="Calibri"/>
                <a:cs typeface="Times New Roman"/>
              </a:rPr>
              <a:t>de laatste editie van de krant</a:t>
            </a:r>
            <a:endParaRPr lang="nl-NL" sz="1000" dirty="0">
              <a:effectLst/>
              <a:latin typeface="Century Gothic" panose="020B0502020202020204" pitchFamily="34" charset="0"/>
              <a:ea typeface="Calibri"/>
              <a:cs typeface="Times New Roman"/>
            </a:endParaRPr>
          </a:p>
        </p:txBody>
      </p:sp>
      <p:sp>
        <p:nvSpPr>
          <p:cNvPr id="13" name="Text Box 14"/>
          <p:cNvSpPr txBox="1"/>
          <p:nvPr/>
        </p:nvSpPr>
        <p:spPr>
          <a:xfrm>
            <a:off x="4201624" y="456479"/>
            <a:ext cx="4101172" cy="1000507"/>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4" name="Text Box 14"/>
          <p:cNvSpPr txBox="1"/>
          <p:nvPr/>
        </p:nvSpPr>
        <p:spPr>
          <a:xfrm>
            <a:off x="4252010" y="518539"/>
            <a:ext cx="4101172"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80000"/>
              </a:lnSpc>
              <a:spcAft>
                <a:spcPts val="800"/>
              </a:spcAft>
            </a:pPr>
            <a:r>
              <a:rPr lang="nl-NL" sz="3600" dirty="0">
                <a:effectLst/>
                <a:latin typeface="Century Gothic" panose="020B0502020202020204" pitchFamily="34" charset="0"/>
                <a:ea typeface="Calibri"/>
                <a:cs typeface="Times New Roman"/>
              </a:rPr>
              <a:t>de </a:t>
            </a:r>
            <a:r>
              <a:rPr lang="nl-NL" sz="3600" dirty="0">
                <a:latin typeface="Century Gothic" panose="020B0502020202020204" pitchFamily="34" charset="0"/>
                <a:ea typeface="Calibri"/>
                <a:cs typeface="Times New Roman"/>
              </a:rPr>
              <a:t>der</a:t>
            </a:r>
            <a:r>
              <a:rPr lang="nl-NL" sz="3600" dirty="0">
                <a:effectLst/>
                <a:latin typeface="Century Gothic" panose="020B0502020202020204" pitchFamily="34" charset="0"/>
                <a:ea typeface="Calibri"/>
                <a:cs typeface="Times New Roman"/>
              </a:rPr>
              <a:t>de editie van de nightrun</a:t>
            </a:r>
            <a:endParaRPr lang="nl-NL" sz="1050" dirty="0">
              <a:effectLst/>
              <a:latin typeface="Century Gothic" panose="020B0502020202020204" pitchFamily="34" charset="0"/>
              <a:ea typeface="Calibri"/>
              <a:cs typeface="Times New Roman"/>
            </a:endParaRPr>
          </a:p>
        </p:txBody>
      </p:sp>
      <p:sp>
        <p:nvSpPr>
          <p:cNvPr id="15" name="Text Box 14"/>
          <p:cNvSpPr txBox="1"/>
          <p:nvPr/>
        </p:nvSpPr>
        <p:spPr>
          <a:xfrm>
            <a:off x="343636" y="4324861"/>
            <a:ext cx="3264980" cy="111188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6" name="Text Box 14"/>
          <p:cNvSpPr txBox="1"/>
          <p:nvPr/>
        </p:nvSpPr>
        <p:spPr>
          <a:xfrm>
            <a:off x="117924" y="4360406"/>
            <a:ext cx="3716403"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70000"/>
              </a:lnSpc>
              <a:spcAft>
                <a:spcPts val="800"/>
              </a:spcAft>
            </a:pPr>
            <a:r>
              <a:rPr lang="nl-NL" sz="3200" dirty="0">
                <a:effectLst/>
                <a:latin typeface="Century Gothic" panose="020B0502020202020204" pitchFamily="34" charset="0"/>
                <a:ea typeface="Calibri"/>
                <a:cs typeface="Times New Roman"/>
              </a:rPr>
              <a:t>de eerste editie van de schelpenteldag</a:t>
            </a:r>
            <a:endParaRPr lang="nl-NL" sz="1000" dirty="0">
              <a:effectLst/>
              <a:latin typeface="Century Gothic" panose="020B0502020202020204" pitchFamily="34" charset="0"/>
              <a:ea typeface="Calibri"/>
              <a:cs typeface="Times New Roman"/>
            </a:endParaRPr>
          </a:p>
        </p:txBody>
      </p:sp>
      <p:pic>
        <p:nvPicPr>
          <p:cNvPr id="32" name="Afbeelding 31"/>
          <p:cNvPicPr/>
          <p:nvPr/>
        </p:nvPicPr>
        <p:blipFill>
          <a:blip r:embed="rId3"/>
          <a:stretch>
            <a:fillRect/>
          </a:stretch>
        </p:blipFill>
        <p:spPr>
          <a:xfrm>
            <a:off x="7380312" y="6220072"/>
            <a:ext cx="1584176" cy="593304"/>
          </a:xfrm>
          <a:prstGeom prst="rect">
            <a:avLst/>
          </a:prstGeom>
        </p:spPr>
      </p:pic>
      <p:sp>
        <p:nvSpPr>
          <p:cNvPr id="17" name="Text Box 14"/>
          <p:cNvSpPr txBox="1"/>
          <p:nvPr/>
        </p:nvSpPr>
        <p:spPr>
          <a:xfrm>
            <a:off x="2627784" y="3212975"/>
            <a:ext cx="4297180" cy="904339"/>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8" name="Tekstvak 2"/>
          <p:cNvSpPr txBox="1">
            <a:spLocks noChangeArrowheads="1"/>
          </p:cNvSpPr>
          <p:nvPr/>
        </p:nvSpPr>
        <p:spPr bwMode="auto">
          <a:xfrm>
            <a:off x="2676750" y="3188321"/>
            <a:ext cx="4513160" cy="919598"/>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de keer dat een evenement plaatsvindt</a:t>
            </a:r>
            <a:endParaRPr lang="nl-NL" sz="1100" dirty="0">
              <a:effectLst/>
              <a:latin typeface="Century Gothic" panose="020B0502020202020204" pitchFamily="34" charset="0"/>
              <a:ea typeface="Calibri"/>
              <a:cs typeface="Times New Roman"/>
            </a:endParaRPr>
          </a:p>
        </p:txBody>
      </p:sp>
      <p:pic>
        <p:nvPicPr>
          <p:cNvPr id="4" name="Afbeelding 3" descr="Afbeelding met tekst&#10;&#10;Automatisch gegenereerde beschrijving">
            <a:extLst>
              <a:ext uri="{FF2B5EF4-FFF2-40B4-BE49-F238E27FC236}">
                <a16:creationId xmlns:a16="http://schemas.microsoft.com/office/drawing/2014/main" id="{BD2FA19A-8592-4087-AAA0-50FE89C581D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058661" y="3140968"/>
            <a:ext cx="1741703" cy="1288268"/>
          </a:xfrm>
          <a:prstGeom prst="rect">
            <a:avLst/>
          </a:prstGeom>
        </p:spPr>
      </p:pic>
      <p:pic>
        <p:nvPicPr>
          <p:cNvPr id="20" name="Afbeelding 19" descr="Afbeelding met persoon&#10;&#10;Automatisch gegenereerde beschrijving">
            <a:extLst>
              <a:ext uri="{FF2B5EF4-FFF2-40B4-BE49-F238E27FC236}">
                <a16:creationId xmlns:a16="http://schemas.microsoft.com/office/drawing/2014/main" id="{44FB839F-C035-4152-869F-F285A1164A9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55235" y="2829523"/>
            <a:ext cx="2138173" cy="1424024"/>
          </a:xfrm>
          <a:prstGeom prst="rect">
            <a:avLst/>
          </a:prstGeom>
        </p:spPr>
      </p:pic>
      <p:pic>
        <p:nvPicPr>
          <p:cNvPr id="3" name="Afbeelding 2">
            <a:extLst>
              <a:ext uri="{FF2B5EF4-FFF2-40B4-BE49-F238E27FC236}">
                <a16:creationId xmlns:a16="http://schemas.microsoft.com/office/drawing/2014/main" id="{A5A53084-C46F-468B-9FCD-BD87F478F212}"/>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292432" y="350990"/>
            <a:ext cx="2768635" cy="1839549"/>
          </a:xfrm>
          <a:prstGeom prst="rect">
            <a:avLst/>
          </a:prstGeom>
        </p:spPr>
      </p:pic>
    </p:spTree>
    <p:extLst>
      <p:ext uri="{BB962C8B-B14F-4D97-AF65-F5344CB8AC3E}">
        <p14:creationId xmlns:p14="http://schemas.microsoft.com/office/powerpoint/2010/main" val="26476668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kstvak 9">
            <a:extLst>
              <a:ext uri="{FF2B5EF4-FFF2-40B4-BE49-F238E27FC236}">
                <a16:creationId xmlns:a16="http://schemas.microsoft.com/office/drawing/2014/main" id="{53A896E9-F098-44DA-A15A-0BB6C51751F4}"/>
              </a:ext>
            </a:extLst>
          </p:cNvPr>
          <p:cNvSpPr txBox="1"/>
          <p:nvPr/>
        </p:nvSpPr>
        <p:spPr>
          <a:xfrm>
            <a:off x="32128" y="-65392"/>
            <a:ext cx="9144000" cy="6494085"/>
          </a:xfrm>
          <a:prstGeom prst="rect">
            <a:avLst/>
          </a:prstGeom>
          <a:noFill/>
        </p:spPr>
        <p:txBody>
          <a:bodyPr wrap="square" rtlCol="0">
            <a:spAutoFit/>
          </a:bodyPr>
          <a:lstStyle/>
          <a:p>
            <a:pPr fontAlgn="t"/>
            <a:r>
              <a:rPr lang="nl-NL" sz="7000" b="1" u="sng" dirty="0">
                <a:solidFill>
                  <a:prstClr val="black"/>
                </a:solidFill>
                <a:latin typeface="Century Gothic" panose="020B0502020202020204" pitchFamily="34" charset="0"/>
              </a:rPr>
              <a:t>afwisselen</a:t>
            </a:r>
            <a:br>
              <a:rPr lang="nl-NL" sz="8000" b="1" u="sng" dirty="0">
                <a:solidFill>
                  <a:prstClr val="black"/>
                </a:solidFill>
                <a:latin typeface="Century Gothic" panose="020B0502020202020204" pitchFamily="34" charset="0"/>
              </a:rPr>
            </a:br>
            <a:r>
              <a:rPr lang="nl-NL" sz="4800" dirty="0">
                <a:solidFill>
                  <a:prstClr val="black"/>
                </a:solidFill>
                <a:latin typeface="Century Gothic" panose="020B0502020202020204" pitchFamily="34" charset="0"/>
              </a:rPr>
              <a:t>= </a:t>
            </a:r>
            <a:r>
              <a:rPr lang="nl-NL" sz="4400" dirty="0">
                <a:latin typeface="Century Gothic" panose="020B0502020202020204" pitchFamily="34" charset="0"/>
              </a:rPr>
              <a:t>steeds iets anders doen, veranderen van</a:t>
            </a:r>
          </a:p>
          <a:p>
            <a:pPr fontAlgn="t"/>
            <a:endParaRPr lang="nl-NL" sz="4400" dirty="0">
              <a:latin typeface="Century Gothic" panose="020B0502020202020204" pitchFamily="34" charset="0"/>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1400" i="1" dirty="0">
              <a:solidFill>
                <a:srgbClr val="387038"/>
              </a:solidFill>
              <a:latin typeface="Century Gothic" panose="020B0502020202020204" pitchFamily="34" charset="0"/>
              <a:cs typeface="Times New Roman"/>
            </a:endParaRPr>
          </a:p>
          <a:p>
            <a:endParaRPr lang="nl-NL" sz="2000" i="1" dirty="0">
              <a:solidFill>
                <a:srgbClr val="387038"/>
              </a:solidFill>
              <a:latin typeface="Century Gothic" panose="020B0502020202020204" pitchFamily="34" charset="0"/>
              <a:cs typeface="Times New Roman"/>
            </a:endParaRPr>
          </a:p>
          <a:p>
            <a:r>
              <a:rPr lang="nl-NL" sz="2800" i="1" dirty="0">
                <a:solidFill>
                  <a:srgbClr val="387038"/>
                </a:solidFill>
                <a:latin typeface="Century Gothic" panose="020B0502020202020204" pitchFamily="34" charset="0"/>
                <a:cs typeface="Times New Roman"/>
              </a:rPr>
              <a:t>Het is belangrijk dat je training en rust </a:t>
            </a:r>
            <a:r>
              <a:rPr lang="nl-NL" sz="2800" i="1" u="sng" dirty="0">
                <a:solidFill>
                  <a:srgbClr val="387038"/>
                </a:solidFill>
                <a:latin typeface="Century Gothic" panose="020B0502020202020204" pitchFamily="34" charset="0"/>
                <a:cs typeface="Times New Roman"/>
              </a:rPr>
              <a:t>afwisselt</a:t>
            </a:r>
            <a:r>
              <a:rPr lang="nl-NL" sz="2800" i="1" dirty="0">
                <a:solidFill>
                  <a:srgbClr val="387038"/>
                </a:solidFill>
                <a:latin typeface="Century Gothic" panose="020B0502020202020204" pitchFamily="34" charset="0"/>
                <a:cs typeface="Times New Roman"/>
              </a:rPr>
              <a:t>. </a:t>
            </a:r>
            <a:endParaRPr lang="nl-NL" sz="2800" i="1" dirty="0">
              <a:solidFill>
                <a:srgbClr val="00B050"/>
              </a:solidFill>
              <a:latin typeface="Century Gothic" panose="020B0502020202020204" pitchFamily="34" charset="0"/>
            </a:endParaRPr>
          </a:p>
        </p:txBody>
      </p:sp>
      <p:pic>
        <p:nvPicPr>
          <p:cNvPr id="3" name="Afbeelding 2">
            <a:extLst>
              <a:ext uri="{FF2B5EF4-FFF2-40B4-BE49-F238E27FC236}">
                <a16:creationId xmlns:a16="http://schemas.microsoft.com/office/drawing/2014/main" id="{652199CD-2DA4-4AAC-89A5-37DBAD76E891}"/>
              </a:ext>
            </a:extLst>
          </p:cNvPr>
          <p:cNvPicPr>
            <a:picLocks noChangeAspect="1"/>
          </p:cNvPicPr>
          <p:nvPr/>
        </p:nvPicPr>
        <p:blipFill>
          <a:blip r:embed="rId3"/>
          <a:stretch>
            <a:fillRect/>
          </a:stretch>
        </p:blipFill>
        <p:spPr>
          <a:xfrm>
            <a:off x="1079612" y="2636912"/>
            <a:ext cx="6984776" cy="3023588"/>
          </a:xfrm>
          <a:prstGeom prst="rect">
            <a:avLst/>
          </a:prstGeom>
        </p:spPr>
      </p:pic>
    </p:spTree>
    <p:extLst>
      <p:ext uri="{BB962C8B-B14F-4D97-AF65-F5344CB8AC3E}">
        <p14:creationId xmlns:p14="http://schemas.microsoft.com/office/powerpoint/2010/main" val="9394645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de editie</a:t>
            </a:r>
          </a:p>
        </p:txBody>
      </p:sp>
      <p:pic>
        <p:nvPicPr>
          <p:cNvPr id="3" name="Afbeelding 2">
            <a:extLst>
              <a:ext uri="{FF2B5EF4-FFF2-40B4-BE49-F238E27FC236}">
                <a16:creationId xmlns:a16="http://schemas.microsoft.com/office/drawing/2014/main" id="{5391CCA8-1DCE-4B9F-8380-AEB59666BD6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484784"/>
            <a:ext cx="9144000" cy="4847622"/>
          </a:xfrm>
          <a:prstGeom prst="rect">
            <a:avLst/>
          </a:prstGeom>
        </p:spPr>
      </p:pic>
      <p:pic>
        <p:nvPicPr>
          <p:cNvPr id="11" name="Afbeelding 10">
            <a:extLst>
              <a:ext uri="{FF2B5EF4-FFF2-40B4-BE49-F238E27FC236}">
                <a16:creationId xmlns:a16="http://schemas.microsoft.com/office/drawing/2014/main" id="{54615689-16D7-43B4-9730-06336854027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5576" y="2853268"/>
            <a:ext cx="576064" cy="329556"/>
          </a:xfrm>
          <a:prstGeom prst="rect">
            <a:avLst/>
          </a:prstGeom>
        </p:spPr>
      </p:pic>
      <p:pic>
        <p:nvPicPr>
          <p:cNvPr id="12" name="Afbeelding 11">
            <a:extLst>
              <a:ext uri="{FF2B5EF4-FFF2-40B4-BE49-F238E27FC236}">
                <a16:creationId xmlns:a16="http://schemas.microsoft.com/office/drawing/2014/main" id="{0333A368-CE4D-43A5-8D28-B1B6B12D685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995936" y="2815306"/>
            <a:ext cx="642420" cy="367517"/>
          </a:xfrm>
          <a:prstGeom prst="rect">
            <a:avLst/>
          </a:prstGeom>
        </p:spPr>
      </p:pic>
      <p:pic>
        <p:nvPicPr>
          <p:cNvPr id="13" name="Afbeelding 12">
            <a:extLst>
              <a:ext uri="{FF2B5EF4-FFF2-40B4-BE49-F238E27FC236}">
                <a16:creationId xmlns:a16="http://schemas.microsoft.com/office/drawing/2014/main" id="{216B4302-6004-4165-966F-BC698AAD40E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638356" y="5631096"/>
            <a:ext cx="576065" cy="329557"/>
          </a:xfrm>
          <a:prstGeom prst="rect">
            <a:avLst/>
          </a:prstGeom>
        </p:spPr>
      </p:pic>
    </p:spTree>
    <p:extLst>
      <p:ext uri="{BB962C8B-B14F-4D97-AF65-F5344CB8AC3E}">
        <p14:creationId xmlns:p14="http://schemas.microsoft.com/office/powerpoint/2010/main" val="23304616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5" name="Tekstvak 14">
            <a:extLst>
              <a:ext uri="{FF2B5EF4-FFF2-40B4-BE49-F238E27FC236}">
                <a16:creationId xmlns:a16="http://schemas.microsoft.com/office/drawing/2014/main" id="{174B150B-7FFB-4E05-81F0-FC3A2836F7B6}"/>
              </a:ext>
            </a:extLst>
          </p:cNvPr>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structureel</a:t>
            </a:r>
          </a:p>
        </p:txBody>
      </p:sp>
      <p:pic>
        <p:nvPicPr>
          <p:cNvPr id="6" name="Afbeelding 5">
            <a:extLst>
              <a:ext uri="{FF2B5EF4-FFF2-40B4-BE49-F238E27FC236}">
                <a16:creationId xmlns:a16="http://schemas.microsoft.com/office/drawing/2014/main" id="{09B54439-3A89-4F8F-AFFD-2F3053C539F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05048" y="1384960"/>
            <a:ext cx="7990636" cy="5218376"/>
          </a:xfrm>
          <a:prstGeom prst="rect">
            <a:avLst/>
          </a:prstGeom>
        </p:spPr>
      </p:pic>
      <p:pic>
        <p:nvPicPr>
          <p:cNvPr id="16" name="Afbeelding 15">
            <a:extLst>
              <a:ext uri="{FF2B5EF4-FFF2-40B4-BE49-F238E27FC236}">
                <a16:creationId xmlns:a16="http://schemas.microsoft.com/office/drawing/2014/main" id="{F887977B-E53F-4947-8C66-537948F5534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47664" y="3293424"/>
            <a:ext cx="902386" cy="516239"/>
          </a:xfrm>
          <a:prstGeom prst="rect">
            <a:avLst/>
          </a:prstGeom>
        </p:spPr>
      </p:pic>
      <p:pic>
        <p:nvPicPr>
          <p:cNvPr id="17" name="Afbeelding 16">
            <a:extLst>
              <a:ext uri="{FF2B5EF4-FFF2-40B4-BE49-F238E27FC236}">
                <a16:creationId xmlns:a16="http://schemas.microsoft.com/office/drawing/2014/main" id="{7765EAA0-A4D2-4B31-B7BE-DD8EDBB491B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19288" y="3276780"/>
            <a:ext cx="902386" cy="516239"/>
          </a:xfrm>
          <a:prstGeom prst="rect">
            <a:avLst/>
          </a:prstGeom>
        </p:spPr>
      </p:pic>
      <p:pic>
        <p:nvPicPr>
          <p:cNvPr id="18" name="Afbeelding 17">
            <a:extLst>
              <a:ext uri="{FF2B5EF4-FFF2-40B4-BE49-F238E27FC236}">
                <a16:creationId xmlns:a16="http://schemas.microsoft.com/office/drawing/2014/main" id="{2B8564B2-44C7-41D8-A51F-4754F89BB3E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37805" y="3293424"/>
            <a:ext cx="902386" cy="516239"/>
          </a:xfrm>
          <a:prstGeom prst="rect">
            <a:avLst/>
          </a:prstGeom>
        </p:spPr>
      </p:pic>
      <p:pic>
        <p:nvPicPr>
          <p:cNvPr id="19" name="Afbeelding 18">
            <a:extLst>
              <a:ext uri="{FF2B5EF4-FFF2-40B4-BE49-F238E27FC236}">
                <a16:creationId xmlns:a16="http://schemas.microsoft.com/office/drawing/2014/main" id="{57746DCC-46C1-4CF6-8F69-86FAB8482B6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388118" y="5907407"/>
            <a:ext cx="902386" cy="516239"/>
          </a:xfrm>
          <a:prstGeom prst="rect">
            <a:avLst/>
          </a:prstGeom>
        </p:spPr>
      </p:pic>
      <p:pic>
        <p:nvPicPr>
          <p:cNvPr id="21" name="Afbeelding 20">
            <a:extLst>
              <a:ext uri="{FF2B5EF4-FFF2-40B4-BE49-F238E27FC236}">
                <a16:creationId xmlns:a16="http://schemas.microsoft.com/office/drawing/2014/main" id="{D8BC6358-9DFA-4A6C-A833-EA25AF3CA58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28644" y="5898050"/>
            <a:ext cx="902386" cy="516239"/>
          </a:xfrm>
          <a:prstGeom prst="rect">
            <a:avLst/>
          </a:prstGeom>
        </p:spPr>
      </p:pic>
      <p:pic>
        <p:nvPicPr>
          <p:cNvPr id="23" name="Afbeelding 22">
            <a:extLst>
              <a:ext uri="{FF2B5EF4-FFF2-40B4-BE49-F238E27FC236}">
                <a16:creationId xmlns:a16="http://schemas.microsoft.com/office/drawing/2014/main" id="{91C09F9E-C923-49E6-B45E-A3E06B06878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81660" y="5877272"/>
            <a:ext cx="902386" cy="516239"/>
          </a:xfrm>
          <a:prstGeom prst="rect">
            <a:avLst/>
          </a:prstGeom>
        </p:spPr>
      </p:pic>
    </p:spTree>
    <p:extLst>
      <p:ext uri="{BB962C8B-B14F-4D97-AF65-F5344CB8AC3E}">
        <p14:creationId xmlns:p14="http://schemas.microsoft.com/office/powerpoint/2010/main" val="42416908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het initiatief</a:t>
            </a:r>
          </a:p>
        </p:txBody>
      </p:sp>
      <p:pic>
        <p:nvPicPr>
          <p:cNvPr id="3" name="Afbeelding 2" descr="Afbeelding met pijl&#10;&#10;Automatisch gegenereerde beschrijving">
            <a:extLst>
              <a:ext uri="{FF2B5EF4-FFF2-40B4-BE49-F238E27FC236}">
                <a16:creationId xmlns:a16="http://schemas.microsoft.com/office/drawing/2014/main" id="{423157C3-DA20-40C5-9735-9AF71A6669D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619672" y="1772816"/>
            <a:ext cx="5328592" cy="4824536"/>
          </a:xfrm>
          <a:prstGeom prst="rect">
            <a:avLst/>
          </a:prstGeom>
        </p:spPr>
      </p:pic>
    </p:spTree>
    <p:extLst>
      <p:ext uri="{BB962C8B-B14F-4D97-AF65-F5344CB8AC3E}">
        <p14:creationId xmlns:p14="http://schemas.microsoft.com/office/powerpoint/2010/main" val="37794347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de garantie</a:t>
            </a:r>
          </a:p>
        </p:txBody>
      </p:sp>
      <p:sp>
        <p:nvSpPr>
          <p:cNvPr id="2" name="Rechthoek 1">
            <a:extLst>
              <a:ext uri="{FF2B5EF4-FFF2-40B4-BE49-F238E27FC236}">
                <a16:creationId xmlns:a16="http://schemas.microsoft.com/office/drawing/2014/main" id="{A9174E22-1879-4BA5-99C8-0737B1F32BA1}"/>
              </a:ext>
            </a:extLst>
          </p:cNvPr>
          <p:cNvSpPr/>
          <p:nvPr/>
        </p:nvSpPr>
        <p:spPr>
          <a:xfrm>
            <a:off x="2915816" y="6083419"/>
            <a:ext cx="5292080" cy="200055"/>
          </a:xfrm>
          <a:prstGeom prst="rect">
            <a:avLst/>
          </a:prstGeom>
        </p:spPr>
        <p:txBody>
          <a:bodyPr wrap="square">
            <a:spAutoFit/>
          </a:bodyPr>
          <a:lstStyle/>
          <a:p>
            <a:r>
              <a:rPr lang="nl-NL" sz="700" dirty="0">
                <a:solidFill>
                  <a:schemeClr val="bg1"/>
                </a:solidFill>
              </a:rPr>
              <a:t>https://www.tubantia.nl/werk/hans-zandvliet-verdiende-miljoenen-aan-flippo-s-maar-raakte-alles-kwijt-aan-een-knikker~a873c7ce/</a:t>
            </a:r>
          </a:p>
        </p:txBody>
      </p:sp>
      <p:pic>
        <p:nvPicPr>
          <p:cNvPr id="4" name="Afbeelding 3" descr="Afbeelding met tekst, persoon&#10;&#10;Automatisch gegenereerde beschrijving">
            <a:extLst>
              <a:ext uri="{FF2B5EF4-FFF2-40B4-BE49-F238E27FC236}">
                <a16:creationId xmlns:a16="http://schemas.microsoft.com/office/drawing/2014/main" id="{23BF3EAD-3B5A-418B-9C80-632C7F34BBE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2215" y="1700808"/>
            <a:ext cx="7659569" cy="4710634"/>
          </a:xfrm>
          <a:prstGeom prst="rect">
            <a:avLst/>
          </a:prstGeom>
        </p:spPr>
      </p:pic>
    </p:spTree>
    <p:extLst>
      <p:ext uri="{BB962C8B-B14F-4D97-AF65-F5344CB8AC3E}">
        <p14:creationId xmlns:p14="http://schemas.microsoft.com/office/powerpoint/2010/main" val="23784629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de maatregel</a:t>
            </a:r>
          </a:p>
        </p:txBody>
      </p:sp>
      <p:pic>
        <p:nvPicPr>
          <p:cNvPr id="5" name="Afbeelding 4">
            <a:extLst>
              <a:ext uri="{FF2B5EF4-FFF2-40B4-BE49-F238E27FC236}">
                <a16:creationId xmlns:a16="http://schemas.microsoft.com/office/drawing/2014/main" id="{4B237FD9-60AC-48BF-AFE1-397CB6E318A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1764" y="1904276"/>
            <a:ext cx="8820472" cy="1996751"/>
          </a:xfrm>
          <a:prstGeom prst="rect">
            <a:avLst/>
          </a:prstGeom>
        </p:spPr>
      </p:pic>
      <p:pic>
        <p:nvPicPr>
          <p:cNvPr id="8" name="Afbeelding 7">
            <a:extLst>
              <a:ext uri="{FF2B5EF4-FFF2-40B4-BE49-F238E27FC236}">
                <a16:creationId xmlns:a16="http://schemas.microsoft.com/office/drawing/2014/main" id="{0AB987E0-15F4-433B-B5AD-8A6DADCBBA1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1764" y="3901027"/>
            <a:ext cx="8820472" cy="2009307"/>
          </a:xfrm>
          <a:prstGeom prst="rect">
            <a:avLst/>
          </a:prstGeom>
        </p:spPr>
      </p:pic>
      <p:pic>
        <p:nvPicPr>
          <p:cNvPr id="10" name="Afbeelding 9">
            <a:extLst>
              <a:ext uri="{FF2B5EF4-FFF2-40B4-BE49-F238E27FC236}">
                <a16:creationId xmlns:a16="http://schemas.microsoft.com/office/drawing/2014/main" id="{A0BE658E-945D-444D-8639-E4C1ACDFE82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9592" y="3869095"/>
            <a:ext cx="1944216" cy="2073170"/>
          </a:xfrm>
          <a:prstGeom prst="rect">
            <a:avLst/>
          </a:prstGeom>
        </p:spPr>
      </p:pic>
      <p:pic>
        <p:nvPicPr>
          <p:cNvPr id="11" name="Afbeelding 10">
            <a:extLst>
              <a:ext uri="{FF2B5EF4-FFF2-40B4-BE49-F238E27FC236}">
                <a16:creationId xmlns:a16="http://schemas.microsoft.com/office/drawing/2014/main" id="{F660699B-4283-4D1E-957D-29BC91ACEFD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44208" y="3932959"/>
            <a:ext cx="1944216" cy="2073170"/>
          </a:xfrm>
          <a:prstGeom prst="rect">
            <a:avLst/>
          </a:prstGeom>
        </p:spPr>
      </p:pic>
    </p:spTree>
    <p:extLst>
      <p:ext uri="{BB962C8B-B14F-4D97-AF65-F5344CB8AC3E}">
        <p14:creationId xmlns:p14="http://schemas.microsoft.com/office/powerpoint/2010/main" val="29047384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kennelijk</a:t>
            </a:r>
          </a:p>
        </p:txBody>
      </p:sp>
      <p:pic>
        <p:nvPicPr>
          <p:cNvPr id="4" name="Afbeelding 3">
            <a:extLst>
              <a:ext uri="{FF2B5EF4-FFF2-40B4-BE49-F238E27FC236}">
                <a16:creationId xmlns:a16="http://schemas.microsoft.com/office/drawing/2014/main" id="{B3A18322-AA2E-4185-BA5B-6DE2CA80782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4535" y="1412776"/>
            <a:ext cx="8118418" cy="5110036"/>
          </a:xfrm>
          <a:prstGeom prst="rect">
            <a:avLst/>
          </a:prstGeom>
        </p:spPr>
      </p:pic>
    </p:spTree>
    <p:extLst>
      <p:ext uri="{BB962C8B-B14F-4D97-AF65-F5344CB8AC3E}">
        <p14:creationId xmlns:p14="http://schemas.microsoft.com/office/powerpoint/2010/main" val="38529071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vanzelfsprekend</a:t>
            </a:r>
          </a:p>
        </p:txBody>
      </p:sp>
      <p:pic>
        <p:nvPicPr>
          <p:cNvPr id="3" name="Afbeelding 2" descr="Afbeelding met persoon, buiten&#10;&#10;Automatisch gegenereerde beschrijving">
            <a:extLst>
              <a:ext uri="{FF2B5EF4-FFF2-40B4-BE49-F238E27FC236}">
                <a16:creationId xmlns:a16="http://schemas.microsoft.com/office/drawing/2014/main" id="{11D6D43B-409E-44BA-95D5-B346C7FF16F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5576" y="1484784"/>
            <a:ext cx="7632848" cy="5091109"/>
          </a:xfrm>
          <a:prstGeom prst="rect">
            <a:avLst/>
          </a:prstGeom>
        </p:spPr>
      </p:pic>
    </p:spTree>
    <p:extLst>
      <p:ext uri="{BB962C8B-B14F-4D97-AF65-F5344CB8AC3E}">
        <p14:creationId xmlns:p14="http://schemas.microsoft.com/office/powerpoint/2010/main" val="4210467006"/>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2582</TotalTime>
  <Words>889</Words>
  <Application>Microsoft Office PowerPoint</Application>
  <PresentationFormat>Diavoorstelling (4:3)</PresentationFormat>
  <Paragraphs>224</Paragraphs>
  <Slides>23</Slides>
  <Notes>12</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23</vt:i4>
      </vt:variant>
    </vt:vector>
  </HeadingPairs>
  <TitlesOfParts>
    <vt:vector size="29" baseType="lpstr">
      <vt:lpstr>Arial</vt:lpstr>
      <vt:lpstr>Brush Script MT</vt:lpstr>
      <vt:lpstr>Calibri</vt:lpstr>
      <vt:lpstr>Century Gothic</vt:lpstr>
      <vt:lpstr>Trebuchet MS</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Op de woordmuur:</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Harmsel, Marjan ter</dc:creator>
  <cp:lastModifiedBy>Harmsel ter, Marjan</cp:lastModifiedBy>
  <cp:revision>544</cp:revision>
  <dcterms:created xsi:type="dcterms:W3CDTF">2021-06-08T06:13:59Z</dcterms:created>
  <dcterms:modified xsi:type="dcterms:W3CDTF">2022-11-08T10:33:03Z</dcterms:modified>
</cp:coreProperties>
</file>