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482" r:id="rId4"/>
    <p:sldId id="1241" r:id="rId5"/>
    <p:sldId id="1442" r:id="rId6"/>
    <p:sldId id="1265" r:id="rId7"/>
    <p:sldId id="1245" r:id="rId8"/>
    <p:sldId id="1238" r:id="rId9"/>
    <p:sldId id="1291" r:id="rId10"/>
    <p:sldId id="1244" r:id="rId11"/>
    <p:sldId id="934" r:id="rId12"/>
    <p:sldId id="1475" r:id="rId13"/>
    <p:sldId id="1481" r:id="rId14"/>
    <p:sldId id="1476" r:id="rId15"/>
    <p:sldId id="1477" r:id="rId16"/>
    <p:sldId id="1452" r:id="rId17"/>
    <p:sldId id="1480" r:id="rId18"/>
    <p:sldId id="26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82"/>
            <p14:sldId id="1241"/>
            <p14:sldId id="1442"/>
            <p14:sldId id="1265"/>
            <p14:sldId id="1245"/>
            <p14:sldId id="1238"/>
            <p14:sldId id="1291"/>
            <p14:sldId id="1244"/>
            <p14:sldId id="934"/>
            <p14:sldId id="1475"/>
            <p14:sldId id="1481"/>
            <p14:sldId id="1476"/>
            <p14:sldId id="1477"/>
            <p14:sldId id="1452"/>
            <p14:sldId id="1480"/>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67109" autoAdjust="0"/>
  </p:normalViewPr>
  <p:slideViewPr>
    <p:cSldViewPr>
      <p:cViewPr varScale="1">
        <p:scale>
          <a:sx n="54" d="100"/>
          <a:sy n="54" d="100"/>
        </p:scale>
        <p:origin x="2237"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6:22.993" v="18" actId="20577"/>
      <pc:docMkLst>
        <pc:docMk/>
      </pc:docMkLst>
      <pc:sldChg chg="modSp mod">
        <pc:chgData name="Routledge, Mandy" userId="bacdedf5-8e30-494b-ad8b-f27fa30c4f8d" providerId="ADAL" clId="{95E54199-3027-4CF9-8C4C-D216678C710C}" dt="2022-02-15T10:36:22.993" v="18" actId="20577"/>
        <pc:sldMkLst>
          <pc:docMk/>
          <pc:sldMk cId="323006580" sldId="548"/>
        </pc:sldMkLst>
        <pc:spChg chg="mod">
          <ac:chgData name="Routledge, Mandy" userId="bacdedf5-8e30-494b-ad8b-f27fa30c4f8d" providerId="ADAL" clId="{95E54199-3027-4CF9-8C4C-D216678C710C}" dt="2022-02-15T10:36:22.993"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22-11-2022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22-11-2022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1800" b="0" dirty="0">
                <a:solidFill>
                  <a:srgbClr val="4F4F4F"/>
                </a:solidFill>
                <a:effectLst/>
                <a:latin typeface="Verdana" panose="020B0604030504040204" pitchFamily="34" charset="0"/>
              </a:rPr>
              <a:t>Mislukken: verkeerd gaan, niet lukken</a:t>
            </a:r>
          </a:p>
          <a:p>
            <a:pPr algn="l"/>
            <a:r>
              <a:rPr lang="nl-NL" sz="1800" b="0" dirty="0">
                <a:solidFill>
                  <a:srgbClr val="4F4F4F"/>
                </a:solidFill>
                <a:effectLst/>
                <a:latin typeface="Verdana" panose="020B0604030504040204" pitchFamily="34" charset="0"/>
              </a:rPr>
              <a:t>De lancering: het in de ruimte schieten van iets</a:t>
            </a:r>
          </a:p>
          <a:p>
            <a:pPr algn="l"/>
            <a:r>
              <a:rPr lang="nl-NL" sz="1800" b="0" dirty="0">
                <a:solidFill>
                  <a:srgbClr val="4F4F4F"/>
                </a:solidFill>
                <a:effectLst/>
                <a:latin typeface="Verdana" panose="020B0604030504040204" pitchFamily="34" charset="0"/>
              </a:rPr>
              <a:t>Aan boord: op een schip, in een vliegtuig of in een raket</a:t>
            </a:r>
          </a:p>
          <a:p>
            <a:pPr algn="l"/>
            <a:r>
              <a:rPr lang="nl-NL" sz="1800" b="0" dirty="0">
                <a:solidFill>
                  <a:srgbClr val="4F4F4F"/>
                </a:solidFill>
                <a:effectLst/>
                <a:latin typeface="Verdana" panose="020B0604030504040204" pitchFamily="34" charset="0"/>
              </a:rPr>
              <a:t>De bedoeling: het doel, iets wat je wilt halen</a:t>
            </a:r>
          </a:p>
          <a:p>
            <a:pPr algn="l"/>
            <a:r>
              <a:rPr lang="nl-NL" sz="1800" b="0" dirty="0">
                <a:solidFill>
                  <a:srgbClr val="4F4F4F"/>
                </a:solidFill>
                <a:effectLst/>
                <a:latin typeface="Verdana" panose="020B0604030504040204" pitchFamily="34" charset="0"/>
              </a:rPr>
              <a:t>Landen: vanuit de lucht op de grond komen</a:t>
            </a:r>
          </a:p>
          <a:p>
            <a:pPr algn="l"/>
            <a:r>
              <a:rPr lang="nl-NL" sz="1800" b="0" dirty="0">
                <a:solidFill>
                  <a:srgbClr val="4F4F4F"/>
                </a:solidFill>
                <a:effectLst/>
                <a:latin typeface="Verdana" panose="020B0604030504040204" pitchFamily="34" charset="0"/>
              </a:rPr>
              <a:t>De toekomst: de tijd die nog moet komen</a:t>
            </a:r>
          </a:p>
          <a:p>
            <a:pPr algn="l"/>
            <a:r>
              <a:rPr lang="nl-NL" sz="1800" b="0" dirty="0">
                <a:solidFill>
                  <a:srgbClr val="4F4F4F"/>
                </a:solidFill>
                <a:effectLst/>
                <a:latin typeface="Verdana" panose="020B0604030504040204" pitchFamily="34" charset="0"/>
              </a:rPr>
              <a:t>Technisch: </a:t>
            </a:r>
            <a:r>
              <a:rPr lang="nl-NL" sz="2800" b="0" i="0" dirty="0">
                <a:solidFill>
                  <a:srgbClr val="4F4F4F"/>
                </a:solidFill>
                <a:effectLst/>
                <a:latin typeface="Verdana" panose="020B0604030504040204" pitchFamily="34" charset="0"/>
              </a:rPr>
              <a:t>als iets te maken heeft met het laten werken van machines en apparaten</a:t>
            </a:r>
            <a:endParaRPr lang="nl-NL" sz="1800" b="0"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04120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7106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64638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smCEI7K9yZ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pn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deed.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1700" u="sng" dirty="0"/>
              <a:t>Semantisatieverhaal AA:</a:t>
            </a:r>
          </a:p>
          <a:p>
            <a:pPr marL="0" indent="0">
              <a:buNone/>
            </a:pPr>
            <a:r>
              <a:rPr lang="nl-NL" sz="1700" dirty="0"/>
              <a:t>Hebben jullie wel eens een </a:t>
            </a:r>
            <a:r>
              <a:rPr lang="nl-NL" sz="1700" dirty="0" err="1"/>
              <a:t>Spacebuzz</a:t>
            </a:r>
            <a:r>
              <a:rPr lang="nl-NL" sz="1700" dirty="0"/>
              <a:t> gezien? Of hebben jullie er wel eens over gehoord? Nee? (</a:t>
            </a:r>
            <a:r>
              <a:rPr lang="nl-NL" sz="1700" dirty="0">
                <a:solidFill>
                  <a:srgbClr val="00B050"/>
                </a:solidFill>
              </a:rPr>
              <a:t>Extra klik naar foto</a:t>
            </a:r>
            <a:r>
              <a:rPr lang="nl-NL" sz="1700" dirty="0"/>
              <a:t>) Nou, tot vandaag had ik er ook nog nooit van gehoord. Tot ik een stukje in de krant las over een klas die deze week een ruimtereis maakte. Samen met de Nederlandse astronaut André Kuipers. Ik dacht dat het een grap was.  Maar dat is niet waar. Luister maar.</a:t>
            </a:r>
            <a:br>
              <a:rPr lang="nl-NL" sz="1700" dirty="0"/>
            </a:br>
            <a:r>
              <a:rPr lang="nl-NL" sz="1700" dirty="0"/>
              <a:t>De </a:t>
            </a:r>
            <a:r>
              <a:rPr lang="nl-NL" sz="1700" dirty="0" err="1"/>
              <a:t>Spacebuzz</a:t>
            </a:r>
            <a:r>
              <a:rPr lang="nl-NL" sz="1700" dirty="0"/>
              <a:t> is een 15 meter lang raketvoertuig. Die kan bij je op school komen, maar die komt niet zomaar. Daar moet je wel iets voor doen:</a:t>
            </a:r>
            <a:br>
              <a:rPr lang="nl-NL" sz="1700" dirty="0"/>
            </a:br>
            <a:r>
              <a:rPr lang="nl-NL" sz="1700" dirty="0"/>
              <a:t>Eerst word je namelijk met je klas als een echte bemanning voorbereid op de reis. Je leert over de ruimte, de aarde, de natuur en over techniek. Het is </a:t>
            </a:r>
            <a:r>
              <a:rPr lang="nl-NL" sz="1700" b="1" u="sng" dirty="0"/>
              <a:t>de bedoeling</a:t>
            </a:r>
            <a:r>
              <a:rPr lang="nl-NL" sz="1700" i="1" dirty="0"/>
              <a:t>, </a:t>
            </a:r>
            <a:r>
              <a:rPr lang="nl-NL" sz="1700" b="1" i="1" dirty="0"/>
              <a:t>het is het doel, iets dat je wilt halen</a:t>
            </a:r>
            <a:r>
              <a:rPr lang="nl-NL" sz="1700" b="1" dirty="0">
                <a:effectLst>
                  <a:outerShdw blurRad="38100" dist="38100" dir="2700000" algn="tl">
                    <a:srgbClr val="000000">
                      <a:alpha val="43137"/>
                    </a:srgbClr>
                  </a:outerShdw>
                </a:effectLst>
              </a:rPr>
              <a:t> </a:t>
            </a:r>
            <a:r>
              <a:rPr lang="nl-NL" sz="1700" dirty="0"/>
              <a:t>dat de </a:t>
            </a:r>
            <a:r>
              <a:rPr lang="nl-NL" sz="1700" dirty="0" err="1"/>
              <a:t>Spacebuzz</a:t>
            </a:r>
            <a:r>
              <a:rPr lang="nl-NL" sz="1700" dirty="0"/>
              <a:t> pas op school komt als iedereen de lessen goed heeft gedaan.  In dit raketvoertuig vind je allerlei </a:t>
            </a:r>
            <a:r>
              <a:rPr lang="nl-NL" sz="1700" b="1" u="sng" dirty="0"/>
              <a:t>technische</a:t>
            </a:r>
            <a:r>
              <a:rPr lang="nl-NL" sz="1700" dirty="0"/>
              <a:t> snufjes. Technisch betekent </a:t>
            </a:r>
            <a:r>
              <a:rPr lang="nl-NL" sz="1700" b="1" i="1" dirty="0"/>
              <a:t>als iets te maken heeft met het laten werken van machines en apparaten</a:t>
            </a:r>
            <a:r>
              <a:rPr lang="nl-NL" sz="1700" dirty="0"/>
              <a:t>. Zo is er ook de nieuwste 4D Virtual </a:t>
            </a:r>
            <a:r>
              <a:rPr lang="nl-NL" sz="1700" dirty="0" err="1"/>
              <a:t>Reality</a:t>
            </a:r>
            <a:r>
              <a:rPr lang="nl-NL" sz="1700" dirty="0"/>
              <a:t> technologie. Eenmaal  </a:t>
            </a:r>
            <a:r>
              <a:rPr lang="nl-NL" sz="1700" b="1" u="sng" dirty="0"/>
              <a:t>aan boord</a:t>
            </a:r>
            <a:r>
              <a:rPr lang="nl-NL" sz="1700" i="1" dirty="0"/>
              <a:t>, </a:t>
            </a:r>
            <a:r>
              <a:rPr lang="nl-NL" sz="1700" b="1" i="1" dirty="0"/>
              <a:t>eenmaal in de raket,  </a:t>
            </a:r>
            <a:r>
              <a:rPr lang="nl-NL" sz="1700" dirty="0"/>
              <a:t>zetten de kinderen namelijk een 4D bril op en reizen ze samen met André Kuipers naar de ruimte. Ze kijken door de ogen van een astronaut naar de aarde. Van </a:t>
            </a:r>
            <a:r>
              <a:rPr lang="nl-NL" sz="1700" b="1" u="sng" dirty="0"/>
              <a:t>de lancering</a:t>
            </a:r>
            <a:r>
              <a:rPr lang="nl-NL" sz="1700" b="1" i="1" dirty="0"/>
              <a:t>, het in de ruimte schieten van iets </a:t>
            </a:r>
            <a:r>
              <a:rPr lang="nl-NL" sz="1700" dirty="0"/>
              <a:t>tot </a:t>
            </a:r>
            <a:r>
              <a:rPr lang="nl-NL" sz="1700" b="1" u="sng" dirty="0"/>
              <a:t>het landen</a:t>
            </a:r>
            <a:r>
              <a:rPr lang="nl-NL" sz="1700" b="1" i="1" dirty="0"/>
              <a:t>, vanuit de lucht op de grond komen</a:t>
            </a:r>
            <a:r>
              <a:rPr lang="nl-NL" sz="1700" dirty="0"/>
              <a:t> voelt de missie met de </a:t>
            </a:r>
            <a:r>
              <a:rPr lang="nl-NL" sz="1700" dirty="0" err="1"/>
              <a:t>Spacebuzz</a:t>
            </a:r>
            <a:r>
              <a:rPr lang="nl-NL" sz="1700" dirty="0"/>
              <a:t> als echt. En de reis is heel veilig. Het kan niet </a:t>
            </a:r>
            <a:r>
              <a:rPr lang="nl-NL" sz="1700" b="1" u="sng" dirty="0"/>
              <a:t>mislukken</a:t>
            </a:r>
            <a:r>
              <a:rPr lang="nl-NL" sz="1700" dirty="0"/>
              <a:t>. De reis kan niet </a:t>
            </a:r>
            <a:r>
              <a:rPr lang="nl-NL" sz="1700" b="1" i="1" dirty="0"/>
              <a:t>verkeerd gaan.</a:t>
            </a:r>
            <a:br>
              <a:rPr lang="nl-NL" sz="1700" dirty="0"/>
            </a:br>
            <a:r>
              <a:rPr lang="nl-NL" sz="1700" dirty="0"/>
              <a:t>Na de ruimtereis organiseren de leerlingen ook nog een bijeenkomst voor de andere kinderen op school, voor de ouders en soms ook  voor de mensen van de krant.  Zij vertellen dan wat ze als echte astronauten hebben meegemaakt en wat ze hebben gezien tijdens de ruimtereis. Ook vertellen ze  wat hun plannen voor </a:t>
            </a:r>
            <a:r>
              <a:rPr lang="nl-NL" sz="1700" b="1" u="sng" dirty="0"/>
              <a:t>de toekomst</a:t>
            </a:r>
            <a:r>
              <a:rPr lang="nl-NL" sz="1700" b="1" dirty="0"/>
              <a:t> </a:t>
            </a:r>
            <a:r>
              <a:rPr lang="nl-NL" sz="1700" dirty="0"/>
              <a:t>zijn, voor </a:t>
            </a:r>
            <a:r>
              <a:rPr lang="nl-NL" sz="1700" b="1" i="1" dirty="0"/>
              <a:t>de tijd die nog moet komen</a:t>
            </a:r>
            <a:r>
              <a:rPr lang="nl-NL" sz="1700" dirty="0"/>
              <a:t>.</a:t>
            </a:r>
            <a:br>
              <a:rPr lang="nl-NL" sz="1700" dirty="0"/>
            </a:br>
            <a:r>
              <a:rPr lang="nl-NL" sz="1700" dirty="0"/>
              <a:t>Zouden jullie ook wel eens zo’n ruimtereis willen maken?</a:t>
            </a:r>
          </a:p>
          <a:p>
            <a:pPr marL="0" indent="0">
              <a:buNone/>
            </a:pPr>
            <a:endParaRPr lang="nl-NL" sz="1700" dirty="0"/>
          </a:p>
          <a:p>
            <a:pPr marL="0" indent="0">
              <a:buNone/>
            </a:pPr>
            <a:r>
              <a:rPr lang="nl-NL" sz="1700" dirty="0">
                <a:solidFill>
                  <a:srgbClr val="00B050"/>
                </a:solidFill>
              </a:rPr>
              <a:t>In de laatste dia vind je een link naar een filmpje van het jeugdjournaal over de </a:t>
            </a:r>
            <a:r>
              <a:rPr lang="nl-NL" sz="1700" dirty="0" err="1">
                <a:solidFill>
                  <a:srgbClr val="00B050"/>
                </a:solidFill>
              </a:rPr>
              <a:t>Spacebuzz</a:t>
            </a:r>
            <a:r>
              <a:rPr lang="nl-NL" sz="1700" dirty="0">
                <a:solidFill>
                  <a:srgbClr val="00B050"/>
                </a:solidFill>
              </a:rPr>
              <a:t>.</a:t>
            </a:r>
          </a:p>
          <a:p>
            <a:pPr marL="0" indent="0">
              <a:buNone/>
            </a:pPr>
            <a:r>
              <a:rPr lang="nl-NL" sz="1700" dirty="0">
                <a:solidFill>
                  <a:srgbClr val="00B050"/>
                </a:solidFill>
              </a:rPr>
              <a:t>Meer informatie over het project </a:t>
            </a:r>
            <a:r>
              <a:rPr lang="nl-NL" sz="1700" dirty="0" err="1">
                <a:solidFill>
                  <a:srgbClr val="00B050"/>
                </a:solidFill>
              </a:rPr>
              <a:t>Spacebuzz</a:t>
            </a:r>
            <a:r>
              <a:rPr lang="nl-NL" sz="1700" dirty="0">
                <a:solidFill>
                  <a:srgbClr val="00B050"/>
                </a:solidFill>
              </a:rPr>
              <a:t> op: www.spacebuzz.nl.</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1908720" y="5157192"/>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de toekomst</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gras, scène, weg&#10;&#10;Automatisch gegenereerde beschrijving">
            <a:extLst>
              <a:ext uri="{FF2B5EF4-FFF2-40B4-BE49-F238E27FC236}">
                <a16:creationId xmlns:a16="http://schemas.microsoft.com/office/drawing/2014/main" id="{9730E86F-59C4-4844-B7B0-80EA861325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878" y="1484466"/>
            <a:ext cx="8242243" cy="4417842"/>
          </a:xfrm>
          <a:prstGeom prst="rect">
            <a:avLst/>
          </a:prstGeom>
        </p:spPr>
      </p:pic>
      <p:sp>
        <p:nvSpPr>
          <p:cNvPr id="7" name="Tekstvak 6">
            <a:extLst>
              <a:ext uri="{FF2B5EF4-FFF2-40B4-BE49-F238E27FC236}">
                <a16:creationId xmlns:a16="http://schemas.microsoft.com/office/drawing/2014/main" id="{0ED6FB8C-6C9C-4D7E-A085-B2D343E063E6}"/>
              </a:ext>
            </a:extLst>
          </p:cNvPr>
          <p:cNvSpPr txBox="1"/>
          <p:nvPr/>
        </p:nvSpPr>
        <p:spPr>
          <a:xfrm>
            <a:off x="1589484" y="6073790"/>
            <a:ext cx="5965030" cy="369332"/>
          </a:xfrm>
          <a:prstGeom prst="rect">
            <a:avLst/>
          </a:prstGeom>
          <a:noFill/>
        </p:spPr>
        <p:txBody>
          <a:bodyPr wrap="square">
            <a:spAutoFit/>
          </a:bodyPr>
          <a:lstStyle/>
          <a:p>
            <a:r>
              <a:rPr lang="nl-NL" dirty="0">
                <a:hlinkClick r:id="rId4"/>
              </a:rPr>
              <a:t>Hoe voelt het om in de ruimte te zijn? - YouTube</a:t>
            </a:r>
            <a:endParaRPr lang="nl-NL" dirty="0"/>
          </a:p>
        </p:txBody>
      </p:sp>
    </p:spTree>
    <p:extLst>
      <p:ext uri="{BB962C8B-B14F-4D97-AF65-F5344CB8AC3E}">
        <p14:creationId xmlns:p14="http://schemas.microsoft.com/office/powerpoint/2010/main" val="198754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lukken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mislukken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slagen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reis in de </a:t>
            </a:r>
            <a:r>
              <a:rPr lang="nl-NL" sz="2000" i="1" dirty="0" err="1">
                <a:solidFill>
                  <a:srgbClr val="387038"/>
                </a:solidFill>
                <a:latin typeface="Century Gothic" panose="020B0502020202020204" pitchFamily="34" charset="0"/>
                <a:ea typeface="Calibri"/>
                <a:cs typeface="Times New Roman"/>
              </a:rPr>
              <a:t>Spacebuzz</a:t>
            </a:r>
            <a:r>
              <a:rPr lang="nl-NL" sz="2000" i="1" dirty="0">
                <a:solidFill>
                  <a:srgbClr val="387038"/>
                </a:solidFill>
                <a:latin typeface="Century Gothic" panose="020B0502020202020204" pitchFamily="34" charset="0"/>
                <a:ea typeface="Calibri"/>
                <a:cs typeface="Times New Roman"/>
              </a:rPr>
              <a:t> zal zeker </a:t>
            </a:r>
            <a:r>
              <a:rPr lang="nl-NL" sz="2000" i="1" u="sng" dirty="0">
                <a:solidFill>
                  <a:srgbClr val="387038"/>
                </a:solidFill>
                <a:latin typeface="Century Gothic" panose="020B0502020202020204" pitchFamily="34" charset="0"/>
                <a:ea typeface="Calibri"/>
                <a:cs typeface="Times New Roman"/>
              </a:rPr>
              <a:t>lukken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verkeerd gaan, niet lukken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reis met deze raket is </a:t>
            </a:r>
            <a:r>
              <a:rPr lang="nl-NL" sz="2000" i="1" u="sng" dirty="0">
                <a:solidFill>
                  <a:srgbClr val="387038"/>
                </a:solidFill>
                <a:latin typeface="Century Gothic" panose="020B0502020202020204" pitchFamily="34" charset="0"/>
                <a:ea typeface="Calibri"/>
                <a:cs typeface="Times New Roman"/>
              </a:rPr>
              <a:t>mislukt</a:t>
            </a:r>
            <a:r>
              <a:rPr lang="nl-NL" sz="2000" i="1" dirty="0">
                <a:solidFill>
                  <a:srgbClr val="387038"/>
                </a:solidFill>
                <a:latin typeface="Century Gothic" panose="020B0502020202020204" pitchFamily="34" charset="0"/>
                <a:ea typeface="Calibri"/>
                <a:cs typeface="Times New Roman"/>
              </a:rPr>
              <a:t>.</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speelgoed&#10;&#10;Automatisch gegenereerde beschrijving">
            <a:extLst>
              <a:ext uri="{FF2B5EF4-FFF2-40B4-BE49-F238E27FC236}">
                <a16:creationId xmlns:a16="http://schemas.microsoft.com/office/drawing/2014/main" id="{E5082699-929A-4F78-A789-71346FCB2C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6096" y="2600133"/>
            <a:ext cx="2659925" cy="2659925"/>
          </a:xfrm>
          <a:prstGeom prst="rect">
            <a:avLst/>
          </a:prstGeom>
        </p:spPr>
      </p:pic>
      <p:pic>
        <p:nvPicPr>
          <p:cNvPr id="5" name="Afbeelding 4">
            <a:extLst>
              <a:ext uri="{FF2B5EF4-FFF2-40B4-BE49-F238E27FC236}">
                <a16:creationId xmlns:a16="http://schemas.microsoft.com/office/drawing/2014/main" id="{AD97A888-5EA3-4C61-BCAC-AD3FAE56A9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268" y="2430679"/>
            <a:ext cx="2726446" cy="2726446"/>
          </a:xfrm>
          <a:prstGeom prst="rect">
            <a:avLst/>
          </a:prstGeom>
        </p:spPr>
      </p:pic>
    </p:spTree>
    <p:extLst>
      <p:ext uri="{BB962C8B-B14F-4D97-AF65-F5344CB8AC3E}">
        <p14:creationId xmlns:p14="http://schemas.microsoft.com/office/powerpoint/2010/main" val="277791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landen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lanceren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vanuit de lucht op de grond komen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Na de ruimtereis </a:t>
            </a:r>
            <a:r>
              <a:rPr lang="nl-NL" sz="2000" i="1" u="sng" dirty="0">
                <a:solidFill>
                  <a:srgbClr val="387038"/>
                </a:solidFill>
                <a:latin typeface="Century Gothic" panose="020B0502020202020204" pitchFamily="34" charset="0"/>
                <a:ea typeface="Calibri"/>
                <a:cs typeface="Times New Roman"/>
              </a:rPr>
              <a:t>landt</a:t>
            </a:r>
            <a:r>
              <a:rPr lang="nl-NL" sz="2000" i="1" dirty="0">
                <a:solidFill>
                  <a:srgbClr val="387038"/>
                </a:solidFill>
                <a:latin typeface="Century Gothic" panose="020B0502020202020204" pitchFamily="34" charset="0"/>
                <a:ea typeface="Calibri"/>
                <a:cs typeface="Times New Roman"/>
              </a:rPr>
              <a:t> een raket meestal in de zee.</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9" y="1628799"/>
            <a:ext cx="4156420"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lucht inschieten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36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De raket wordt van een platform </a:t>
            </a:r>
            <a:r>
              <a:rPr lang="nl-NL" sz="2000" i="1" u="sng" dirty="0">
                <a:solidFill>
                  <a:srgbClr val="387038"/>
                </a:solidFill>
                <a:effectLst/>
                <a:latin typeface="Century Gothic" panose="020B0502020202020204" pitchFamily="34" charset="0"/>
                <a:ea typeface="Calibri"/>
                <a:cs typeface="Times New Roman"/>
              </a:rPr>
              <a:t>gelanceerd.</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uiten, transport, rook, raket&#10;&#10;Automatisch gegenereerde beschrijving">
            <a:extLst>
              <a:ext uri="{FF2B5EF4-FFF2-40B4-BE49-F238E27FC236}">
                <a16:creationId xmlns:a16="http://schemas.microsoft.com/office/drawing/2014/main" id="{BA882215-D8D0-47F6-BE4C-C597FF5819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9940" y="2466786"/>
            <a:ext cx="3900617" cy="2605613"/>
          </a:xfrm>
          <a:prstGeom prst="rect">
            <a:avLst/>
          </a:prstGeom>
        </p:spPr>
      </p:pic>
      <p:pic>
        <p:nvPicPr>
          <p:cNvPr id="5" name="Afbeelding 4" descr="Afbeelding met outdoor-object, parachute&#10;&#10;Automatisch gegenereerde beschrijving">
            <a:extLst>
              <a:ext uri="{FF2B5EF4-FFF2-40B4-BE49-F238E27FC236}">
                <a16:creationId xmlns:a16="http://schemas.microsoft.com/office/drawing/2014/main" id="{81B256D0-CEF9-4001-B8F0-FB1429B6A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3608" y="2619088"/>
            <a:ext cx="2664296" cy="2664296"/>
          </a:xfrm>
          <a:prstGeom prst="rect">
            <a:avLst/>
          </a:prstGeom>
        </p:spPr>
      </p:pic>
    </p:spTree>
    <p:extLst>
      <p:ext uri="{BB962C8B-B14F-4D97-AF65-F5344CB8AC3E}">
        <p14:creationId xmlns:p14="http://schemas.microsoft.com/office/powerpoint/2010/main" val="336605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aan boord</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v</a:t>
            </a:r>
            <a:r>
              <a:rPr lang="nl-NL" sz="6000" b="1" dirty="0">
                <a:solidFill>
                  <a:srgbClr val="387038"/>
                </a:solidFill>
                <a:effectLst/>
                <a:latin typeface="Century Gothic" panose="020B0502020202020204" pitchFamily="34" charset="0"/>
                <a:ea typeface="Calibri"/>
                <a:cs typeface="Times New Roman"/>
              </a:rPr>
              <a:t>an boord</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63672" y="1523459"/>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b="0" i="0" dirty="0">
                <a:effectLst/>
                <a:latin typeface="Century Gothic" panose="020B0502020202020204" pitchFamily="34" charset="0"/>
              </a:rPr>
              <a:t>op een schip, in een vliegtuig of in een raket</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astronauten gaan vlak voor de lancering </a:t>
            </a:r>
            <a:r>
              <a:rPr lang="nl-NL" sz="2000" i="1" u="sng" dirty="0">
                <a:solidFill>
                  <a:srgbClr val="387038"/>
                </a:solidFill>
                <a:latin typeface="Century Gothic" panose="020B0502020202020204" pitchFamily="34" charset="0"/>
                <a:ea typeface="Calibri"/>
                <a:cs typeface="Times New Roman"/>
              </a:rPr>
              <a:t>aan boord</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het schip gaan, uit een vliegtuig of  een raket gaan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Als de raket geland is gaan de astronauten </a:t>
            </a:r>
            <a:r>
              <a:rPr lang="nl-NL" sz="2000" i="1" u="sng" dirty="0">
                <a:solidFill>
                  <a:srgbClr val="387038"/>
                </a:solidFill>
                <a:effectLst/>
                <a:latin typeface="Century Gothic" panose="020B0502020202020204" pitchFamily="34" charset="0"/>
                <a:ea typeface="Calibri"/>
                <a:cs typeface="Times New Roman"/>
              </a:rPr>
              <a:t>van boord</a:t>
            </a: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7A937A6-F27D-4ACF-9954-E533BE327B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5297" y="3150278"/>
            <a:ext cx="3179840" cy="2119893"/>
          </a:xfrm>
          <a:prstGeom prst="rect">
            <a:avLst/>
          </a:prstGeom>
        </p:spPr>
      </p:pic>
      <p:sp>
        <p:nvSpPr>
          <p:cNvPr id="4" name="Pijl: rechts 3">
            <a:extLst>
              <a:ext uri="{FF2B5EF4-FFF2-40B4-BE49-F238E27FC236}">
                <a16:creationId xmlns:a16="http://schemas.microsoft.com/office/drawing/2014/main" id="{BA11C599-DF34-4ACD-991B-C2763C282C7C}"/>
              </a:ext>
            </a:extLst>
          </p:cNvPr>
          <p:cNvSpPr/>
          <p:nvPr/>
        </p:nvSpPr>
        <p:spPr>
          <a:xfrm rot="14924624">
            <a:off x="1411433" y="4445553"/>
            <a:ext cx="1612063" cy="19217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528E6EF5-FDCB-457A-A252-3D2B193D17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1435" y="3150278"/>
            <a:ext cx="3179840" cy="2119893"/>
          </a:xfrm>
          <a:prstGeom prst="rect">
            <a:avLst/>
          </a:prstGeom>
        </p:spPr>
      </p:pic>
      <p:sp>
        <p:nvSpPr>
          <p:cNvPr id="5" name="Pijl: rechts 4">
            <a:extLst>
              <a:ext uri="{FF2B5EF4-FFF2-40B4-BE49-F238E27FC236}">
                <a16:creationId xmlns:a16="http://schemas.microsoft.com/office/drawing/2014/main" id="{D666ED18-6712-413D-B125-FDB430C6A89B}"/>
              </a:ext>
            </a:extLst>
          </p:cNvPr>
          <p:cNvSpPr/>
          <p:nvPr/>
        </p:nvSpPr>
        <p:spPr>
          <a:xfrm rot="3856052">
            <a:off x="5836011" y="4415853"/>
            <a:ext cx="1587332" cy="1933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40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1520" y="54568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r>
              <a:rPr lang="nl-NL" sz="6000" b="1" dirty="0">
                <a:solidFill>
                  <a:srgbClr val="387038"/>
                </a:solidFill>
                <a:latin typeface="Century Gothic" panose="020B0502020202020204" pitchFamily="34" charset="0"/>
                <a:ea typeface="Calibri"/>
                <a:cs typeface="Times New Roman"/>
              </a:rPr>
              <a:t>toekomst</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99991" y="542950"/>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r>
              <a:rPr lang="nl-NL" sz="6000" b="1" dirty="0">
                <a:solidFill>
                  <a:srgbClr val="387038"/>
                </a:solidFill>
                <a:effectLst/>
                <a:latin typeface="Century Gothic" panose="020B0502020202020204" pitchFamily="34" charset="0"/>
                <a:ea typeface="Calibri"/>
                <a:cs typeface="Times New Roman"/>
              </a:rPr>
              <a:t>verleden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tijd die nog moet komen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kinderen vertellen over hun plannen voor </a:t>
            </a:r>
            <a:r>
              <a:rPr lang="nl-NL" sz="2000" i="1" u="sng" dirty="0">
                <a:solidFill>
                  <a:srgbClr val="387038"/>
                </a:solidFill>
                <a:latin typeface="Century Gothic" panose="020B0502020202020204" pitchFamily="34" charset="0"/>
                <a:ea typeface="Calibri"/>
                <a:cs typeface="Times New Roman"/>
              </a:rPr>
              <a:t>de toekomst</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vroeger</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Mijn opa vertelt graag verhalen over </a:t>
            </a:r>
            <a:r>
              <a:rPr lang="nl-NL" sz="2000" i="1" u="sng" dirty="0">
                <a:solidFill>
                  <a:srgbClr val="387038"/>
                </a:solidFill>
                <a:effectLst/>
                <a:latin typeface="Century Gothic" panose="020B0502020202020204" pitchFamily="34" charset="0"/>
                <a:ea typeface="Calibri"/>
                <a:cs typeface="Times New Roman"/>
              </a:rPr>
              <a:t>het verleden</a:t>
            </a: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gras, scène, weg&#10;&#10;Automatisch gegenereerde beschrijving">
            <a:extLst>
              <a:ext uri="{FF2B5EF4-FFF2-40B4-BE49-F238E27FC236}">
                <a16:creationId xmlns:a16="http://schemas.microsoft.com/office/drawing/2014/main" id="{05AD8CE0-21EA-4DC1-AD4F-C930B4627E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853" y="2614698"/>
            <a:ext cx="3947276" cy="2470485"/>
          </a:xfrm>
          <a:prstGeom prst="rect">
            <a:avLst/>
          </a:prstGeom>
        </p:spPr>
      </p:pic>
      <p:pic>
        <p:nvPicPr>
          <p:cNvPr id="8" name="Afbeelding 7" descr="Afbeelding met tekst, buiten, plant, houten&#10;&#10;Automatisch gegenereerde beschrijving">
            <a:extLst>
              <a:ext uri="{FF2B5EF4-FFF2-40B4-BE49-F238E27FC236}">
                <a16:creationId xmlns:a16="http://schemas.microsoft.com/office/drawing/2014/main" id="{F7FF480A-0E5B-42DC-86E4-3873D1BA8B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3629" y="2614698"/>
            <a:ext cx="3664965" cy="2495390"/>
          </a:xfrm>
          <a:prstGeom prst="rect">
            <a:avLst/>
          </a:prstGeom>
        </p:spPr>
      </p:pic>
      <p:sp>
        <p:nvSpPr>
          <p:cNvPr id="9" name="Pijl: omlaag 8">
            <a:extLst>
              <a:ext uri="{FF2B5EF4-FFF2-40B4-BE49-F238E27FC236}">
                <a16:creationId xmlns:a16="http://schemas.microsoft.com/office/drawing/2014/main" id="{D8F6C402-4388-48EC-B79F-75330FA59DD2}"/>
              </a:ext>
            </a:extLst>
          </p:cNvPr>
          <p:cNvSpPr/>
          <p:nvPr/>
        </p:nvSpPr>
        <p:spPr>
          <a:xfrm>
            <a:off x="7524328" y="2773022"/>
            <a:ext cx="152548" cy="2110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rechts 9">
            <a:extLst>
              <a:ext uri="{FF2B5EF4-FFF2-40B4-BE49-F238E27FC236}">
                <a16:creationId xmlns:a16="http://schemas.microsoft.com/office/drawing/2014/main" id="{C046C9CD-14FC-451F-9E2A-C474B71C410E}"/>
              </a:ext>
            </a:extLst>
          </p:cNvPr>
          <p:cNvSpPr/>
          <p:nvPr/>
        </p:nvSpPr>
        <p:spPr>
          <a:xfrm rot="19562116">
            <a:off x="266557" y="3810345"/>
            <a:ext cx="1915674" cy="138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2">
            <a:extLst>
              <a:ext uri="{FF2B5EF4-FFF2-40B4-BE49-F238E27FC236}">
                <a16:creationId xmlns:a16="http://schemas.microsoft.com/office/drawing/2014/main" id="{F363079A-0F43-43FE-8342-B92DF5BB9A8C}"/>
              </a:ext>
            </a:extLst>
          </p:cNvPr>
          <p:cNvSpPr txBox="1">
            <a:spLocks noChangeArrowheads="1"/>
          </p:cNvSpPr>
          <p:nvPr/>
        </p:nvSpPr>
        <p:spPr bwMode="auto">
          <a:xfrm>
            <a:off x="368424" y="-27384"/>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r>
              <a:rPr lang="nl-NL" sz="6000" b="1" dirty="0">
                <a:solidFill>
                  <a:srgbClr val="387038"/>
                </a:solidFill>
                <a:effectLst/>
                <a:latin typeface="Century Gothic" panose="020B0502020202020204" pitchFamily="34" charset="0"/>
                <a:ea typeface="Calibri"/>
                <a:cs typeface="Times New Roman"/>
              </a:rPr>
              <a:t>de</a:t>
            </a:r>
            <a:endParaRPr lang="nl-NL" sz="4400" b="1" dirty="0">
              <a:solidFill>
                <a:srgbClr val="387038"/>
              </a:solidFill>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C3F814FE-B05D-4968-86F8-7E2AD44FB53A}"/>
              </a:ext>
            </a:extLst>
          </p:cNvPr>
          <p:cNvSpPr txBox="1">
            <a:spLocks noChangeArrowheads="1"/>
          </p:cNvSpPr>
          <p:nvPr/>
        </p:nvSpPr>
        <p:spPr bwMode="auto">
          <a:xfrm>
            <a:off x="4760912" y="-27384"/>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r>
              <a:rPr lang="nl-NL" sz="6000" b="1" dirty="0">
                <a:solidFill>
                  <a:srgbClr val="387038"/>
                </a:solidFill>
                <a:latin typeface="Century Gothic" panose="020B0502020202020204" pitchFamily="34" charset="0"/>
                <a:ea typeface="Calibri"/>
                <a:cs typeface="Times New Roman"/>
              </a:rPr>
              <a:t>het</a:t>
            </a:r>
            <a:endParaRPr lang="nl-NL" sz="4400" b="1" dirty="0">
              <a:solidFill>
                <a:srgbClr val="387038"/>
              </a:solidFill>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64899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54" y="62370"/>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descr="Afbeelding met projectiel, raket&#10;&#10;Automatisch gegenereerde beschrijving">
            <a:extLst>
              <a:ext uri="{FF2B5EF4-FFF2-40B4-BE49-F238E27FC236}">
                <a16:creationId xmlns:a16="http://schemas.microsoft.com/office/drawing/2014/main" id="{90A0AD47-C7CD-405B-932B-45DFE5BAB6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7173" r="12723"/>
          <a:stretch/>
        </p:blipFill>
        <p:spPr>
          <a:xfrm rot="4776597">
            <a:off x="2627074" y="4137865"/>
            <a:ext cx="1088434" cy="2772527"/>
          </a:xfrm>
          <a:prstGeom prst="rect">
            <a:avLst/>
          </a:prstGeom>
        </p:spPr>
      </p:pic>
      <p:sp>
        <p:nvSpPr>
          <p:cNvPr id="5" name="Text Box 14"/>
          <p:cNvSpPr txBox="1"/>
          <p:nvPr/>
        </p:nvSpPr>
        <p:spPr>
          <a:xfrm>
            <a:off x="3688191" y="2636644"/>
            <a:ext cx="5082373"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2041603" y="576537"/>
            <a:ext cx="2562556"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295500" y="2514288"/>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lancering</a:t>
            </a:r>
          </a:p>
        </p:txBody>
      </p:sp>
      <p:sp>
        <p:nvSpPr>
          <p:cNvPr id="15" name="Text Box 14"/>
          <p:cNvSpPr txBox="1"/>
          <p:nvPr/>
        </p:nvSpPr>
        <p:spPr>
          <a:xfrm>
            <a:off x="306979" y="4312699"/>
            <a:ext cx="3247189"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49884" y="4303121"/>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platform</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5"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917614" y="2855678"/>
            <a:ext cx="770577" cy="14645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606805" y="3604806"/>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3688190" y="3582187"/>
            <a:ext cx="5082373"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804000" y="3573016"/>
            <a:ext cx="631261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het in de ruimte schieten </a:t>
            </a:r>
          </a:p>
          <a:p>
            <a:r>
              <a:rPr lang="nl-NL" sz="2800" dirty="0">
                <a:latin typeface="Century Gothic" panose="020B0502020202020204" pitchFamily="34" charset="0"/>
              </a:rPr>
              <a:t>van iets</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929746" y="633317"/>
            <a:ext cx="278627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raket</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6498" y="5114933"/>
            <a:ext cx="4297337"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4572001" y="5101138"/>
            <a:ext cx="3960440" cy="707886"/>
          </a:xfrm>
          <a:prstGeom prst="rect">
            <a:avLst/>
          </a:prstGeom>
          <a:noFill/>
        </p:spPr>
        <p:txBody>
          <a:bodyPr wrap="square" rtlCol="0">
            <a:spAutoFit/>
          </a:bodyPr>
          <a:lstStyle/>
          <a:p>
            <a:r>
              <a:rPr lang="nl-NL" sz="4000" dirty="0">
                <a:latin typeface="Century Gothic" panose="020B0502020202020204" pitchFamily="34" charset="0"/>
              </a:rPr>
              <a:t>het ruimteveer</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3401016" y="1314661"/>
            <a:ext cx="1050263" cy="12897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buiten&#10;&#10;Automatisch gegenereerde beschrijving">
            <a:extLst>
              <a:ext uri="{FF2B5EF4-FFF2-40B4-BE49-F238E27FC236}">
                <a16:creationId xmlns:a16="http://schemas.microsoft.com/office/drawing/2014/main" id="{3E6912C5-7611-48E3-B5B5-7E757B6049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402" y="2394305"/>
            <a:ext cx="2579018" cy="1734940"/>
          </a:xfrm>
          <a:prstGeom prst="rect">
            <a:avLst/>
          </a:prstGeom>
        </p:spPr>
      </p:pic>
      <p:pic>
        <p:nvPicPr>
          <p:cNvPr id="30" name="Afbeelding 29" descr="Afbeelding met buiten, transport, rook, raket&#10;&#10;Automatisch gegenereerde beschrijving">
            <a:extLst>
              <a:ext uri="{FF2B5EF4-FFF2-40B4-BE49-F238E27FC236}">
                <a16:creationId xmlns:a16="http://schemas.microsoft.com/office/drawing/2014/main" id="{995140DF-0C00-48E7-88C8-04F9F5C726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28994" y="592707"/>
            <a:ext cx="2934841" cy="1960474"/>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87" y="63028"/>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4" y="1974698"/>
            <a:ext cx="4390689"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932165" y="609461"/>
            <a:ext cx="3732370"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233122" y="1848596"/>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technisch</a:t>
            </a:r>
          </a:p>
        </p:txBody>
      </p:sp>
      <p:sp>
        <p:nvSpPr>
          <p:cNvPr id="15" name="Text Box 14"/>
          <p:cNvSpPr txBox="1"/>
          <p:nvPr/>
        </p:nvSpPr>
        <p:spPr>
          <a:xfrm>
            <a:off x="553728" y="5182156"/>
            <a:ext cx="2756873"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54537" y="5157065"/>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storing</a:t>
            </a: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717088" y="2842881"/>
            <a:ext cx="1441817" cy="2339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912209"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699792" y="2836042"/>
            <a:ext cx="5935843" cy="12539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64055" y="2747756"/>
            <a:ext cx="631261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a:t>
            </a:r>
            <a:r>
              <a:rPr lang="nl-NL" sz="2800" b="0" i="0" dirty="0">
                <a:effectLst/>
                <a:latin typeface="Century Gothic" panose="020B0502020202020204" pitchFamily="34" charset="0"/>
              </a:rPr>
              <a:t>als iets te maken heeft met het laten werken van machines en apparaten</a:t>
            </a:r>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019883" y="619565"/>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beroep</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9912" y="4327034"/>
            <a:ext cx="4194837"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3779913" y="4276971"/>
            <a:ext cx="4392488" cy="707886"/>
          </a:xfrm>
          <a:prstGeom prst="rect">
            <a:avLst/>
          </a:prstGeom>
          <a:noFill/>
        </p:spPr>
        <p:txBody>
          <a:bodyPr wrap="square" rtlCol="0">
            <a:spAutoFit/>
          </a:bodyPr>
          <a:lstStyle/>
          <a:p>
            <a:r>
              <a:rPr lang="nl-NL" sz="4000" dirty="0">
                <a:latin typeface="Century Gothic" panose="020B0502020202020204" pitchFamily="34" charset="0"/>
              </a:rPr>
              <a:t>de ontwikkeling</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3951467" y="1380271"/>
            <a:ext cx="908565" cy="581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persoon, bril&#10;&#10;Automatisch gegenereerde beschrijving">
            <a:extLst>
              <a:ext uri="{FF2B5EF4-FFF2-40B4-BE49-F238E27FC236}">
                <a16:creationId xmlns:a16="http://schemas.microsoft.com/office/drawing/2014/main" id="{4F311B47-D7AA-4B92-BD75-70E1B473F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4829" y="5084294"/>
            <a:ext cx="3081341" cy="1096958"/>
          </a:xfrm>
          <a:prstGeom prst="rect">
            <a:avLst/>
          </a:prstGeom>
        </p:spPr>
      </p:pic>
      <p:pic>
        <p:nvPicPr>
          <p:cNvPr id="11" name="Afbeelding 10" descr="Afbeelding met persoon&#10;&#10;Automatisch gegenereerde beschrijving">
            <a:extLst>
              <a:ext uri="{FF2B5EF4-FFF2-40B4-BE49-F238E27FC236}">
                <a16:creationId xmlns:a16="http://schemas.microsoft.com/office/drawing/2014/main" id="{F1F92205-B22C-4BF8-B471-A5D40CEC11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59761" y="414573"/>
            <a:ext cx="2195543" cy="1466623"/>
          </a:xfrm>
          <a:prstGeom prst="rect">
            <a:avLst/>
          </a:prstGeom>
        </p:spPr>
      </p:pic>
      <p:pic>
        <p:nvPicPr>
          <p:cNvPr id="6" name="Afbeelding 5" descr="Afbeelding met persoon, person, vasthouden, staand&#10;&#10;Automatisch gegenereerde beschrijving">
            <a:extLst>
              <a:ext uri="{FF2B5EF4-FFF2-40B4-BE49-F238E27FC236}">
                <a16:creationId xmlns:a16="http://schemas.microsoft.com/office/drawing/2014/main" id="{21C56132-3888-403E-A265-E7AD802D4B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8104" y="3657013"/>
            <a:ext cx="2153646" cy="1438635"/>
          </a:xfrm>
          <a:prstGeom prst="rect">
            <a:avLst/>
          </a:prstGeom>
        </p:spPr>
      </p:pic>
    </p:spTree>
    <p:extLst>
      <p:ext uri="{BB962C8B-B14F-4D97-AF65-F5344CB8AC3E}">
        <p14:creationId xmlns:p14="http://schemas.microsoft.com/office/powerpoint/2010/main" val="185818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997276"/>
            <a:ext cx="2683001" cy="12848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5065396" y="2864188"/>
            <a:ext cx="3797538" cy="12848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664863" y="3933056"/>
            <a:ext cx="2683001" cy="143712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l</a:t>
            </a:r>
            <a:r>
              <a:rPr lang="nl-NL" sz="4000" dirty="0">
                <a:effectLst/>
                <a:latin typeface="Century Gothic" panose="020B0502020202020204" pitchFamily="34" charset="0"/>
                <a:ea typeface="Calibri"/>
                <a:cs typeface="Times New Roman"/>
              </a:rPr>
              <a:t>essen maken</a:t>
            </a:r>
          </a:p>
        </p:txBody>
      </p:sp>
      <p:sp>
        <p:nvSpPr>
          <p:cNvPr id="10" name="Text Box 14"/>
          <p:cNvSpPr txBox="1"/>
          <p:nvPr/>
        </p:nvSpPr>
        <p:spPr>
          <a:xfrm>
            <a:off x="5051248" y="2853704"/>
            <a:ext cx="379753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a:t>
            </a:r>
            <a:r>
              <a:rPr lang="nl-NL" sz="4000" dirty="0" err="1">
                <a:latin typeface="Century Gothic" panose="020B0502020202020204" pitchFamily="34" charset="0"/>
                <a:ea typeface="Calibri"/>
                <a:cs typeface="Times New Roman"/>
              </a:rPr>
              <a:t>Spacebuzz</a:t>
            </a:r>
            <a:r>
              <a:rPr lang="nl-NL" sz="4000" dirty="0">
                <a:latin typeface="Century Gothic" panose="020B0502020202020204" pitchFamily="34" charset="0"/>
                <a:ea typeface="Calibri"/>
                <a:cs typeface="Times New Roman"/>
              </a:rPr>
              <a:t> komt</a:t>
            </a:r>
            <a:endParaRPr lang="nl-NL" sz="10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3F643967-A342-4100-A416-4601A27AF0F3}"/>
              </a:ext>
            </a:extLst>
          </p:cNvPr>
          <p:cNvSpPr txBox="1"/>
          <p:nvPr/>
        </p:nvSpPr>
        <p:spPr>
          <a:xfrm>
            <a:off x="971600" y="1253128"/>
            <a:ext cx="3575659" cy="8077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xt Box 14">
            <a:extLst>
              <a:ext uri="{FF2B5EF4-FFF2-40B4-BE49-F238E27FC236}">
                <a16:creationId xmlns:a16="http://schemas.microsoft.com/office/drawing/2014/main" id="{BD43CE67-B078-4006-B5D8-0FC2A18749D9}"/>
              </a:ext>
            </a:extLst>
          </p:cNvPr>
          <p:cNvSpPr txBox="1"/>
          <p:nvPr/>
        </p:nvSpPr>
        <p:spPr>
          <a:xfrm>
            <a:off x="971600" y="1242644"/>
            <a:ext cx="3570853"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bedoeling</a:t>
            </a:r>
            <a:endParaRPr lang="nl-NL" sz="1000" dirty="0">
              <a:effectLst/>
              <a:latin typeface="Century Gothic" panose="020B0502020202020204" pitchFamily="34" charset="0"/>
              <a:ea typeface="Calibri"/>
              <a:cs typeface="Times New Roman"/>
            </a:endParaRPr>
          </a:p>
        </p:txBody>
      </p:sp>
      <p:sp>
        <p:nvSpPr>
          <p:cNvPr id="2" name="Pijl: rechts 1">
            <a:extLst>
              <a:ext uri="{FF2B5EF4-FFF2-40B4-BE49-F238E27FC236}">
                <a16:creationId xmlns:a16="http://schemas.microsoft.com/office/drawing/2014/main" id="{E0B20158-5A80-4DFF-A4F2-06D6B7DE0345}"/>
              </a:ext>
            </a:extLst>
          </p:cNvPr>
          <p:cNvSpPr/>
          <p:nvPr/>
        </p:nvSpPr>
        <p:spPr>
          <a:xfrm rot="2432684">
            <a:off x="5001957" y="1802373"/>
            <a:ext cx="1080120" cy="807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 Box 14">
            <a:extLst>
              <a:ext uri="{FF2B5EF4-FFF2-40B4-BE49-F238E27FC236}">
                <a16:creationId xmlns:a16="http://schemas.microsoft.com/office/drawing/2014/main" id="{DDAAF042-A420-4D65-B1E7-8DF8ACDC24CA}"/>
              </a:ext>
            </a:extLst>
          </p:cNvPr>
          <p:cNvSpPr txBox="1"/>
          <p:nvPr/>
        </p:nvSpPr>
        <p:spPr>
          <a:xfrm>
            <a:off x="971600" y="2153332"/>
            <a:ext cx="3973113"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B5167317-ADEF-4981-833E-615285DE9D3D}"/>
              </a:ext>
            </a:extLst>
          </p:cNvPr>
          <p:cNvSpPr txBox="1">
            <a:spLocks noChangeArrowheads="1"/>
          </p:cNvSpPr>
          <p:nvPr/>
        </p:nvSpPr>
        <p:spPr bwMode="auto">
          <a:xfrm>
            <a:off x="1087410" y="2144161"/>
            <a:ext cx="3723031" cy="709543"/>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het doel, </a:t>
            </a:r>
          </a:p>
          <a:p>
            <a:r>
              <a:rPr lang="nl-NL" sz="2800" dirty="0">
                <a:latin typeface="Century Gothic" panose="020B0502020202020204" pitchFamily="34" charset="0"/>
              </a:rPr>
              <a:t>iets wat je wilt halen</a:t>
            </a:r>
          </a:p>
          <a:p>
            <a:endParaRPr lang="nl-NL" sz="2800" dirty="0">
              <a:latin typeface="Century Gothic" panose="020B0502020202020204" pitchFamily="34" charset="0"/>
            </a:endParaRPr>
          </a:p>
        </p:txBody>
      </p:sp>
      <p:sp>
        <p:nvSpPr>
          <p:cNvPr id="23" name="Tekstvak 22">
            <a:extLst>
              <a:ext uri="{FF2B5EF4-FFF2-40B4-BE49-F238E27FC236}">
                <a16:creationId xmlns:a16="http://schemas.microsoft.com/office/drawing/2014/main" id="{19BD9244-6427-4539-9609-8F1824F69083}"/>
              </a:ext>
            </a:extLst>
          </p:cNvPr>
          <p:cNvSpPr txBox="1"/>
          <p:nvPr/>
        </p:nvSpPr>
        <p:spPr>
          <a:xfrm>
            <a:off x="358248" y="419303"/>
            <a:ext cx="8536656" cy="646331"/>
          </a:xfrm>
          <a:prstGeom prst="rect">
            <a:avLst/>
          </a:prstGeom>
          <a:noFill/>
        </p:spPr>
        <p:txBody>
          <a:bodyPr wrap="square">
            <a:spAutoFit/>
          </a:bodyPr>
          <a:lstStyle/>
          <a:p>
            <a:r>
              <a:rPr lang="nl-NL" sz="1800" i="1" dirty="0">
                <a:solidFill>
                  <a:srgbClr val="387038"/>
                </a:solidFill>
                <a:latin typeface="Century Gothic" panose="020B0502020202020204" pitchFamily="34" charset="0"/>
                <a:cs typeface="Times New Roman"/>
              </a:rPr>
              <a:t>Het is </a:t>
            </a:r>
            <a:r>
              <a:rPr lang="nl-NL" sz="1800" i="1" u="sng" dirty="0">
                <a:solidFill>
                  <a:srgbClr val="387038"/>
                </a:solidFill>
                <a:latin typeface="Century Gothic" panose="020B0502020202020204" pitchFamily="34" charset="0"/>
                <a:cs typeface="Times New Roman"/>
              </a:rPr>
              <a:t>de bedoeling</a:t>
            </a:r>
            <a:r>
              <a:rPr lang="nl-NL" sz="1800" i="1" dirty="0">
                <a:solidFill>
                  <a:srgbClr val="387038"/>
                </a:solidFill>
                <a:latin typeface="Century Gothic" panose="020B0502020202020204" pitchFamily="34" charset="0"/>
                <a:cs typeface="Times New Roman"/>
              </a:rPr>
              <a:t> dat de </a:t>
            </a:r>
            <a:r>
              <a:rPr lang="nl-NL" sz="1800" i="1" dirty="0" err="1">
                <a:solidFill>
                  <a:srgbClr val="387038"/>
                </a:solidFill>
                <a:latin typeface="Century Gothic" panose="020B0502020202020204" pitchFamily="34" charset="0"/>
                <a:cs typeface="Times New Roman"/>
              </a:rPr>
              <a:t>Spacebuzz</a:t>
            </a:r>
            <a:r>
              <a:rPr lang="nl-NL" sz="1800" i="1" dirty="0">
                <a:solidFill>
                  <a:srgbClr val="387038"/>
                </a:solidFill>
                <a:latin typeface="Century Gothic" panose="020B0502020202020204" pitchFamily="34" charset="0"/>
                <a:cs typeface="Times New Roman"/>
              </a:rPr>
              <a:t> op school komt als iedereen de lessen goed heeft gemaakt.</a:t>
            </a:r>
            <a:endParaRPr lang="nl-NL" sz="1800" i="1" dirty="0">
              <a:solidFill>
                <a:srgbClr val="00B050"/>
              </a:solidFill>
              <a:latin typeface="Century Gothic" panose="020B0502020202020204" pitchFamily="34" charset="0"/>
            </a:endParaRPr>
          </a:p>
        </p:txBody>
      </p:sp>
      <p:pic>
        <p:nvPicPr>
          <p:cNvPr id="24" name="Afbeelding 23" descr="Afbeelding met tekst, binnen, persoon, werken&#10;&#10;Automatisch gegenereerde beschrijving">
            <a:extLst>
              <a:ext uri="{FF2B5EF4-FFF2-40B4-BE49-F238E27FC236}">
                <a16:creationId xmlns:a16="http://schemas.microsoft.com/office/drawing/2014/main" id="{F7E9F00C-57E4-4044-AB7B-928DC25E69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068" b="8462"/>
          <a:stretch/>
        </p:blipFill>
        <p:spPr>
          <a:xfrm>
            <a:off x="44289" y="3855364"/>
            <a:ext cx="1115722" cy="796254"/>
          </a:xfrm>
          <a:prstGeom prst="rect">
            <a:avLst/>
          </a:prstGeom>
        </p:spPr>
      </p:pic>
      <p:pic>
        <p:nvPicPr>
          <p:cNvPr id="26" name="Picture 6">
            <a:extLst>
              <a:ext uri="{FF2B5EF4-FFF2-40B4-BE49-F238E27FC236}">
                <a16:creationId xmlns:a16="http://schemas.microsoft.com/office/drawing/2014/main" id="{11BFB3F8-28C4-43AC-ACE0-EEE99C8702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65822" y="1751916"/>
            <a:ext cx="1381536" cy="103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7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47 -  22 november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FF53F-3869-4CDF-8A54-011A919DB55A}"/>
              </a:ext>
            </a:extLst>
          </p:cNvPr>
          <p:cNvSpPr>
            <a:spLocks noGrp="1"/>
          </p:cNvSpPr>
          <p:nvPr>
            <p:ph type="title"/>
          </p:nvPr>
        </p:nvSpPr>
        <p:spPr/>
        <p:txBody>
          <a:bodyPr/>
          <a:lstStyle/>
          <a:p>
            <a:endParaRPr lang="nl-NL"/>
          </a:p>
        </p:txBody>
      </p:sp>
      <p:pic>
        <p:nvPicPr>
          <p:cNvPr id="3078" name="Picture 6">
            <a:extLst>
              <a:ext uri="{FF2B5EF4-FFF2-40B4-BE49-F238E27FC236}">
                <a16:creationId xmlns:a16="http://schemas.microsoft.com/office/drawing/2014/main" id="{C8AF5FDB-98C3-46F6-8C45-0EC86C0EDFA2}"/>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19572" y="539679"/>
            <a:ext cx="7704855" cy="577864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BFCDC0FC-5DD9-4897-9072-6B562F1C860F}"/>
              </a:ext>
            </a:extLst>
          </p:cNvPr>
          <p:cNvSpPr txBox="1"/>
          <p:nvPr/>
        </p:nvSpPr>
        <p:spPr>
          <a:xfrm>
            <a:off x="4703186" y="6337140"/>
            <a:ext cx="7704855" cy="246221"/>
          </a:xfrm>
          <a:prstGeom prst="rect">
            <a:avLst/>
          </a:prstGeom>
          <a:noFill/>
        </p:spPr>
        <p:txBody>
          <a:bodyPr wrap="square">
            <a:spAutoFit/>
          </a:bodyPr>
          <a:lstStyle/>
          <a:p>
            <a:r>
              <a:rPr lang="en-US" sz="1000" b="0" i="0" u="sng" dirty="0">
                <a:solidFill>
                  <a:srgbClr val="BB6633"/>
                </a:solidFill>
                <a:effectLst/>
                <a:latin typeface="Arial" panose="020B0604020202020204" pitchFamily="34" charset="0"/>
                <a:hlinkClick r:id="rId3" tooltip="w:en:Creative Commons"/>
              </a:rPr>
              <a:t>Creative Commons</a:t>
            </a:r>
            <a:r>
              <a:rPr lang="en-US" sz="1000" b="0" i="0" dirty="0">
                <a:solidFill>
                  <a:srgbClr val="202122"/>
                </a:solidFill>
                <a:effectLst/>
                <a:latin typeface="Arial" panose="020B0604020202020204" pitchFamily="34" charset="0"/>
              </a:rPr>
              <a:t> </a:t>
            </a:r>
            <a:r>
              <a:rPr lang="en-US" sz="1000" b="0" i="0" u="none" strike="noStrike" dirty="0">
                <a:solidFill>
                  <a:srgbClr val="3366BB"/>
                </a:solidFill>
                <a:effectLst/>
                <a:latin typeface="Arial" panose="020B0604020202020204" pitchFamily="34" charset="0"/>
                <a:hlinkClick r:id="rId4"/>
              </a:rPr>
              <a:t>Attribution-Share Alike 3.0 </a:t>
            </a:r>
            <a:r>
              <a:rPr lang="en-US" sz="1000" b="0" i="0" u="none" strike="noStrike" dirty="0" err="1">
                <a:solidFill>
                  <a:srgbClr val="3366BB"/>
                </a:solidFill>
                <a:effectLst/>
                <a:latin typeface="Arial" panose="020B0604020202020204" pitchFamily="34" charset="0"/>
                <a:hlinkClick r:id="rId4"/>
              </a:rPr>
              <a:t>Unported</a:t>
            </a:r>
            <a:endParaRPr lang="nl-NL" sz="1000" dirty="0"/>
          </a:p>
        </p:txBody>
      </p:sp>
    </p:spTree>
    <p:extLst>
      <p:ext uri="{BB962C8B-B14F-4D97-AF65-F5344CB8AC3E}">
        <p14:creationId xmlns:p14="http://schemas.microsoft.com/office/powerpoint/2010/main" val="302296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de bedoeling</a:t>
            </a:r>
          </a:p>
        </p:txBody>
      </p:sp>
      <p:pic>
        <p:nvPicPr>
          <p:cNvPr id="3" name="Afbeelding 2" descr="Afbeelding met tekst, binnen, persoon, werken&#10;&#10;Automatisch gegenereerde beschrijving">
            <a:extLst>
              <a:ext uri="{FF2B5EF4-FFF2-40B4-BE49-F238E27FC236}">
                <a16:creationId xmlns:a16="http://schemas.microsoft.com/office/drawing/2014/main" id="{707BABE8-E6BE-4C0C-91E9-4FFF9A3482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363" y="1552228"/>
            <a:ext cx="8712441" cy="5157762"/>
          </a:xfrm>
          <a:prstGeom prst="rect">
            <a:avLst/>
          </a:prstGeom>
        </p:spPr>
      </p:pic>
      <p:pic>
        <p:nvPicPr>
          <p:cNvPr id="8" name="Picture 4">
            <a:extLst>
              <a:ext uri="{FF2B5EF4-FFF2-40B4-BE49-F238E27FC236}">
                <a16:creationId xmlns:a16="http://schemas.microsoft.com/office/drawing/2014/main" id="{9FC44535-4E28-4EE0-A1EA-031A6C28BC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1390241"/>
            <a:ext cx="3656184" cy="2740868"/>
          </a:xfrm>
          <a:prstGeom prst="cloudCallout">
            <a:avLst>
              <a:gd name="adj1" fmla="val -36655"/>
              <a:gd name="adj2" fmla="val -32358"/>
            </a:avLst>
          </a:prstGeom>
          <a:noFill/>
          <a:ln w="571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6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7329"/>
            <a:ext cx="9361040" cy="1323439"/>
          </a:xfrm>
          <a:prstGeom prst="rect">
            <a:avLst/>
          </a:prstGeom>
          <a:noFill/>
        </p:spPr>
        <p:txBody>
          <a:bodyPr wrap="square" rtlCol="0">
            <a:spAutoFit/>
          </a:bodyPr>
          <a:lstStyle/>
          <a:p>
            <a:r>
              <a:rPr lang="nl-NL" sz="8000" b="1" u="sng" dirty="0">
                <a:latin typeface="Century Gothic" panose="020B0502020202020204" pitchFamily="34" charset="0"/>
              </a:rPr>
              <a:t>technisch</a:t>
            </a:r>
          </a:p>
        </p:txBody>
      </p:sp>
      <p:pic>
        <p:nvPicPr>
          <p:cNvPr id="4" name="Afbeelding 3" descr="Afbeelding met persoon, bril&#10;&#10;Automatisch gegenereerde beschrijving">
            <a:extLst>
              <a:ext uri="{FF2B5EF4-FFF2-40B4-BE49-F238E27FC236}">
                <a16:creationId xmlns:a16="http://schemas.microsoft.com/office/drawing/2014/main" id="{C0BD0540-A459-4795-B5D1-E35E2AFDC7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632" y="2996169"/>
            <a:ext cx="8248522" cy="2936476"/>
          </a:xfrm>
          <a:prstGeom prst="rect">
            <a:avLst/>
          </a:prstGeom>
        </p:spPr>
      </p:pic>
    </p:spTree>
    <p:extLst>
      <p:ext uri="{BB962C8B-B14F-4D97-AF65-F5344CB8AC3E}">
        <p14:creationId xmlns:p14="http://schemas.microsoft.com/office/powerpoint/2010/main" val="357711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aan boord</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a:extLst>
              <a:ext uri="{FF2B5EF4-FFF2-40B4-BE49-F238E27FC236}">
                <a16:creationId xmlns:a16="http://schemas.microsoft.com/office/drawing/2014/main" id="{6BCBD002-06E2-425B-91CD-F5AC7C246A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1916832"/>
            <a:ext cx="6420200" cy="4280133"/>
          </a:xfrm>
          <a:prstGeom prst="rect">
            <a:avLst/>
          </a:prstGeom>
        </p:spPr>
      </p:pic>
      <p:sp>
        <p:nvSpPr>
          <p:cNvPr id="4" name="Pijl: rechts 3">
            <a:extLst>
              <a:ext uri="{FF2B5EF4-FFF2-40B4-BE49-F238E27FC236}">
                <a16:creationId xmlns:a16="http://schemas.microsoft.com/office/drawing/2014/main" id="{F5898499-CAFD-4004-B3B8-D1A089917AF5}"/>
              </a:ext>
            </a:extLst>
          </p:cNvPr>
          <p:cNvSpPr/>
          <p:nvPr/>
        </p:nvSpPr>
        <p:spPr>
          <a:xfrm rot="14889887">
            <a:off x="2412695" y="4741683"/>
            <a:ext cx="2641762" cy="18294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191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 lancering</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buiten, transport, rook, raket&#10;&#10;Automatisch gegenereerde beschrijving">
            <a:extLst>
              <a:ext uri="{FF2B5EF4-FFF2-40B4-BE49-F238E27FC236}">
                <a16:creationId xmlns:a16="http://schemas.microsoft.com/office/drawing/2014/main" id="{599CB167-5DCC-4511-BA76-D7F2A71068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700808"/>
            <a:ext cx="6797211" cy="4540538"/>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1323439"/>
          </a:xfrm>
          <a:prstGeom prst="rect">
            <a:avLst/>
          </a:prstGeom>
          <a:noFill/>
        </p:spPr>
        <p:txBody>
          <a:bodyPr wrap="square" rtlCol="0">
            <a:spAutoFit/>
          </a:bodyPr>
          <a:lstStyle/>
          <a:p>
            <a:r>
              <a:rPr lang="nl-NL" sz="8000" b="1" u="sng" dirty="0">
                <a:latin typeface="Century Gothic" panose="020B0502020202020204" pitchFamily="34" charset="0"/>
              </a:rPr>
              <a:t>landen</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descr="Afbeelding met outdoor-object, parachute&#10;&#10;Automatisch gegenereerde beschrijving">
            <a:extLst>
              <a:ext uri="{FF2B5EF4-FFF2-40B4-BE49-F238E27FC236}">
                <a16:creationId xmlns:a16="http://schemas.microsoft.com/office/drawing/2014/main" id="{6D2FB012-CDE5-4200-8B76-ED7753F527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7400" y="1386179"/>
            <a:ext cx="5229200" cy="5229200"/>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mislukken</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speelgoed&#10;&#10;Automatisch gegenereerde beschrijving">
            <a:extLst>
              <a:ext uri="{FF2B5EF4-FFF2-40B4-BE49-F238E27FC236}">
                <a16:creationId xmlns:a16="http://schemas.microsoft.com/office/drawing/2014/main" id="{9CB2619E-5616-49EA-A236-2525361796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1323439"/>
            <a:ext cx="6144956" cy="5472607"/>
          </a:xfrm>
          <a:prstGeom prst="rect">
            <a:avLst/>
          </a:prstGeom>
        </p:spPr>
      </p:pic>
    </p:spTree>
    <p:extLst>
      <p:ext uri="{BB962C8B-B14F-4D97-AF65-F5344CB8AC3E}">
        <p14:creationId xmlns:p14="http://schemas.microsoft.com/office/powerpoint/2010/main" val="8792712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8847</TotalTime>
  <Words>813</Words>
  <Application>Microsoft Office PowerPoint</Application>
  <PresentationFormat>Diavoorstelling (4:3)</PresentationFormat>
  <Paragraphs>248</Paragraphs>
  <Slides>18</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Tahoma</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1382</cp:revision>
  <dcterms:created xsi:type="dcterms:W3CDTF">2020-12-15T09:16:44Z</dcterms:created>
  <dcterms:modified xsi:type="dcterms:W3CDTF">2022-11-22T10:05:29Z</dcterms:modified>
</cp:coreProperties>
</file>