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442" r:id="rId4"/>
    <p:sldId id="1241" r:id="rId5"/>
    <p:sldId id="1265" r:id="rId6"/>
    <p:sldId id="1238" r:id="rId7"/>
    <p:sldId id="1291" r:id="rId8"/>
    <p:sldId id="1245" r:id="rId9"/>
    <p:sldId id="887" r:id="rId10"/>
    <p:sldId id="934" r:id="rId11"/>
    <p:sldId id="1475" r:id="rId12"/>
    <p:sldId id="1476" r:id="rId13"/>
    <p:sldId id="1477" r:id="rId14"/>
    <p:sldId id="1438" r:id="rId15"/>
    <p:sldId id="259" r:id="rId16"/>
    <p:sldId id="1452" r:id="rId17"/>
    <p:sldId id="1480"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42"/>
            <p14:sldId id="1241"/>
            <p14:sldId id="1265"/>
            <p14:sldId id="1238"/>
            <p14:sldId id="1291"/>
            <p14:sldId id="1245"/>
            <p14:sldId id="887"/>
            <p14:sldId id="934"/>
            <p14:sldId id="1475"/>
            <p14:sldId id="1476"/>
            <p14:sldId id="1477"/>
            <p14:sldId id="1438"/>
            <p14:sldId id="259"/>
            <p14:sldId id="1452"/>
            <p14:sldId id="14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autoAdjust="0"/>
    <p:restoredTop sz="61711" autoAdjust="0"/>
  </p:normalViewPr>
  <p:slideViewPr>
    <p:cSldViewPr>
      <p:cViewPr varScale="1">
        <p:scale>
          <a:sx n="50" d="100"/>
          <a:sy n="50" d="100"/>
        </p:scale>
        <p:origin x="233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6:22.993" v="18" actId="20577"/>
      <pc:docMkLst>
        <pc:docMk/>
      </pc:docMkLst>
      <pc:sldChg chg="modSp mod">
        <pc:chgData name="Routledge, Mandy" userId="bacdedf5-8e30-494b-ad8b-f27fa30c4f8d" providerId="ADAL" clId="{95E54199-3027-4CF9-8C4C-D216678C710C}" dt="2022-02-15T10:36:22.993" v="18" actId="20577"/>
        <pc:sldMkLst>
          <pc:docMk/>
          <pc:sldMk cId="323006580" sldId="548"/>
        </pc:sldMkLst>
        <pc:spChg chg="mod">
          <ac:chgData name="Routledge, Mandy" userId="bacdedf5-8e30-494b-ad8b-f27fa30c4f8d" providerId="ADAL" clId="{95E54199-3027-4CF9-8C4C-D216678C710C}" dt="2022-02-15T10:36:22.993" v="18"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r>
              <a:rPr lang="nl-NL" sz="2800" dirty="0"/>
              <a:t>nationaal: van één land</a:t>
            </a:r>
          </a:p>
          <a:p>
            <a:pPr algn="l"/>
            <a:r>
              <a:rPr lang="nl-NL" sz="2800" dirty="0"/>
              <a:t>deelnemen: meedoen</a:t>
            </a:r>
          </a:p>
          <a:p>
            <a:pPr algn="l"/>
            <a:r>
              <a:rPr lang="nl-NL" sz="2800" dirty="0"/>
              <a:t>het beleg: wat je op je brood doet</a:t>
            </a:r>
          </a:p>
          <a:p>
            <a:pPr algn="l"/>
            <a:r>
              <a:rPr lang="nl-NL" sz="2800" dirty="0"/>
              <a:t>de start: het begin</a:t>
            </a:r>
          </a:p>
          <a:p>
            <a:pPr algn="l"/>
            <a:r>
              <a:rPr lang="nl-NL" sz="2800" dirty="0"/>
              <a:t>de energie: de kracht en zin om iets te doen</a:t>
            </a:r>
          </a:p>
          <a:p>
            <a:pPr algn="l"/>
            <a:r>
              <a:rPr lang="nl-NL" sz="2800" dirty="0"/>
              <a:t>dagelijks: elke dag</a:t>
            </a:r>
          </a:p>
          <a:p>
            <a:pPr algn="l"/>
            <a:r>
              <a:rPr lang="nl-NL" sz="2800" dirty="0"/>
              <a:t>de regering: de mensen die zeggen wat er in het land moet gebeuren</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7106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64638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6.pn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PB6tbZVbhH4" TargetMode="Externa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2000" dirty="0"/>
              <a:t>Heel lang geleden werd in Canada pindakaas uitgevonden. In Nederland duurde het daarna nog een lange tijd voordat wij het leerden kennen. Het reclamefilmpje van Petje Pitamientje was in Nederland </a:t>
            </a:r>
            <a:r>
              <a:rPr lang="nl-NL" sz="2000" b="1" u="sng" dirty="0"/>
              <a:t>de start</a:t>
            </a:r>
            <a:r>
              <a:rPr lang="nl-NL" sz="2000" dirty="0"/>
              <a:t>, </a:t>
            </a:r>
            <a:r>
              <a:rPr lang="nl-NL" sz="2000" b="1" i="1" dirty="0"/>
              <a:t>het begin</a:t>
            </a:r>
            <a:r>
              <a:rPr lang="nl-NL" sz="2000" dirty="0"/>
              <a:t> van het succes van pindakaas (in 1983 – </a:t>
            </a:r>
            <a:r>
              <a:rPr lang="nl-NL" sz="2000" dirty="0">
                <a:solidFill>
                  <a:srgbClr val="00B050"/>
                </a:solidFill>
              </a:rPr>
              <a:t>in de dia vind je de link naar het reclamefilmpje</a:t>
            </a:r>
            <a:r>
              <a:rPr lang="nl-NL" sz="2000" dirty="0"/>
              <a:t>). Tegenwoordig kopen wij in Nederland meer dan 20 miljoen potten pindakaas per jaar. Veel toch? Pindakaas wordt gemaakt van fijn gemalen pinda’s. En als er geen suiker en zout in zit, is het een gezond </a:t>
            </a:r>
            <a:r>
              <a:rPr lang="nl-NL" sz="2000" b="1" u="sng" dirty="0"/>
              <a:t>beleg</a:t>
            </a:r>
            <a:r>
              <a:rPr lang="nl-NL" sz="2000" dirty="0"/>
              <a:t> voor op je brood. Zo heet dat </a:t>
            </a:r>
            <a:r>
              <a:rPr lang="nl-NL" sz="2000" b="1" i="1" dirty="0"/>
              <a:t>wat je op je brood doet. </a:t>
            </a:r>
            <a:r>
              <a:rPr lang="nl-NL" sz="2000" dirty="0"/>
              <a:t>Als je pindakaas eet levert je dat veel </a:t>
            </a:r>
            <a:r>
              <a:rPr lang="nl-NL" sz="2000" b="1" u="sng" dirty="0"/>
              <a:t>energie</a:t>
            </a:r>
            <a:r>
              <a:rPr lang="nl-NL" sz="2000" dirty="0"/>
              <a:t> op. Dat is </a:t>
            </a:r>
            <a:r>
              <a:rPr lang="nl-NL" sz="2000" b="1" i="1" dirty="0"/>
              <a:t>de kracht en zin om iets te doen. </a:t>
            </a:r>
            <a:r>
              <a:rPr lang="nl-NL" sz="2000" dirty="0"/>
              <a:t>Verder zitten er ook veel stoffen in die goed voor je zijn zoals vitamines en gezonde vetten.  Het is dus helemaal niet erg om </a:t>
            </a:r>
            <a:r>
              <a:rPr lang="nl-NL" sz="2000" b="1" u="sng" dirty="0"/>
              <a:t>dagelijks</a:t>
            </a:r>
            <a:r>
              <a:rPr lang="nl-NL" sz="2000" dirty="0"/>
              <a:t>, </a:t>
            </a:r>
            <a:r>
              <a:rPr lang="nl-NL" sz="2000" b="1" i="1" dirty="0"/>
              <a:t>elke dag  </a:t>
            </a:r>
            <a:r>
              <a:rPr lang="nl-NL" sz="2000" dirty="0"/>
              <a:t>pindakaas te eten. Waarschijnlijk kopen jullie ouders de pindakaas gewoon in de supermarkt maar er zijn ook speciale winkels. Daar verkopen ze pindakaas in allerlei verschillende smaken. Op 24 januari 2022 werd voor de vijfde keer de </a:t>
            </a:r>
            <a:r>
              <a:rPr lang="nl-NL" sz="2000" b="1" u="sng" dirty="0"/>
              <a:t>nationale</a:t>
            </a:r>
            <a:r>
              <a:rPr lang="nl-NL" sz="2000" dirty="0"/>
              <a:t> pindakaasdag gevierd. Nationaal betekent </a:t>
            </a:r>
            <a:r>
              <a:rPr lang="nl-NL" sz="2000" b="1" dirty="0"/>
              <a:t>van één land</a:t>
            </a:r>
            <a:r>
              <a:rPr lang="nl-NL" sz="2000" dirty="0"/>
              <a:t>. De meeste pindakaaswinkels </a:t>
            </a:r>
            <a:r>
              <a:rPr lang="nl-NL" sz="2000" b="1" u="sng" dirty="0"/>
              <a:t>namen deel</a:t>
            </a:r>
            <a:r>
              <a:rPr lang="nl-NL" sz="2000" b="1" dirty="0"/>
              <a:t> </a:t>
            </a:r>
            <a:r>
              <a:rPr lang="nl-NL" sz="2000" dirty="0"/>
              <a:t>aan deze bijzondere dag. Deelnemen betekent </a:t>
            </a:r>
            <a:r>
              <a:rPr lang="nl-NL" sz="2000" b="1" i="1" dirty="0"/>
              <a:t>meedoen</a:t>
            </a:r>
            <a:r>
              <a:rPr lang="nl-NL" sz="2000" dirty="0"/>
              <a:t>. Op die dag kon je nog meer bijzondere smaken kopen en je kon ook speciale wensen doorgeven. Bijvoorbeeld een keer in een pindakaasbad liggen. Wat misschien nog leuk is om te vertellen is dat Mark Rutte, de leider van </a:t>
            </a:r>
            <a:r>
              <a:rPr lang="nl-NL" sz="2000" b="1" u="sng" dirty="0"/>
              <a:t>onze regering</a:t>
            </a:r>
            <a:r>
              <a:rPr lang="nl-NL" sz="2000" dirty="0"/>
              <a:t>, </a:t>
            </a:r>
            <a:r>
              <a:rPr lang="nl-NL" sz="2000" b="1" i="1" dirty="0"/>
              <a:t>de mensen die zeggen wat er in het land moet gebeuren</a:t>
            </a:r>
            <a:r>
              <a:rPr lang="nl-NL" sz="2000" dirty="0"/>
              <a:t>, vroeger gewerkt heeft bij een bedrijf dat pindakaas maakt. Ik ben dan ook erg benieuwd of hij het wel eens eet. </a:t>
            </a:r>
            <a:br>
              <a:rPr lang="nl-NL" sz="2000" dirty="0"/>
            </a:br>
            <a:r>
              <a:rPr lang="nl-NL" sz="2000" dirty="0"/>
              <a:t>En jullie? Lusten jullie eigenlijk pindakaas?</a:t>
            </a:r>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7130" y="453977"/>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nationaal</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2714" y="511304"/>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internationaal</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één land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a:t>
            </a:r>
            <a:r>
              <a:rPr lang="nl-NL" sz="2000" i="1" u="sng" dirty="0">
                <a:solidFill>
                  <a:srgbClr val="387038"/>
                </a:solidFill>
                <a:latin typeface="Century Gothic" panose="020B0502020202020204" pitchFamily="34" charset="0"/>
                <a:ea typeface="Calibri"/>
                <a:cs typeface="Times New Roman"/>
              </a:rPr>
              <a:t>nationale</a:t>
            </a:r>
            <a:r>
              <a:rPr lang="nl-NL" sz="2000" i="1" dirty="0">
                <a:solidFill>
                  <a:srgbClr val="387038"/>
                </a:solidFill>
                <a:latin typeface="Century Gothic" panose="020B0502020202020204" pitchFamily="34" charset="0"/>
                <a:ea typeface="Calibri"/>
                <a:cs typeface="Times New Roman"/>
              </a:rPr>
              <a:t> Pindakaasdag is alleen in Nederland.</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84784"/>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meer landen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 1 oktober is de </a:t>
            </a:r>
            <a:r>
              <a:rPr lang="nl-NL" sz="2000" i="1" u="sng" dirty="0">
                <a:solidFill>
                  <a:srgbClr val="387038"/>
                </a:solidFill>
                <a:effectLst/>
                <a:latin typeface="Century Gothic" panose="020B0502020202020204" pitchFamily="34" charset="0"/>
                <a:ea typeface="Calibri"/>
                <a:cs typeface="Times New Roman"/>
              </a:rPr>
              <a:t>internationale</a:t>
            </a:r>
            <a:r>
              <a:rPr lang="nl-NL" sz="2000" i="1" dirty="0">
                <a:solidFill>
                  <a:srgbClr val="387038"/>
                </a:solidFill>
                <a:effectLst/>
                <a:latin typeface="Century Gothic" panose="020B0502020202020204" pitchFamily="34" charset="0"/>
                <a:ea typeface="Calibri"/>
                <a:cs typeface="Times New Roman"/>
              </a:rPr>
              <a:t> dag van de ouderen .</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lucht, buiten, vlag, bewolkt&#10;&#10;Automatisch gegenereerde beschrijving">
            <a:extLst>
              <a:ext uri="{FF2B5EF4-FFF2-40B4-BE49-F238E27FC236}">
                <a16:creationId xmlns:a16="http://schemas.microsoft.com/office/drawing/2014/main" id="{DC7A645D-86F1-47C2-9523-56656DE338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536" y="2276872"/>
            <a:ext cx="3816424" cy="2549372"/>
          </a:xfrm>
          <a:prstGeom prst="rect">
            <a:avLst/>
          </a:prstGeom>
        </p:spPr>
      </p:pic>
      <p:pic>
        <p:nvPicPr>
          <p:cNvPr id="5" name="Afbeelding 4" descr="Afbeelding met tekst, lucht, buiten, kleurrijk&#10;&#10;Automatisch gegenereerde beschrijving">
            <a:extLst>
              <a:ext uri="{FF2B5EF4-FFF2-40B4-BE49-F238E27FC236}">
                <a16:creationId xmlns:a16="http://schemas.microsoft.com/office/drawing/2014/main" id="{6B19AF93-8949-4BE8-B87C-F88BA5EFE8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2276872"/>
            <a:ext cx="3839416" cy="2549372"/>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start</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h</a:t>
            </a:r>
            <a:r>
              <a:rPr lang="nl-NL" sz="6000" b="1" dirty="0">
                <a:solidFill>
                  <a:srgbClr val="387038"/>
                </a:solidFill>
                <a:effectLst/>
                <a:latin typeface="Century Gothic" panose="020B0502020202020204" pitchFamily="34" charset="0"/>
                <a:ea typeface="Calibri"/>
                <a:cs typeface="Times New Roman"/>
              </a:rPr>
              <a:t>et einde</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begin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Pindakaas was direct vanaf </a:t>
            </a:r>
            <a:r>
              <a:rPr lang="nl-NL" sz="2000" i="1" u="sng" dirty="0">
                <a:solidFill>
                  <a:srgbClr val="387038"/>
                </a:solidFill>
                <a:latin typeface="Century Gothic" panose="020B0502020202020204" pitchFamily="34" charset="0"/>
                <a:ea typeface="Calibri"/>
                <a:cs typeface="Times New Roman"/>
              </a:rPr>
              <a:t>de start</a:t>
            </a:r>
            <a:r>
              <a:rPr lang="nl-NL" sz="2000" i="1" dirty="0">
                <a:solidFill>
                  <a:srgbClr val="387038"/>
                </a:solidFill>
                <a:latin typeface="Century Gothic" panose="020B0502020202020204" pitchFamily="34" charset="0"/>
                <a:ea typeface="Calibri"/>
                <a:cs typeface="Times New Roman"/>
              </a:rPr>
              <a:t> een succes.</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3" y="15298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afloop, het slot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u="sng" dirty="0">
                <a:solidFill>
                  <a:srgbClr val="387038"/>
                </a:solidFill>
                <a:effectLst/>
                <a:latin typeface="Century Gothic" panose="020B0502020202020204" pitchFamily="34" charset="0"/>
                <a:ea typeface="Calibri"/>
                <a:cs typeface="Times New Roman"/>
              </a:rPr>
              <a:t>Het einde</a:t>
            </a:r>
            <a:r>
              <a:rPr lang="nl-NL" sz="2000" i="1" dirty="0">
                <a:solidFill>
                  <a:srgbClr val="387038"/>
                </a:solidFill>
                <a:effectLst/>
                <a:latin typeface="Century Gothic" panose="020B0502020202020204" pitchFamily="34" charset="0"/>
                <a:ea typeface="Calibri"/>
                <a:cs typeface="Times New Roman"/>
              </a:rPr>
              <a:t> van het succes is nog niet in zicht.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speelgoed&#10;&#10;Automatisch gegenereerde beschrijving">
            <a:extLst>
              <a:ext uri="{FF2B5EF4-FFF2-40B4-BE49-F238E27FC236}">
                <a16:creationId xmlns:a16="http://schemas.microsoft.com/office/drawing/2014/main" id="{252E8D22-89A7-44FA-8624-DEB759AD3C1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029176" y="1702960"/>
            <a:ext cx="1529097" cy="1529097"/>
          </a:xfrm>
          <a:prstGeom prst="rect">
            <a:avLst/>
          </a:prstGeom>
        </p:spPr>
      </p:pic>
      <p:pic>
        <p:nvPicPr>
          <p:cNvPr id="17" name="Afbeelding 16" descr="Afbeelding met voedsel&#10;&#10;Automatisch gegenereerde beschrijving">
            <a:extLst>
              <a:ext uri="{FF2B5EF4-FFF2-40B4-BE49-F238E27FC236}">
                <a16:creationId xmlns:a16="http://schemas.microsoft.com/office/drawing/2014/main" id="{BEC67F22-3987-4E5D-986F-2396062031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3117" y="3055024"/>
            <a:ext cx="3053903" cy="2040007"/>
          </a:xfrm>
          <a:prstGeom prst="rect">
            <a:avLst/>
          </a:prstGeom>
        </p:spPr>
      </p:pic>
      <p:sp>
        <p:nvSpPr>
          <p:cNvPr id="18" name="Tekstvak 17">
            <a:extLst>
              <a:ext uri="{FF2B5EF4-FFF2-40B4-BE49-F238E27FC236}">
                <a16:creationId xmlns:a16="http://schemas.microsoft.com/office/drawing/2014/main" id="{5735FEBE-D17D-459D-8CC9-92F18C61C2BE}"/>
              </a:ext>
            </a:extLst>
          </p:cNvPr>
          <p:cNvSpPr txBox="1"/>
          <p:nvPr/>
        </p:nvSpPr>
        <p:spPr>
          <a:xfrm>
            <a:off x="6262502" y="2137435"/>
            <a:ext cx="1152128" cy="1015663"/>
          </a:xfrm>
          <a:prstGeom prst="rect">
            <a:avLst/>
          </a:prstGeom>
          <a:noFill/>
        </p:spPr>
        <p:txBody>
          <a:bodyPr wrap="square" rtlCol="0">
            <a:spAutoFit/>
          </a:bodyPr>
          <a:lstStyle/>
          <a:p>
            <a:r>
              <a:rPr lang="nl-NL" sz="6000" dirty="0"/>
              <a:t>?</a:t>
            </a:r>
          </a:p>
        </p:txBody>
      </p:sp>
      <p:pic>
        <p:nvPicPr>
          <p:cNvPr id="6" name="Afbeelding 5">
            <a:extLst>
              <a:ext uri="{FF2B5EF4-FFF2-40B4-BE49-F238E27FC236}">
                <a16:creationId xmlns:a16="http://schemas.microsoft.com/office/drawing/2014/main" id="{0D82B6C8-0CDA-4966-8488-51E50B56B8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4262" y="2492896"/>
            <a:ext cx="3864984" cy="2443500"/>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8071" y="413446"/>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deelnemen</a:t>
            </a:r>
            <a:endParaRPr lang="nl-NL" sz="5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19463" y="33144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a:t>
            </a:r>
            <a:r>
              <a:rPr lang="nl-NL" sz="5400" b="1" dirty="0">
                <a:solidFill>
                  <a:srgbClr val="387038"/>
                </a:solidFill>
                <a:effectLst/>
                <a:latin typeface="Century Gothic" panose="020B0502020202020204" pitchFamily="34" charset="0"/>
                <a:ea typeface="Calibri"/>
                <a:cs typeface="Times New Roman"/>
              </a:rPr>
              <a:t>fzien van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meedoen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Bijna alle pindakaaswinkels </a:t>
            </a:r>
            <a:r>
              <a:rPr lang="nl-NL" sz="2000" i="1" u="sng" dirty="0">
                <a:solidFill>
                  <a:srgbClr val="387038"/>
                </a:solidFill>
                <a:latin typeface="Century Gothic" panose="020B0502020202020204" pitchFamily="34" charset="0"/>
                <a:ea typeface="Calibri"/>
                <a:cs typeface="Times New Roman"/>
              </a:rPr>
              <a:t>nemen deel</a:t>
            </a:r>
            <a:r>
              <a:rPr lang="nl-NL" sz="2000" i="1" dirty="0">
                <a:solidFill>
                  <a:srgbClr val="387038"/>
                </a:solidFill>
                <a:latin typeface="Century Gothic" panose="020B0502020202020204" pitchFamily="34" charset="0"/>
                <a:ea typeface="Calibri"/>
                <a:cs typeface="Times New Roman"/>
              </a:rPr>
              <a:t> aan de nationale pindakaasdag.</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70342" y="1529287"/>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meedoen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Deze mevrouw besluit </a:t>
            </a:r>
            <a:r>
              <a:rPr lang="nl-NL" sz="2000" i="1" u="sng" dirty="0">
                <a:solidFill>
                  <a:srgbClr val="387038"/>
                </a:solidFill>
                <a:effectLst/>
                <a:latin typeface="Century Gothic" panose="020B0502020202020204" pitchFamily="34" charset="0"/>
                <a:ea typeface="Calibri"/>
                <a:cs typeface="Times New Roman"/>
              </a:rPr>
              <a:t>af te zien van</a:t>
            </a:r>
            <a:r>
              <a:rPr lang="nl-NL" sz="2000" i="1" dirty="0">
                <a:solidFill>
                  <a:srgbClr val="387038"/>
                </a:solidFill>
                <a:effectLst/>
                <a:latin typeface="Century Gothic" panose="020B0502020202020204" pitchFamily="34" charset="0"/>
                <a:ea typeface="Calibri"/>
                <a:cs typeface="Times New Roman"/>
              </a:rPr>
              <a:t> deelname.</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persoon, jongen, jong, buiten&#10;&#10;Automatisch gegenereerde beschrijving">
            <a:extLst>
              <a:ext uri="{FF2B5EF4-FFF2-40B4-BE49-F238E27FC236}">
                <a16:creationId xmlns:a16="http://schemas.microsoft.com/office/drawing/2014/main" id="{4D403933-E0D3-4640-974A-FF36A65403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431850"/>
            <a:ext cx="3649909" cy="2438139"/>
          </a:xfrm>
          <a:prstGeom prst="rect">
            <a:avLst/>
          </a:prstGeom>
        </p:spPr>
      </p:pic>
      <p:pic>
        <p:nvPicPr>
          <p:cNvPr id="3" name="Afbeelding 2">
            <a:extLst>
              <a:ext uri="{FF2B5EF4-FFF2-40B4-BE49-F238E27FC236}">
                <a16:creationId xmlns:a16="http://schemas.microsoft.com/office/drawing/2014/main" id="{8417D680-459A-420C-9E8E-38C23A961AA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8975" t="33201" r="24800" b="24800"/>
          <a:stretch/>
        </p:blipFill>
        <p:spPr>
          <a:xfrm>
            <a:off x="659679" y="2570799"/>
            <a:ext cx="3312368" cy="2160240"/>
          </a:xfrm>
          <a:prstGeom prst="rect">
            <a:avLst/>
          </a:prstGeom>
        </p:spPr>
      </p:pic>
    </p:spTree>
    <p:extLst>
      <p:ext uri="{BB962C8B-B14F-4D97-AF65-F5344CB8AC3E}">
        <p14:creationId xmlns:p14="http://schemas.microsoft.com/office/powerpoint/2010/main" val="164899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95DB16FD-3FA1-4EC4-93C3-022E1C220DF3}"/>
              </a:ext>
            </a:extLst>
          </p:cNvPr>
          <p:cNvSpPr/>
          <p:nvPr/>
        </p:nvSpPr>
        <p:spPr>
          <a:xfrm>
            <a:off x="3347864" y="764704"/>
            <a:ext cx="576064" cy="24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2"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31398" y="4676917"/>
            <a:ext cx="2549186" cy="5774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73451" y="4077072"/>
            <a:ext cx="2505654" cy="5989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35496" y="4724352"/>
            <a:ext cx="3247109"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800" b="1" dirty="0">
                <a:latin typeface="Century Gothic" panose="020B0502020202020204" pitchFamily="34" charset="0"/>
                <a:ea typeface="Calibri"/>
                <a:cs typeface="Times New Roman"/>
              </a:rPr>
              <a:t>dagelijks</a:t>
            </a:r>
          </a:p>
        </p:txBody>
      </p:sp>
      <p:sp>
        <p:nvSpPr>
          <p:cNvPr id="9" name="Text Box 14"/>
          <p:cNvSpPr txBox="1"/>
          <p:nvPr/>
        </p:nvSpPr>
        <p:spPr>
          <a:xfrm>
            <a:off x="3105069" y="4147790"/>
            <a:ext cx="2657923"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800" b="1" dirty="0">
                <a:latin typeface="Century Gothic" panose="020B0502020202020204" pitchFamily="34" charset="0"/>
                <a:ea typeface="Calibri"/>
                <a:cs typeface="Times New Roman"/>
              </a:rPr>
              <a:t>wekelijks </a:t>
            </a:r>
            <a:endParaRPr lang="nl-NL" sz="38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16493" y="5408265"/>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Pindakaas </a:t>
            </a:r>
            <a:r>
              <a:rPr lang="nl-NL" sz="2000" i="1" dirty="0">
                <a:solidFill>
                  <a:srgbClr val="387038"/>
                </a:solidFill>
                <a:latin typeface="Century Gothic" panose="020B0502020202020204" pitchFamily="34" charset="0"/>
                <a:ea typeface="Calibri"/>
                <a:cs typeface="Times New Roman"/>
              </a:rPr>
              <a:t>staat </a:t>
            </a:r>
            <a:r>
              <a:rPr lang="nl-NL" sz="2000" i="1" u="sng" dirty="0">
                <a:solidFill>
                  <a:srgbClr val="387038"/>
                </a:solidFill>
                <a:latin typeface="Century Gothic" panose="020B0502020202020204" pitchFamily="34" charset="0"/>
                <a:ea typeface="Calibri"/>
                <a:cs typeface="Times New Roman"/>
              </a:rPr>
              <a:t>dagelijks</a:t>
            </a:r>
            <a:r>
              <a:rPr lang="nl-NL" sz="2000" i="1" dirty="0">
                <a:solidFill>
                  <a:srgbClr val="387038"/>
                </a:solidFill>
                <a:latin typeface="Century Gothic" panose="020B0502020202020204" pitchFamily="34" charset="0"/>
                <a:ea typeface="Calibri"/>
                <a:cs typeface="Times New Roman"/>
              </a:rPr>
              <a:t> op het menu.</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11301" y="5432104"/>
            <a:ext cx="2248930" cy="3738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54629" y="5445224"/>
            <a:ext cx="2693235" cy="29176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elke dag</a:t>
            </a:r>
            <a:endParaRPr lang="nl-NL" sz="24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FF448BCF-1C89-46CD-86EB-9C12EF1E4B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850" y="1584932"/>
            <a:ext cx="2161534" cy="3003604"/>
          </a:xfrm>
          <a:prstGeom prst="rect">
            <a:avLst/>
          </a:prstGeom>
        </p:spPr>
      </p:pic>
      <p:pic>
        <p:nvPicPr>
          <p:cNvPr id="13" name="Afbeelding 12">
            <a:extLst>
              <a:ext uri="{FF2B5EF4-FFF2-40B4-BE49-F238E27FC236}">
                <a16:creationId xmlns:a16="http://schemas.microsoft.com/office/drawing/2014/main" id="{50520484-ABD5-40D0-B825-CEEF6400E1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1966" y="692919"/>
            <a:ext cx="2259352" cy="3189673"/>
          </a:xfrm>
          <a:prstGeom prst="rect">
            <a:avLst/>
          </a:prstGeom>
        </p:spPr>
      </p:pic>
      <p:sp>
        <p:nvSpPr>
          <p:cNvPr id="16" name="Tekstvak 15">
            <a:extLst>
              <a:ext uri="{FF2B5EF4-FFF2-40B4-BE49-F238E27FC236}">
                <a16:creationId xmlns:a16="http://schemas.microsoft.com/office/drawing/2014/main" id="{C4506D3E-4094-45D1-B0F1-419314A93C1E}"/>
              </a:ext>
            </a:extLst>
          </p:cNvPr>
          <p:cNvSpPr txBox="1"/>
          <p:nvPr/>
        </p:nvSpPr>
        <p:spPr>
          <a:xfrm>
            <a:off x="3010360" y="1022591"/>
            <a:ext cx="1156087" cy="369332"/>
          </a:xfrm>
          <a:prstGeom prst="rect">
            <a:avLst/>
          </a:prstGeom>
          <a:noFill/>
        </p:spPr>
        <p:txBody>
          <a:bodyPr wrap="square" rtlCol="0">
            <a:spAutoFit/>
          </a:bodyPr>
          <a:lstStyle/>
          <a:p>
            <a:r>
              <a:rPr lang="nl-NL" dirty="0"/>
              <a:t>Maandag</a:t>
            </a:r>
          </a:p>
        </p:txBody>
      </p:sp>
      <p:sp>
        <p:nvSpPr>
          <p:cNvPr id="17" name="Tekstvak 16">
            <a:extLst>
              <a:ext uri="{FF2B5EF4-FFF2-40B4-BE49-F238E27FC236}">
                <a16:creationId xmlns:a16="http://schemas.microsoft.com/office/drawing/2014/main" id="{91D2A3C0-02FB-46CC-B167-5D7A87307167}"/>
              </a:ext>
            </a:extLst>
          </p:cNvPr>
          <p:cNvSpPr txBox="1"/>
          <p:nvPr/>
        </p:nvSpPr>
        <p:spPr>
          <a:xfrm>
            <a:off x="3187426" y="1214884"/>
            <a:ext cx="2312741"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vegetarisch</a:t>
            </a:r>
          </a:p>
        </p:txBody>
      </p:sp>
      <p:sp>
        <p:nvSpPr>
          <p:cNvPr id="20" name="Ovaal 19">
            <a:extLst>
              <a:ext uri="{FF2B5EF4-FFF2-40B4-BE49-F238E27FC236}">
                <a16:creationId xmlns:a16="http://schemas.microsoft.com/office/drawing/2014/main" id="{9D6EC2A3-6E4E-4301-A336-42857AAE370B}"/>
              </a:ext>
            </a:extLst>
          </p:cNvPr>
          <p:cNvSpPr/>
          <p:nvPr/>
        </p:nvSpPr>
        <p:spPr>
          <a:xfrm>
            <a:off x="3378202" y="807862"/>
            <a:ext cx="545726" cy="214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3DEB8372-6182-4F80-9CCF-FA10BC06C6A7}"/>
              </a:ext>
            </a:extLst>
          </p:cNvPr>
          <p:cNvSpPr txBox="1"/>
          <p:nvPr/>
        </p:nvSpPr>
        <p:spPr>
          <a:xfrm>
            <a:off x="3044330" y="712257"/>
            <a:ext cx="2016224" cy="369332"/>
          </a:xfrm>
          <a:prstGeom prst="rect">
            <a:avLst/>
          </a:prstGeom>
          <a:noFill/>
        </p:spPr>
        <p:txBody>
          <a:bodyPr wrap="square" rtlCol="0">
            <a:spAutoFit/>
          </a:bodyPr>
          <a:lstStyle/>
          <a:p>
            <a:r>
              <a:rPr lang="nl-NL" dirty="0"/>
              <a:t>Maaltijd</a:t>
            </a:r>
          </a:p>
        </p:txBody>
      </p:sp>
      <p:pic>
        <p:nvPicPr>
          <p:cNvPr id="24" name="Afbeelding 23">
            <a:extLst>
              <a:ext uri="{FF2B5EF4-FFF2-40B4-BE49-F238E27FC236}">
                <a16:creationId xmlns:a16="http://schemas.microsoft.com/office/drawing/2014/main" id="{322D5B75-3765-461C-AEAF-C47D971FE9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0167" y="1055369"/>
            <a:ext cx="3306059" cy="2406812"/>
          </a:xfrm>
          <a:prstGeom prst="rect">
            <a:avLst/>
          </a:prstGeom>
        </p:spPr>
      </p:pic>
      <p:sp>
        <p:nvSpPr>
          <p:cNvPr id="25" name="Tekstvak 24">
            <a:extLst>
              <a:ext uri="{FF2B5EF4-FFF2-40B4-BE49-F238E27FC236}">
                <a16:creationId xmlns:a16="http://schemas.microsoft.com/office/drawing/2014/main" id="{3227C1A5-BB7D-46F6-958D-5C96B58EF299}"/>
              </a:ext>
            </a:extLst>
          </p:cNvPr>
          <p:cNvSpPr txBox="1"/>
          <p:nvPr/>
        </p:nvSpPr>
        <p:spPr>
          <a:xfrm rot="20526442">
            <a:off x="7375001" y="1634564"/>
            <a:ext cx="2664296" cy="400110"/>
          </a:xfrm>
          <a:prstGeom prst="rect">
            <a:avLst/>
          </a:prstGeom>
          <a:noFill/>
        </p:spPr>
        <p:txBody>
          <a:bodyPr wrap="square" rtlCol="0">
            <a:spAutoFit/>
          </a:bodyPr>
          <a:lstStyle/>
          <a:p>
            <a:r>
              <a:rPr lang="nl-NL" sz="2000" b="1" dirty="0">
                <a:solidFill>
                  <a:srgbClr val="0070C0"/>
                </a:solidFill>
                <a:latin typeface="Dreaming Outloud Script Pro" panose="03050502040304050704" pitchFamily="66" charset="0"/>
                <a:cs typeface="Dreaming Outloud Script Pro" panose="03050502040304050704" pitchFamily="66" charset="0"/>
              </a:rPr>
              <a:t>Uit eten!</a:t>
            </a:r>
          </a:p>
        </p:txBody>
      </p:sp>
      <p:sp>
        <p:nvSpPr>
          <p:cNvPr id="22" name="Text Box 14">
            <a:extLst>
              <a:ext uri="{FF2B5EF4-FFF2-40B4-BE49-F238E27FC236}">
                <a16:creationId xmlns:a16="http://schemas.microsoft.com/office/drawing/2014/main" id="{B204752E-DE1E-4B82-9417-3E38E9E19640}"/>
              </a:ext>
            </a:extLst>
          </p:cNvPr>
          <p:cNvSpPr txBox="1"/>
          <p:nvPr/>
        </p:nvSpPr>
        <p:spPr>
          <a:xfrm>
            <a:off x="5754706" y="3534633"/>
            <a:ext cx="3005851" cy="5989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3926001A-0164-4CF3-B7D3-78C5CC83A0B0}"/>
              </a:ext>
            </a:extLst>
          </p:cNvPr>
          <p:cNvSpPr txBox="1"/>
          <p:nvPr/>
        </p:nvSpPr>
        <p:spPr>
          <a:xfrm>
            <a:off x="5742827" y="3605351"/>
            <a:ext cx="3089738"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800" b="1" dirty="0">
                <a:latin typeface="Century Gothic" panose="020B0502020202020204" pitchFamily="34" charset="0"/>
                <a:ea typeface="Calibri"/>
                <a:cs typeface="Times New Roman"/>
              </a:rPr>
              <a:t>maandelijks </a:t>
            </a:r>
            <a:endParaRPr lang="nl-NL" sz="38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24496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398" y="4462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746885"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beleg</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921005"/>
            <a:ext cx="3411844" cy="624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2" name="Boog 1">
            <a:extLst>
              <a:ext uri="{FF2B5EF4-FFF2-40B4-BE49-F238E27FC236}">
                <a16:creationId xmlns:a16="http://schemas.microsoft.com/office/drawing/2014/main" id="{D4F465D7-F726-4A16-A822-D239EDB26D2A}"/>
              </a:ext>
            </a:extLst>
          </p:cNvPr>
          <p:cNvSpPr/>
          <p:nvPr/>
        </p:nvSpPr>
        <p:spPr>
          <a:xfrm rot="20117515" flipV="1">
            <a:off x="4810557" y="2930896"/>
            <a:ext cx="576064" cy="1239639"/>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4137144" y="3936311"/>
            <a:ext cx="2174379" cy="5900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4037143" y="4014052"/>
            <a:ext cx="2318335"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kaas</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876256" y="3936311"/>
            <a:ext cx="1861979" cy="5933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755819" y="3921004"/>
            <a:ext cx="216610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latin typeface="Century Gothic" panose="020B0502020202020204" pitchFamily="34" charset="0"/>
                <a:ea typeface="Calibri"/>
                <a:cs typeface="Times New Roman"/>
              </a:rPr>
              <a:t>d</a:t>
            </a:r>
            <a:r>
              <a:rPr lang="nl-NL" sz="3500" b="1" dirty="0">
                <a:effectLst/>
                <a:latin typeface="Century Gothic" panose="020B0502020202020204" pitchFamily="34" charset="0"/>
                <a:ea typeface="Calibri"/>
                <a:cs typeface="Times New Roman"/>
              </a:rPr>
              <a:t>e jam</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74574" cy="10410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09853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je op je brood doet</a:t>
            </a:r>
            <a:endParaRPr lang="nl-NL" sz="2800" dirty="0">
              <a:effectLst/>
              <a:latin typeface="Century Gothic" panose="020B0502020202020204" pitchFamily="34" charset="0"/>
              <a:ea typeface="Calibri"/>
              <a:cs typeface="Times New Roman"/>
            </a:endParaRP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22283" y="3999754"/>
            <a:ext cx="3495326" cy="535531"/>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de pindakaas</a:t>
            </a:r>
            <a:endParaRPr lang="nl-NL" sz="3600" b="1" dirty="0">
              <a:effectLst/>
              <a:latin typeface="Century Gothic" panose="020B0502020202020204" pitchFamily="34" charset="0"/>
              <a:ea typeface="Calibri"/>
              <a:cs typeface="Times New Roman"/>
            </a:endParaRPr>
          </a:p>
        </p:txBody>
      </p:sp>
      <p:pic>
        <p:nvPicPr>
          <p:cNvPr id="16" name="Afbeelding 15" descr="Afbeelding met snacks, gesneden&#10;&#10;Automatisch gegenereerde beschrijving">
            <a:extLst>
              <a:ext uri="{FF2B5EF4-FFF2-40B4-BE49-F238E27FC236}">
                <a16:creationId xmlns:a16="http://schemas.microsoft.com/office/drawing/2014/main" id="{555DB281-3886-4F10-8483-5735104B12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8401" y="4603251"/>
            <a:ext cx="1851863" cy="1196304"/>
          </a:xfrm>
          <a:prstGeom prst="rect">
            <a:avLst/>
          </a:prstGeom>
          <a:ln>
            <a:solidFill>
              <a:schemeClr val="accent2"/>
            </a:solidFill>
          </a:ln>
        </p:spPr>
      </p:pic>
      <p:pic>
        <p:nvPicPr>
          <p:cNvPr id="18" name="Afbeelding 17" descr="Afbeelding met voedsel, zoet, stuk, punt&#10;&#10;Automatisch gegenereerde beschrijving">
            <a:extLst>
              <a:ext uri="{FF2B5EF4-FFF2-40B4-BE49-F238E27FC236}">
                <a16:creationId xmlns:a16="http://schemas.microsoft.com/office/drawing/2014/main" id="{F24F15A2-C3EC-4806-83C7-08B0928984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0696" y="4644789"/>
            <a:ext cx="1629470" cy="1091251"/>
          </a:xfrm>
          <a:prstGeom prst="rect">
            <a:avLst/>
          </a:prstGeom>
          <a:ln>
            <a:solidFill>
              <a:srgbClr val="FF0000"/>
            </a:solidFill>
          </a:ln>
        </p:spPr>
      </p:pic>
      <p:pic>
        <p:nvPicPr>
          <p:cNvPr id="20" name="Afbeelding 19" descr="Afbeelding met voedsel, zoet&#10;&#10;Automatisch gegenereerde beschrijving">
            <a:extLst>
              <a:ext uri="{FF2B5EF4-FFF2-40B4-BE49-F238E27FC236}">
                <a16:creationId xmlns:a16="http://schemas.microsoft.com/office/drawing/2014/main" id="{130BB652-F32E-427F-AAE2-C0A1810558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0303" y="4644789"/>
            <a:ext cx="1226770" cy="1251806"/>
          </a:xfrm>
          <a:prstGeom prst="rect">
            <a:avLst/>
          </a:prstGeom>
          <a:ln>
            <a:solidFill>
              <a:srgbClr val="FF0000"/>
            </a:solidFill>
          </a:ln>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66" y="196414"/>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31813" y="1866642"/>
            <a:ext cx="4344443" cy="9395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063852" y="609461"/>
            <a:ext cx="2600682"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35696" y="1844824"/>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energie</a:t>
            </a:r>
          </a:p>
        </p:txBody>
      </p:sp>
      <p:sp>
        <p:nvSpPr>
          <p:cNvPr id="15" name="Text Box 14"/>
          <p:cNvSpPr txBox="1"/>
          <p:nvPr/>
        </p:nvSpPr>
        <p:spPr>
          <a:xfrm>
            <a:off x="306979" y="4312699"/>
            <a:ext cx="2756873"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901286" y="4287608"/>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ontbijt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4199961" y="2971926"/>
            <a:ext cx="490548" cy="1772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531813" y="2780929"/>
            <a:ext cx="6103822" cy="6125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496445" y="2816621"/>
            <a:ext cx="7416824" cy="364593"/>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kracht en zin om iets te doen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560168" y="617719"/>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a</a:t>
            </a:r>
            <a:r>
              <a:rPr lang="nl-NL" sz="4000" dirty="0">
                <a:effectLst/>
                <a:latin typeface="Century Gothic" panose="020B0502020202020204" pitchFamily="34" charset="0"/>
                <a:ea typeface="Calibri"/>
                <a:cs typeface="Times New Roman"/>
              </a:rPr>
              <a:t>ctief zijn</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492853" y="1363632"/>
            <a:ext cx="645036" cy="503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buiten, gras, lucht, weg&#10;&#10;Automatisch gegenereerde beschrijving">
            <a:extLst>
              <a:ext uri="{FF2B5EF4-FFF2-40B4-BE49-F238E27FC236}">
                <a16:creationId xmlns:a16="http://schemas.microsoft.com/office/drawing/2014/main" id="{5BB60C78-2A75-4792-9D41-BF70B3014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2187" y="563287"/>
            <a:ext cx="2239145" cy="1495749"/>
          </a:xfrm>
          <a:prstGeom prst="rect">
            <a:avLst/>
          </a:prstGeom>
        </p:spPr>
      </p:pic>
      <p:pic>
        <p:nvPicPr>
          <p:cNvPr id="20" name="Afbeelding 19" descr="Afbeelding met bord, voedsel, tafel, punt&#10;&#10;Automatisch gegenereerde beschrijving">
            <a:extLst>
              <a:ext uri="{FF2B5EF4-FFF2-40B4-BE49-F238E27FC236}">
                <a16:creationId xmlns:a16="http://schemas.microsoft.com/office/drawing/2014/main" id="{3638E2B0-F570-490F-8478-2169D6BD79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882" y="5049286"/>
            <a:ext cx="1811240" cy="1133836"/>
          </a:xfrm>
          <a:prstGeom prst="rect">
            <a:avLst/>
          </a:prstGeom>
        </p:spPr>
      </p:pic>
      <p:pic>
        <p:nvPicPr>
          <p:cNvPr id="22" name="Afbeelding 21" descr="Afbeelding met persoon, buiten, gestreept, staand&#10;&#10;Automatisch gegenereerde beschrijving">
            <a:extLst>
              <a:ext uri="{FF2B5EF4-FFF2-40B4-BE49-F238E27FC236}">
                <a16:creationId xmlns:a16="http://schemas.microsoft.com/office/drawing/2014/main" id="{2CD67BFF-AE4E-4372-8025-2653751183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0484" y="4343464"/>
            <a:ext cx="2358571" cy="1882139"/>
          </a:xfrm>
          <a:prstGeom prst="rect">
            <a:avLst/>
          </a:prstGeom>
        </p:spPr>
      </p:pic>
      <p:sp>
        <p:nvSpPr>
          <p:cNvPr id="23" name="Tekstballon: ovaal 22">
            <a:extLst>
              <a:ext uri="{FF2B5EF4-FFF2-40B4-BE49-F238E27FC236}">
                <a16:creationId xmlns:a16="http://schemas.microsoft.com/office/drawing/2014/main" id="{C20F5E9E-C509-40D6-A143-F3353E8AA662}"/>
              </a:ext>
            </a:extLst>
          </p:cNvPr>
          <p:cNvSpPr/>
          <p:nvPr/>
        </p:nvSpPr>
        <p:spPr>
          <a:xfrm>
            <a:off x="7211835" y="3505661"/>
            <a:ext cx="1867871" cy="1589119"/>
          </a:xfrm>
          <a:prstGeom prst="wedgeEllipseCallout">
            <a:avLst>
              <a:gd name="adj1" fmla="val -53877"/>
              <a:gd name="adj2" fmla="val 560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9658F12F-5DED-48DC-8CCD-E26DB1110168}"/>
              </a:ext>
            </a:extLst>
          </p:cNvPr>
          <p:cNvSpPr txBox="1"/>
          <p:nvPr/>
        </p:nvSpPr>
        <p:spPr>
          <a:xfrm>
            <a:off x="7536787" y="3558985"/>
            <a:ext cx="1490385" cy="1477328"/>
          </a:xfrm>
          <a:prstGeom prst="rect">
            <a:avLst/>
          </a:prstGeom>
          <a:noFill/>
        </p:spPr>
        <p:txBody>
          <a:bodyPr wrap="square" rtlCol="0">
            <a:spAutoFit/>
          </a:bodyPr>
          <a:lstStyle/>
          <a:p>
            <a:r>
              <a:rPr lang="nl-NL" dirty="0"/>
              <a:t>Ik heb heel veel zin om vandaag naar school te gaan!</a:t>
            </a:r>
          </a:p>
        </p:txBody>
      </p:sp>
      <p:pic>
        <p:nvPicPr>
          <p:cNvPr id="30" name="Afbeelding 29">
            <a:extLst>
              <a:ext uri="{FF2B5EF4-FFF2-40B4-BE49-F238E27FC236}">
                <a16:creationId xmlns:a16="http://schemas.microsoft.com/office/drawing/2014/main" id="{73AE61E4-3625-4C8A-8C44-538E4F2D94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2381" y="1978497"/>
            <a:ext cx="2194064" cy="1426625"/>
          </a:xfrm>
          <a:prstGeom prst="rect">
            <a:avLst/>
          </a:prstGeom>
        </p:spPr>
      </p:pic>
      <p:sp>
        <p:nvSpPr>
          <p:cNvPr id="33" name="Text Box 14">
            <a:extLst>
              <a:ext uri="{FF2B5EF4-FFF2-40B4-BE49-F238E27FC236}">
                <a16:creationId xmlns:a16="http://schemas.microsoft.com/office/drawing/2014/main" id="{3D5FED89-838F-42F6-9C4B-8AC0AC73B1E6}"/>
              </a:ext>
            </a:extLst>
          </p:cNvPr>
          <p:cNvSpPr txBox="1"/>
          <p:nvPr/>
        </p:nvSpPr>
        <p:spPr>
          <a:xfrm>
            <a:off x="3439675" y="4744518"/>
            <a:ext cx="1750809"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5" name="Tekstvak 24">
            <a:extLst>
              <a:ext uri="{FF2B5EF4-FFF2-40B4-BE49-F238E27FC236}">
                <a16:creationId xmlns:a16="http://schemas.microsoft.com/office/drawing/2014/main" id="{E9917A01-3786-41A7-BDFC-3BCF604CF5BA}"/>
              </a:ext>
            </a:extLst>
          </p:cNvPr>
          <p:cNvSpPr txBox="1"/>
          <p:nvPr/>
        </p:nvSpPr>
        <p:spPr>
          <a:xfrm>
            <a:off x="3563235" y="4775980"/>
            <a:ext cx="1867871" cy="707886"/>
          </a:xfrm>
          <a:prstGeom prst="rect">
            <a:avLst/>
          </a:prstGeom>
          <a:noFill/>
        </p:spPr>
        <p:txBody>
          <a:bodyPr wrap="square" rtlCol="0">
            <a:spAutoFit/>
          </a:bodyPr>
          <a:lstStyle/>
          <a:p>
            <a:r>
              <a:rPr lang="nl-NL" sz="4000" dirty="0">
                <a:latin typeface="Century Gothic" panose="020B0502020202020204" pitchFamily="34" charset="0"/>
              </a:rPr>
              <a:t>leren</a:t>
            </a:r>
          </a:p>
        </p:txBody>
      </p:sp>
    </p:spTree>
    <p:extLst>
      <p:ext uri="{BB962C8B-B14F-4D97-AF65-F5344CB8AC3E}">
        <p14:creationId xmlns:p14="http://schemas.microsoft.com/office/powerpoint/2010/main" val="216354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21" y="2304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91680" y="1974698"/>
            <a:ext cx="4464497"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14"/>
          <p:cNvSpPr txBox="1"/>
          <p:nvPr/>
        </p:nvSpPr>
        <p:spPr>
          <a:xfrm>
            <a:off x="1019883" y="1845194"/>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regering</a:t>
            </a:r>
          </a:p>
        </p:txBody>
      </p:sp>
      <p:sp>
        <p:nvSpPr>
          <p:cNvPr id="15" name="Text Box 14"/>
          <p:cNvSpPr txBox="1"/>
          <p:nvPr/>
        </p:nvSpPr>
        <p:spPr>
          <a:xfrm>
            <a:off x="306979" y="4312699"/>
            <a:ext cx="2896869" cy="12708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825044" y="4232212"/>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minister-president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282361"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6" y="2836042"/>
            <a:ext cx="5719819" cy="95638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15816" y="2816823"/>
            <a:ext cx="6312616" cy="322665"/>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mensen die zeggen wat er </a:t>
            </a:r>
          </a:p>
          <a:p>
            <a:r>
              <a:rPr lang="nl-NL" sz="2800" dirty="0">
                <a:latin typeface="Century Gothic" panose="020B0502020202020204" pitchFamily="34" charset="0"/>
              </a:rPr>
              <a:t>in het land moet gebeuren </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4621" y="4327034"/>
            <a:ext cx="3021013"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791586" y="4257509"/>
            <a:ext cx="3837833" cy="707886"/>
          </a:xfrm>
          <a:prstGeom prst="rect">
            <a:avLst/>
          </a:prstGeom>
          <a:noFill/>
        </p:spPr>
        <p:txBody>
          <a:bodyPr wrap="square" rtlCol="0">
            <a:spAutoFit/>
          </a:bodyPr>
          <a:lstStyle/>
          <a:p>
            <a:r>
              <a:rPr lang="nl-NL" sz="4000" dirty="0">
                <a:latin typeface="Century Gothic" panose="020B0502020202020204" pitchFamily="34" charset="0"/>
              </a:rPr>
              <a:t>de koning</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214997" y="1432830"/>
            <a:ext cx="645035" cy="528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persoon, gebouw, person, kleding&#10;&#10;Automatisch gegenereerde beschrijving">
            <a:extLst>
              <a:ext uri="{FF2B5EF4-FFF2-40B4-BE49-F238E27FC236}">
                <a16:creationId xmlns:a16="http://schemas.microsoft.com/office/drawing/2014/main" id="{9664337A-9787-4DC2-AC42-4EA7D2B025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66809" y="4379647"/>
            <a:ext cx="1578286" cy="1054295"/>
          </a:xfrm>
          <a:prstGeom prst="rect">
            <a:avLst/>
          </a:prstGeom>
        </p:spPr>
      </p:pic>
      <p:pic>
        <p:nvPicPr>
          <p:cNvPr id="8" name="Afbeelding 7">
            <a:extLst>
              <a:ext uri="{FF2B5EF4-FFF2-40B4-BE49-F238E27FC236}">
                <a16:creationId xmlns:a16="http://schemas.microsoft.com/office/drawing/2014/main" id="{41B186DE-BAC4-40A5-AD87-222C5A1725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51508" y="5102710"/>
            <a:ext cx="1431282" cy="1094026"/>
          </a:xfrm>
          <a:prstGeom prst="rect">
            <a:avLst/>
          </a:prstGeom>
        </p:spPr>
      </p:pic>
      <p:pic>
        <p:nvPicPr>
          <p:cNvPr id="23" name="Picture 3" descr="C:\Users\Kosterm\Downloads\shutterstock_1463786516.jpg">
            <a:extLst>
              <a:ext uri="{FF2B5EF4-FFF2-40B4-BE49-F238E27FC236}">
                <a16:creationId xmlns:a16="http://schemas.microsoft.com/office/drawing/2014/main" id="{AEE873FC-6815-47F6-B52A-253222C79C99}"/>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559760" y="387993"/>
            <a:ext cx="5180117" cy="13347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8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44 </a:t>
            </a:r>
            <a:r>
              <a:rPr lang="nl-NL">
                <a:solidFill>
                  <a:srgbClr val="C00000"/>
                </a:solidFill>
                <a:latin typeface="Century Gothic" panose="020B0502020202020204" pitchFamily="34" charset="0"/>
              </a:rPr>
              <a:t>-  8 november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AD2F833-035D-4A29-8B7B-C650FD198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2455" y="271053"/>
            <a:ext cx="2280170" cy="2280170"/>
          </a:xfrm>
          <a:prstGeom prst="rect">
            <a:avLst/>
          </a:prstGeom>
        </p:spPr>
      </p:pic>
      <p:sp>
        <p:nvSpPr>
          <p:cNvPr id="6" name="Tekstvak 5"/>
          <p:cNvSpPr txBox="1"/>
          <p:nvPr/>
        </p:nvSpPr>
        <p:spPr>
          <a:xfrm>
            <a:off x="365193" y="87699"/>
            <a:ext cx="9361040" cy="1323439"/>
          </a:xfrm>
          <a:prstGeom prst="rect">
            <a:avLst/>
          </a:prstGeom>
          <a:noFill/>
        </p:spPr>
        <p:txBody>
          <a:bodyPr wrap="square" rtlCol="0">
            <a:spAutoFit/>
          </a:bodyPr>
          <a:lstStyle/>
          <a:p>
            <a:r>
              <a:rPr lang="nl-NL" sz="8000" b="1" u="sng" dirty="0">
                <a:latin typeface="Century Gothic" panose="020B0502020202020204" pitchFamily="34" charset="0"/>
              </a:rPr>
              <a:t>de start</a:t>
            </a:r>
          </a:p>
        </p:txBody>
      </p:sp>
      <p:pic>
        <p:nvPicPr>
          <p:cNvPr id="4" name="Afbeelding 3" descr="Afbeelding met voedsel&#10;&#10;Automatisch gegenereerde beschrijving">
            <a:extLst>
              <a:ext uri="{FF2B5EF4-FFF2-40B4-BE49-F238E27FC236}">
                <a16:creationId xmlns:a16="http://schemas.microsoft.com/office/drawing/2014/main" id="{23134CEE-A072-4277-AB03-09FAD6C862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734" y="1844824"/>
            <a:ext cx="6331981" cy="4229763"/>
          </a:xfrm>
          <a:prstGeom prst="rect">
            <a:avLst/>
          </a:prstGeom>
        </p:spPr>
      </p:pic>
      <p:pic>
        <p:nvPicPr>
          <p:cNvPr id="11" name="Afbeelding 10">
            <a:extLst>
              <a:ext uri="{FF2B5EF4-FFF2-40B4-BE49-F238E27FC236}">
                <a16:creationId xmlns:a16="http://schemas.microsoft.com/office/drawing/2014/main" id="{E3E2BD4F-5803-4CF4-A80F-D06861DA9A6A}"/>
              </a:ext>
            </a:extLst>
          </p:cNvPr>
          <p:cNvPicPr>
            <a:picLocks noChangeAspect="1"/>
          </p:cNvPicPr>
          <p:nvPr/>
        </p:nvPicPr>
        <p:blipFill>
          <a:blip r:embed="rId5"/>
          <a:stretch>
            <a:fillRect/>
          </a:stretch>
        </p:blipFill>
        <p:spPr>
          <a:xfrm>
            <a:off x="6012160" y="3710930"/>
            <a:ext cx="2593106" cy="2372103"/>
          </a:xfrm>
          <a:prstGeom prst="rect">
            <a:avLst/>
          </a:prstGeom>
        </p:spPr>
      </p:pic>
      <p:sp>
        <p:nvSpPr>
          <p:cNvPr id="8" name="Tekstvak 7">
            <a:extLst>
              <a:ext uri="{FF2B5EF4-FFF2-40B4-BE49-F238E27FC236}">
                <a16:creationId xmlns:a16="http://schemas.microsoft.com/office/drawing/2014/main" id="{7859BEA9-F1BA-4236-BB82-03D8C72321DB}"/>
              </a:ext>
            </a:extLst>
          </p:cNvPr>
          <p:cNvSpPr txBox="1"/>
          <p:nvPr/>
        </p:nvSpPr>
        <p:spPr>
          <a:xfrm>
            <a:off x="516748" y="6123970"/>
            <a:ext cx="4572000" cy="646331"/>
          </a:xfrm>
          <a:prstGeom prst="rect">
            <a:avLst/>
          </a:prstGeom>
          <a:noFill/>
        </p:spPr>
        <p:txBody>
          <a:bodyPr wrap="square">
            <a:spAutoFit/>
          </a:bodyPr>
          <a:lstStyle/>
          <a:p>
            <a:r>
              <a:rPr lang="nl-NL" dirty="0">
                <a:hlinkClick r:id="rId6"/>
              </a:rPr>
              <a:t>(Petje Pitamientje) Calvé Pindakaas reclame uit de jaren 80 (1) (Nederlands) - YouTube</a:t>
            </a:r>
            <a:endParaRPr lang="nl-NL" dirty="0"/>
          </a:p>
        </p:txBody>
      </p:sp>
    </p:spTree>
    <p:extLst>
      <p:ext uri="{BB962C8B-B14F-4D97-AF65-F5344CB8AC3E}">
        <p14:creationId xmlns:p14="http://schemas.microsoft.com/office/powerpoint/2010/main" val="357711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6150"/>
            <a:ext cx="9361040" cy="1323439"/>
          </a:xfrm>
          <a:prstGeom prst="rect">
            <a:avLst/>
          </a:prstGeom>
          <a:noFill/>
        </p:spPr>
        <p:txBody>
          <a:bodyPr wrap="square" rtlCol="0">
            <a:spAutoFit/>
          </a:bodyPr>
          <a:lstStyle/>
          <a:p>
            <a:r>
              <a:rPr lang="nl-NL" sz="8000" b="1" u="sng" dirty="0">
                <a:latin typeface="Century Gothic" panose="020B0502020202020204" pitchFamily="34" charset="0"/>
              </a:rPr>
              <a:t>het beleg</a:t>
            </a:r>
          </a:p>
        </p:txBody>
      </p:sp>
      <p:pic>
        <p:nvPicPr>
          <p:cNvPr id="3" name="Afbeelding 2" descr="Afbeelding met tafel, voedsel, houten, brood&#10;&#10;Automatisch gegenereerde beschrijving">
            <a:extLst>
              <a:ext uri="{FF2B5EF4-FFF2-40B4-BE49-F238E27FC236}">
                <a16:creationId xmlns:a16="http://schemas.microsoft.com/office/drawing/2014/main" id="{5EDA2D0D-2C83-48B0-BA94-2FE5350267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772816"/>
            <a:ext cx="7059047" cy="4489555"/>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70992"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energie</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descr="Afbeelding met persoon, eten, kop, voedsel&#10;&#10;Automatisch gegenereerde beschrijving">
            <a:extLst>
              <a:ext uri="{FF2B5EF4-FFF2-40B4-BE49-F238E27FC236}">
                <a16:creationId xmlns:a16="http://schemas.microsoft.com/office/drawing/2014/main" id="{192504B3-EA2E-4311-AE53-7360795912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305" y="1331376"/>
            <a:ext cx="3528392" cy="5282024"/>
          </a:xfrm>
          <a:prstGeom prst="rect">
            <a:avLst/>
          </a:prstGeom>
        </p:spPr>
      </p:pic>
      <p:pic>
        <p:nvPicPr>
          <p:cNvPr id="6" name="Afbeelding 5" descr="Afbeelding met buiten, gras, lucht, weg&#10;&#10;Automatisch gegenereerde beschrijving">
            <a:extLst>
              <a:ext uri="{FF2B5EF4-FFF2-40B4-BE49-F238E27FC236}">
                <a16:creationId xmlns:a16="http://schemas.microsoft.com/office/drawing/2014/main" id="{4F4467B5-4860-4D14-BD1F-7EA88C84CF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8495" y="1388516"/>
            <a:ext cx="4326707" cy="2890240"/>
          </a:xfrm>
          <a:prstGeom prst="rect">
            <a:avLst/>
          </a:prstGeom>
        </p:spPr>
      </p:pic>
      <p:sp>
        <p:nvSpPr>
          <p:cNvPr id="7" name="Pijl: rechts 6">
            <a:extLst>
              <a:ext uri="{FF2B5EF4-FFF2-40B4-BE49-F238E27FC236}">
                <a16:creationId xmlns:a16="http://schemas.microsoft.com/office/drawing/2014/main" id="{C35103BC-0787-4BC5-863B-3BF85410EEA4}"/>
              </a:ext>
            </a:extLst>
          </p:cNvPr>
          <p:cNvSpPr/>
          <p:nvPr/>
        </p:nvSpPr>
        <p:spPr>
          <a:xfrm>
            <a:off x="2843808" y="2502414"/>
            <a:ext cx="2310485" cy="1152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Explosie: 14 punten 9">
            <a:extLst>
              <a:ext uri="{FF2B5EF4-FFF2-40B4-BE49-F238E27FC236}">
                <a16:creationId xmlns:a16="http://schemas.microsoft.com/office/drawing/2014/main" id="{3C76C1BD-9147-4037-97E7-ACCA28DEE8E8}"/>
              </a:ext>
            </a:extLst>
          </p:cNvPr>
          <p:cNvSpPr/>
          <p:nvPr/>
        </p:nvSpPr>
        <p:spPr>
          <a:xfrm>
            <a:off x="2025053" y="2708920"/>
            <a:ext cx="2520280" cy="2448272"/>
          </a:xfrm>
          <a:prstGeom prst="irregularSeal2">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704B203C-2DAF-4110-8F8E-CF89EC27B4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3404" y="4576697"/>
            <a:ext cx="3132328" cy="2036703"/>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036496" cy="1323439"/>
          </a:xfrm>
          <a:prstGeom prst="rect">
            <a:avLst/>
          </a:prstGeom>
          <a:noFill/>
        </p:spPr>
        <p:txBody>
          <a:bodyPr wrap="square" rtlCol="0">
            <a:spAutoFit/>
          </a:bodyPr>
          <a:lstStyle/>
          <a:p>
            <a:r>
              <a:rPr lang="nl-NL" sz="8000" b="1" u="sng" dirty="0">
                <a:latin typeface="Century Gothic" panose="020B0502020202020204" pitchFamily="34" charset="0"/>
              </a:rPr>
              <a:t>dagelijks</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9FAE5563-C181-462A-8BCD-1B11D16380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3728" y="1587274"/>
            <a:ext cx="3495547" cy="4934890"/>
          </a:xfrm>
          <a:prstGeom prst="rect">
            <a:avLst/>
          </a:prstGeom>
        </p:spPr>
      </p:pic>
      <p:sp>
        <p:nvSpPr>
          <p:cNvPr id="7" name="Rechthoek 6">
            <a:extLst>
              <a:ext uri="{FF2B5EF4-FFF2-40B4-BE49-F238E27FC236}">
                <a16:creationId xmlns:a16="http://schemas.microsoft.com/office/drawing/2014/main" id="{9C40C0DE-ED78-499E-908C-D15EB8197343}"/>
              </a:ext>
            </a:extLst>
          </p:cNvPr>
          <p:cNvSpPr/>
          <p:nvPr/>
        </p:nvSpPr>
        <p:spPr>
          <a:xfrm>
            <a:off x="2843808" y="1834572"/>
            <a:ext cx="792088" cy="247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69EB8B12-EFB4-4500-B262-084DCF7AF810}"/>
              </a:ext>
            </a:extLst>
          </p:cNvPr>
          <p:cNvSpPr txBox="1"/>
          <p:nvPr/>
        </p:nvSpPr>
        <p:spPr>
          <a:xfrm>
            <a:off x="2735796" y="1742239"/>
            <a:ext cx="1008112" cy="369332"/>
          </a:xfrm>
          <a:prstGeom prst="rect">
            <a:avLst/>
          </a:prstGeom>
          <a:noFill/>
        </p:spPr>
        <p:txBody>
          <a:bodyPr wrap="square" rtlCol="0">
            <a:spAutoFit/>
          </a:bodyPr>
          <a:lstStyle/>
          <a:p>
            <a:r>
              <a:rPr lang="nl-NL" dirty="0"/>
              <a:t>Maaltijd</a:t>
            </a:r>
          </a:p>
        </p:txBody>
      </p:sp>
      <p:sp>
        <p:nvSpPr>
          <p:cNvPr id="12" name="Tekstvak 11">
            <a:extLst>
              <a:ext uri="{FF2B5EF4-FFF2-40B4-BE49-F238E27FC236}">
                <a16:creationId xmlns:a16="http://schemas.microsoft.com/office/drawing/2014/main" id="{7AD7DEE5-7F72-49C5-B34E-569EA8C629C4}"/>
              </a:ext>
            </a:extLst>
          </p:cNvPr>
          <p:cNvSpPr txBox="1"/>
          <p:nvPr/>
        </p:nvSpPr>
        <p:spPr>
          <a:xfrm>
            <a:off x="2332926" y="2161039"/>
            <a:ext cx="1224136" cy="369332"/>
          </a:xfrm>
          <a:prstGeom prst="rect">
            <a:avLst/>
          </a:prstGeom>
          <a:noFill/>
        </p:spPr>
        <p:txBody>
          <a:bodyPr wrap="square" rtlCol="0">
            <a:spAutoFit/>
          </a:bodyPr>
          <a:lstStyle/>
          <a:p>
            <a:r>
              <a:rPr lang="nl-NL" dirty="0"/>
              <a:t>Maandag</a:t>
            </a:r>
          </a:p>
        </p:txBody>
      </p:sp>
      <p:sp>
        <p:nvSpPr>
          <p:cNvPr id="13" name="Tekstvak 12">
            <a:extLst>
              <a:ext uri="{FF2B5EF4-FFF2-40B4-BE49-F238E27FC236}">
                <a16:creationId xmlns:a16="http://schemas.microsoft.com/office/drawing/2014/main" id="{DE8E5C67-4BDF-4FF9-839B-22501E519022}"/>
              </a:ext>
            </a:extLst>
          </p:cNvPr>
          <p:cNvSpPr txBox="1"/>
          <p:nvPr/>
        </p:nvSpPr>
        <p:spPr>
          <a:xfrm>
            <a:off x="2339752" y="2780928"/>
            <a:ext cx="1404156" cy="369332"/>
          </a:xfrm>
          <a:prstGeom prst="rect">
            <a:avLst/>
          </a:prstGeom>
          <a:noFill/>
        </p:spPr>
        <p:txBody>
          <a:bodyPr wrap="square" rtlCol="0">
            <a:spAutoFit/>
          </a:bodyPr>
          <a:lstStyle/>
          <a:p>
            <a:r>
              <a:rPr lang="nl-NL" dirty="0"/>
              <a:t>Dinsdag</a:t>
            </a:r>
          </a:p>
        </p:txBody>
      </p:sp>
      <p:sp>
        <p:nvSpPr>
          <p:cNvPr id="14" name="Tekstvak 13">
            <a:extLst>
              <a:ext uri="{FF2B5EF4-FFF2-40B4-BE49-F238E27FC236}">
                <a16:creationId xmlns:a16="http://schemas.microsoft.com/office/drawing/2014/main" id="{FC3DBCAF-20BD-45A2-8AED-AD3F71FAA142}"/>
              </a:ext>
            </a:extLst>
          </p:cNvPr>
          <p:cNvSpPr txBox="1"/>
          <p:nvPr/>
        </p:nvSpPr>
        <p:spPr>
          <a:xfrm>
            <a:off x="2339752" y="3356992"/>
            <a:ext cx="1217310" cy="369332"/>
          </a:xfrm>
          <a:prstGeom prst="rect">
            <a:avLst/>
          </a:prstGeom>
          <a:noFill/>
        </p:spPr>
        <p:txBody>
          <a:bodyPr wrap="square" rtlCol="0">
            <a:spAutoFit/>
          </a:bodyPr>
          <a:lstStyle/>
          <a:p>
            <a:r>
              <a:rPr lang="nl-NL" dirty="0"/>
              <a:t>Woensdag</a:t>
            </a:r>
          </a:p>
        </p:txBody>
      </p:sp>
      <p:sp>
        <p:nvSpPr>
          <p:cNvPr id="15" name="Tekstvak 14">
            <a:extLst>
              <a:ext uri="{FF2B5EF4-FFF2-40B4-BE49-F238E27FC236}">
                <a16:creationId xmlns:a16="http://schemas.microsoft.com/office/drawing/2014/main" id="{5798DA6D-94EB-4B8F-89EA-001AF137974C}"/>
              </a:ext>
            </a:extLst>
          </p:cNvPr>
          <p:cNvSpPr txBox="1"/>
          <p:nvPr/>
        </p:nvSpPr>
        <p:spPr>
          <a:xfrm>
            <a:off x="2332926" y="3945651"/>
            <a:ext cx="1404156" cy="369332"/>
          </a:xfrm>
          <a:prstGeom prst="rect">
            <a:avLst/>
          </a:prstGeom>
          <a:noFill/>
        </p:spPr>
        <p:txBody>
          <a:bodyPr wrap="square" rtlCol="0">
            <a:spAutoFit/>
          </a:bodyPr>
          <a:lstStyle/>
          <a:p>
            <a:r>
              <a:rPr lang="nl-NL" dirty="0"/>
              <a:t>Donderdag</a:t>
            </a:r>
          </a:p>
        </p:txBody>
      </p:sp>
      <p:sp>
        <p:nvSpPr>
          <p:cNvPr id="16" name="Tekstvak 15">
            <a:extLst>
              <a:ext uri="{FF2B5EF4-FFF2-40B4-BE49-F238E27FC236}">
                <a16:creationId xmlns:a16="http://schemas.microsoft.com/office/drawing/2014/main" id="{5FCC27FC-E5A3-4621-A3D5-1D1CD847CD9C}"/>
              </a:ext>
            </a:extLst>
          </p:cNvPr>
          <p:cNvSpPr txBox="1"/>
          <p:nvPr/>
        </p:nvSpPr>
        <p:spPr>
          <a:xfrm>
            <a:off x="2339752" y="4509120"/>
            <a:ext cx="1397330" cy="369332"/>
          </a:xfrm>
          <a:prstGeom prst="rect">
            <a:avLst/>
          </a:prstGeom>
          <a:noFill/>
        </p:spPr>
        <p:txBody>
          <a:bodyPr wrap="square" rtlCol="0">
            <a:spAutoFit/>
          </a:bodyPr>
          <a:lstStyle/>
          <a:p>
            <a:r>
              <a:rPr lang="nl-NL" dirty="0"/>
              <a:t>Vrijdag</a:t>
            </a:r>
          </a:p>
        </p:txBody>
      </p:sp>
      <p:sp>
        <p:nvSpPr>
          <p:cNvPr id="17" name="Tekstvak 16">
            <a:extLst>
              <a:ext uri="{FF2B5EF4-FFF2-40B4-BE49-F238E27FC236}">
                <a16:creationId xmlns:a16="http://schemas.microsoft.com/office/drawing/2014/main" id="{C668D997-8E9B-439F-BBB3-1647DD435C72}"/>
              </a:ext>
            </a:extLst>
          </p:cNvPr>
          <p:cNvSpPr txBox="1"/>
          <p:nvPr/>
        </p:nvSpPr>
        <p:spPr>
          <a:xfrm>
            <a:off x="2332926" y="5085515"/>
            <a:ext cx="1397330" cy="369332"/>
          </a:xfrm>
          <a:prstGeom prst="rect">
            <a:avLst/>
          </a:prstGeom>
          <a:noFill/>
        </p:spPr>
        <p:txBody>
          <a:bodyPr wrap="square" rtlCol="0">
            <a:spAutoFit/>
          </a:bodyPr>
          <a:lstStyle/>
          <a:p>
            <a:r>
              <a:rPr lang="nl-NL" dirty="0"/>
              <a:t>Zaterdag</a:t>
            </a:r>
          </a:p>
        </p:txBody>
      </p:sp>
      <p:sp>
        <p:nvSpPr>
          <p:cNvPr id="18" name="Tekstvak 17">
            <a:extLst>
              <a:ext uri="{FF2B5EF4-FFF2-40B4-BE49-F238E27FC236}">
                <a16:creationId xmlns:a16="http://schemas.microsoft.com/office/drawing/2014/main" id="{E1A74B8F-2CD1-4F0A-B3FD-23953EF14AC8}"/>
              </a:ext>
            </a:extLst>
          </p:cNvPr>
          <p:cNvSpPr txBox="1"/>
          <p:nvPr/>
        </p:nvSpPr>
        <p:spPr>
          <a:xfrm>
            <a:off x="2295826" y="5636058"/>
            <a:ext cx="1332148" cy="369332"/>
          </a:xfrm>
          <a:prstGeom prst="rect">
            <a:avLst/>
          </a:prstGeom>
          <a:noFill/>
        </p:spPr>
        <p:txBody>
          <a:bodyPr wrap="square" rtlCol="0">
            <a:spAutoFit/>
          </a:bodyPr>
          <a:lstStyle/>
          <a:p>
            <a:r>
              <a:rPr lang="nl-NL" dirty="0"/>
              <a:t>Zondag</a:t>
            </a:r>
          </a:p>
        </p:txBody>
      </p:sp>
      <p:sp>
        <p:nvSpPr>
          <p:cNvPr id="19" name="Tekstvak 18">
            <a:extLst>
              <a:ext uri="{FF2B5EF4-FFF2-40B4-BE49-F238E27FC236}">
                <a16:creationId xmlns:a16="http://schemas.microsoft.com/office/drawing/2014/main" id="{324A0C65-3729-4D4D-B829-CB9BE340465B}"/>
              </a:ext>
            </a:extLst>
          </p:cNvPr>
          <p:cNvSpPr txBox="1"/>
          <p:nvPr/>
        </p:nvSpPr>
        <p:spPr>
          <a:xfrm>
            <a:off x="2735796" y="2530371"/>
            <a:ext cx="1548172" cy="369332"/>
          </a:xfrm>
          <a:prstGeom prst="rect">
            <a:avLst/>
          </a:prstGeom>
          <a:noFill/>
        </p:spPr>
        <p:txBody>
          <a:bodyPr wrap="square" rtlCol="0">
            <a:spAutoFit/>
          </a:bodyPr>
          <a:lstStyle/>
          <a:p>
            <a:r>
              <a:rPr lang="nl-NL" dirty="0">
                <a:solidFill>
                  <a:srgbClr val="0070C0"/>
                </a:solidFill>
                <a:latin typeface="Dreaming Outloud Script Pro" panose="020B0604020202020204" pitchFamily="66" charset="0"/>
                <a:cs typeface="Dreaming Outloud Script Pro" panose="020B0604020202020204" pitchFamily="66" charset="0"/>
              </a:rPr>
              <a:t>Pindakaas</a:t>
            </a:r>
          </a:p>
        </p:txBody>
      </p:sp>
      <p:sp>
        <p:nvSpPr>
          <p:cNvPr id="20" name="Tekstvak 19">
            <a:extLst>
              <a:ext uri="{FF2B5EF4-FFF2-40B4-BE49-F238E27FC236}">
                <a16:creationId xmlns:a16="http://schemas.microsoft.com/office/drawing/2014/main" id="{FD00318D-7654-4ADA-B692-B97CB4707A65}"/>
              </a:ext>
            </a:extLst>
          </p:cNvPr>
          <p:cNvSpPr txBox="1"/>
          <p:nvPr/>
        </p:nvSpPr>
        <p:spPr>
          <a:xfrm>
            <a:off x="2843808" y="3137665"/>
            <a:ext cx="1404156"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Pindakaas</a:t>
            </a:r>
          </a:p>
        </p:txBody>
      </p:sp>
      <p:sp>
        <p:nvSpPr>
          <p:cNvPr id="21" name="Tekstvak 20">
            <a:extLst>
              <a:ext uri="{FF2B5EF4-FFF2-40B4-BE49-F238E27FC236}">
                <a16:creationId xmlns:a16="http://schemas.microsoft.com/office/drawing/2014/main" id="{4997D837-86F5-4A01-B512-0DA42873A5A5}"/>
              </a:ext>
            </a:extLst>
          </p:cNvPr>
          <p:cNvSpPr txBox="1"/>
          <p:nvPr/>
        </p:nvSpPr>
        <p:spPr>
          <a:xfrm>
            <a:off x="2843808" y="3726324"/>
            <a:ext cx="1397330"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Pindakaas</a:t>
            </a:r>
          </a:p>
        </p:txBody>
      </p:sp>
      <p:sp>
        <p:nvSpPr>
          <p:cNvPr id="24" name="Tekstvak 23">
            <a:extLst>
              <a:ext uri="{FF2B5EF4-FFF2-40B4-BE49-F238E27FC236}">
                <a16:creationId xmlns:a16="http://schemas.microsoft.com/office/drawing/2014/main" id="{1E0AE5A5-802A-4EAC-82B4-B41BD9D5075D}"/>
              </a:ext>
            </a:extLst>
          </p:cNvPr>
          <p:cNvSpPr txBox="1"/>
          <p:nvPr/>
        </p:nvSpPr>
        <p:spPr>
          <a:xfrm>
            <a:off x="2915816" y="4314983"/>
            <a:ext cx="1944216"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Pindakaas</a:t>
            </a:r>
          </a:p>
        </p:txBody>
      </p:sp>
      <p:sp>
        <p:nvSpPr>
          <p:cNvPr id="26" name="Tekstvak 25">
            <a:extLst>
              <a:ext uri="{FF2B5EF4-FFF2-40B4-BE49-F238E27FC236}">
                <a16:creationId xmlns:a16="http://schemas.microsoft.com/office/drawing/2014/main" id="{E775BD6A-F6C4-4C49-9C3C-2B9A295F0E73}"/>
              </a:ext>
            </a:extLst>
          </p:cNvPr>
          <p:cNvSpPr txBox="1"/>
          <p:nvPr/>
        </p:nvSpPr>
        <p:spPr>
          <a:xfrm>
            <a:off x="2843808" y="4797152"/>
            <a:ext cx="1404156"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Pindakaas</a:t>
            </a:r>
          </a:p>
        </p:txBody>
      </p:sp>
      <p:sp>
        <p:nvSpPr>
          <p:cNvPr id="27" name="Tekstvak 26">
            <a:extLst>
              <a:ext uri="{FF2B5EF4-FFF2-40B4-BE49-F238E27FC236}">
                <a16:creationId xmlns:a16="http://schemas.microsoft.com/office/drawing/2014/main" id="{ADB78931-18BE-4BD0-975C-608FA834EC4C}"/>
              </a:ext>
            </a:extLst>
          </p:cNvPr>
          <p:cNvSpPr txBox="1"/>
          <p:nvPr/>
        </p:nvSpPr>
        <p:spPr>
          <a:xfrm>
            <a:off x="2908990" y="5464318"/>
            <a:ext cx="1332148"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Pindakaas</a:t>
            </a:r>
          </a:p>
        </p:txBody>
      </p:sp>
      <p:sp>
        <p:nvSpPr>
          <p:cNvPr id="30" name="Tekstvak 29">
            <a:extLst>
              <a:ext uri="{FF2B5EF4-FFF2-40B4-BE49-F238E27FC236}">
                <a16:creationId xmlns:a16="http://schemas.microsoft.com/office/drawing/2014/main" id="{9F378062-020F-4A5C-966D-6A71C6A02D0B}"/>
              </a:ext>
            </a:extLst>
          </p:cNvPr>
          <p:cNvSpPr txBox="1"/>
          <p:nvPr/>
        </p:nvSpPr>
        <p:spPr>
          <a:xfrm>
            <a:off x="2915816" y="6005390"/>
            <a:ext cx="1656184" cy="369332"/>
          </a:xfrm>
          <a:prstGeom prst="rect">
            <a:avLst/>
          </a:prstGeom>
          <a:noFill/>
        </p:spPr>
        <p:txBody>
          <a:bodyPr wrap="square" rtlCol="0">
            <a:spAutoFit/>
          </a:bodyPr>
          <a:lstStyle/>
          <a:p>
            <a:r>
              <a:rPr lang="nl-NL" dirty="0">
                <a:solidFill>
                  <a:srgbClr val="0070C0"/>
                </a:solidFill>
                <a:latin typeface="Dreaming Outloud Script Pro" panose="03050502040304050704" pitchFamily="66" charset="0"/>
                <a:cs typeface="Dreaming Outloud Script Pro" panose="03050502040304050704" pitchFamily="66" charset="0"/>
              </a:rPr>
              <a:t>Pindakaas</a:t>
            </a:r>
          </a:p>
        </p:txBody>
      </p:sp>
    </p:spTree>
    <p:extLst>
      <p:ext uri="{BB962C8B-B14F-4D97-AF65-F5344CB8AC3E}">
        <p14:creationId xmlns:p14="http://schemas.microsoft.com/office/powerpoint/2010/main" val="391277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nationaal</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lucht, buiten, vlag, bewolkt&#10;&#10;Automatisch gegenereerde beschrijving">
            <a:extLst>
              <a:ext uri="{FF2B5EF4-FFF2-40B4-BE49-F238E27FC236}">
                <a16:creationId xmlns:a16="http://schemas.microsoft.com/office/drawing/2014/main" id="{EB2758A1-1494-41F6-B5BA-C3DE5BA394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615265"/>
            <a:ext cx="6689413" cy="4468529"/>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deelnemen</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7" name="Afbeelding 6" descr="Afbeelding met persoon, binnen&#10;&#10;Automatisch gegenereerde beschrijving">
            <a:extLst>
              <a:ext uri="{FF2B5EF4-FFF2-40B4-BE49-F238E27FC236}">
                <a16:creationId xmlns:a16="http://schemas.microsoft.com/office/drawing/2014/main" id="{399151A0-C28B-45C9-938B-5344CFE583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474964"/>
            <a:ext cx="7884877" cy="5046321"/>
          </a:xfrm>
          <a:prstGeom prst="rect">
            <a:avLst/>
          </a:prstGeom>
        </p:spPr>
      </p:pic>
      <p:sp>
        <p:nvSpPr>
          <p:cNvPr id="9" name="Rechthoek 8">
            <a:extLst>
              <a:ext uri="{FF2B5EF4-FFF2-40B4-BE49-F238E27FC236}">
                <a16:creationId xmlns:a16="http://schemas.microsoft.com/office/drawing/2014/main" id="{9C330561-4FE0-4CF9-A7A5-C46CD5F0438B}"/>
              </a:ext>
            </a:extLst>
          </p:cNvPr>
          <p:cNvSpPr/>
          <p:nvPr/>
        </p:nvSpPr>
        <p:spPr>
          <a:xfrm rot="21427818">
            <a:off x="4630931" y="3356919"/>
            <a:ext cx="1224136" cy="9874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3D7BAE09-9093-4878-978E-89776341AA93}"/>
              </a:ext>
            </a:extLst>
          </p:cNvPr>
          <p:cNvSpPr txBox="1"/>
          <p:nvPr/>
        </p:nvSpPr>
        <p:spPr>
          <a:xfrm rot="411687">
            <a:off x="4490660" y="3473144"/>
            <a:ext cx="2520280" cy="1200329"/>
          </a:xfrm>
          <a:prstGeom prst="rect">
            <a:avLst/>
          </a:prstGeom>
          <a:noFill/>
        </p:spPr>
        <p:txBody>
          <a:bodyPr wrap="square" rtlCol="0">
            <a:spAutoFit/>
          </a:bodyPr>
          <a:lstStyle/>
          <a:p>
            <a:r>
              <a:rPr lang="nl-NL" dirty="0">
                <a:latin typeface="Dreaming Outloud Script Pro" panose="03050502040304050704" pitchFamily="66" charset="0"/>
                <a:cs typeface="Dreaming Outloud Script Pro" panose="03050502040304050704" pitchFamily="66" charset="0"/>
              </a:rPr>
              <a:t>Nationale </a:t>
            </a:r>
          </a:p>
          <a:p>
            <a:r>
              <a:rPr lang="nl-NL" dirty="0">
                <a:latin typeface="Dreaming Outloud Script Pro" panose="03050502040304050704" pitchFamily="66" charset="0"/>
                <a:cs typeface="Dreaming Outloud Script Pro" panose="03050502040304050704" pitchFamily="66" charset="0"/>
              </a:rPr>
              <a:t>Pindakaasd</a:t>
            </a:r>
          </a:p>
          <a:p>
            <a:r>
              <a:rPr lang="nl-NL" dirty="0">
                <a:latin typeface="Dreaming Outloud Script Pro" panose="03050502040304050704" pitchFamily="66" charset="0"/>
                <a:cs typeface="Dreaming Outloud Script Pro" panose="03050502040304050704" pitchFamily="66" charset="0"/>
              </a:rPr>
              <a:t>24 januari </a:t>
            </a:r>
          </a:p>
          <a:p>
            <a:r>
              <a:rPr lang="nl-NL" dirty="0">
                <a:latin typeface="Dreaming Outloud Script Pro" panose="03050502040304050704" pitchFamily="66" charset="0"/>
                <a:cs typeface="Dreaming Outloud Script Pro" panose="03050502040304050704" pitchFamily="66" charset="0"/>
              </a:rPr>
              <a:t>2022</a:t>
            </a:r>
          </a:p>
        </p:txBody>
      </p:sp>
    </p:spTree>
    <p:extLst>
      <p:ext uri="{BB962C8B-B14F-4D97-AF65-F5344CB8AC3E}">
        <p14:creationId xmlns:p14="http://schemas.microsoft.com/office/powerpoint/2010/main" val="425116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a:t>de regering</a:t>
            </a:r>
            <a:endParaRPr lang="nl-NL" sz="8000" b="1" u="sng" dirty="0"/>
          </a:p>
        </p:txBody>
      </p:sp>
      <p:pic>
        <p:nvPicPr>
          <p:cNvPr id="2051" name="Picture 3" descr="C:\Users\Kosterm\Downloads\shutterstock_146378651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82678" y="4538664"/>
            <a:ext cx="5180117" cy="133475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persoon, gebouw, person, kleding&#10;&#10;Automatisch gegenereerde beschrijving">
            <a:extLst>
              <a:ext uri="{FF2B5EF4-FFF2-40B4-BE49-F238E27FC236}">
                <a16:creationId xmlns:a16="http://schemas.microsoft.com/office/drawing/2014/main" id="{9F94F1DB-DAFC-47FB-8DF7-47135B9D2C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1720" y="4680171"/>
            <a:ext cx="925255" cy="1054240"/>
          </a:xfrm>
          <a:prstGeom prst="rect">
            <a:avLst/>
          </a:prstGeom>
        </p:spPr>
      </p:pic>
      <p:pic>
        <p:nvPicPr>
          <p:cNvPr id="8" name="Afbeelding 7" descr="Afbeelding met persoon, person, kostuum, staand&#10;&#10;Automatisch gegenereerde beschrijving">
            <a:extLst>
              <a:ext uri="{FF2B5EF4-FFF2-40B4-BE49-F238E27FC236}">
                <a16:creationId xmlns:a16="http://schemas.microsoft.com/office/drawing/2014/main" id="{09132527-8E44-4573-94FD-345F99A2E8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0375" y="4677673"/>
            <a:ext cx="828112" cy="1056738"/>
          </a:xfrm>
          <a:prstGeom prst="rect">
            <a:avLst/>
          </a:prstGeom>
        </p:spPr>
      </p:pic>
      <p:sp>
        <p:nvSpPr>
          <p:cNvPr id="3" name="Plusteken 2">
            <a:extLst>
              <a:ext uri="{FF2B5EF4-FFF2-40B4-BE49-F238E27FC236}">
                <a16:creationId xmlns:a16="http://schemas.microsoft.com/office/drawing/2014/main" id="{17F1C43E-B26B-4F0A-87C4-CE4A27D93DB2}"/>
              </a:ext>
            </a:extLst>
          </p:cNvPr>
          <p:cNvSpPr/>
          <p:nvPr/>
        </p:nvSpPr>
        <p:spPr>
          <a:xfrm>
            <a:off x="1446017" y="4962298"/>
            <a:ext cx="504056" cy="528369"/>
          </a:xfrm>
          <a:prstGeom prst="mathPlus">
            <a:avLst>
              <a:gd name="adj1" fmla="val 111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lusteken 9">
            <a:extLst>
              <a:ext uri="{FF2B5EF4-FFF2-40B4-BE49-F238E27FC236}">
                <a16:creationId xmlns:a16="http://schemas.microsoft.com/office/drawing/2014/main" id="{508C9AB2-E2E1-49F7-8407-BFFEBD89450E}"/>
              </a:ext>
            </a:extLst>
          </p:cNvPr>
          <p:cNvSpPr/>
          <p:nvPr/>
        </p:nvSpPr>
        <p:spPr>
          <a:xfrm>
            <a:off x="3078622" y="4941857"/>
            <a:ext cx="504056" cy="528369"/>
          </a:xfrm>
          <a:prstGeom prst="mathPlus">
            <a:avLst>
              <a:gd name="adj1" fmla="val 1115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ijl&#10;&#10;Automatisch gegenereerde beschrijving">
            <a:extLst>
              <a:ext uri="{FF2B5EF4-FFF2-40B4-BE49-F238E27FC236}">
                <a16:creationId xmlns:a16="http://schemas.microsoft.com/office/drawing/2014/main" id="{7FBA34AA-FD0C-4D89-A7D6-BA8CA0D394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9876" y="1844064"/>
            <a:ext cx="6804248" cy="2551840"/>
          </a:xfrm>
          <a:prstGeom prst="rect">
            <a:avLst/>
          </a:prstGeom>
        </p:spPr>
      </p:pic>
    </p:spTree>
    <p:extLst>
      <p:ext uri="{BB962C8B-B14F-4D97-AF65-F5344CB8AC3E}">
        <p14:creationId xmlns:p14="http://schemas.microsoft.com/office/powerpoint/2010/main" val="121121523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8903</TotalTime>
  <Words>667</Words>
  <Application>Microsoft Office PowerPoint</Application>
  <PresentationFormat>Diavoorstelling (4:3)</PresentationFormat>
  <Paragraphs>243</Paragraphs>
  <Slides>17</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Century Gothic</vt:lpstr>
      <vt:lpstr>Dreaming Outloud Script Pro</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1387</cp:revision>
  <dcterms:created xsi:type="dcterms:W3CDTF">2020-12-15T09:16:44Z</dcterms:created>
  <dcterms:modified xsi:type="dcterms:W3CDTF">2022-11-08T10:32:34Z</dcterms:modified>
</cp:coreProperties>
</file>