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317" r:id="rId2"/>
    <p:sldId id="548" r:id="rId3"/>
    <p:sldId id="1241" r:id="rId4"/>
    <p:sldId id="1238" r:id="rId5"/>
    <p:sldId id="1265" r:id="rId6"/>
    <p:sldId id="1244" r:id="rId7"/>
    <p:sldId id="1245" r:id="rId8"/>
    <p:sldId id="1291" r:id="rId9"/>
    <p:sldId id="1442" r:id="rId10"/>
    <p:sldId id="934" r:id="rId11"/>
    <p:sldId id="1475" r:id="rId12"/>
    <p:sldId id="1476" r:id="rId13"/>
    <p:sldId id="1481" r:id="rId14"/>
    <p:sldId id="1438" r:id="rId15"/>
    <p:sldId id="1478" r:id="rId16"/>
    <p:sldId id="259"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1"/>
            <p14:sldId id="1238"/>
            <p14:sldId id="1265"/>
            <p14:sldId id="1244"/>
            <p14:sldId id="1245"/>
            <p14:sldId id="1291"/>
            <p14:sldId id="1442"/>
            <p14:sldId id="934"/>
            <p14:sldId id="1475"/>
            <p14:sldId id="1476"/>
            <p14:sldId id="1481"/>
            <p14:sldId id="1438"/>
            <p14:sldId id="1478"/>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65452" autoAdjust="0"/>
  </p:normalViewPr>
  <p:slideViewPr>
    <p:cSldViewPr>
      <p:cViewPr varScale="1">
        <p:scale>
          <a:sx n="56" d="100"/>
          <a:sy n="56" d="100"/>
        </p:scale>
        <p:origin x="2165"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6:22.993" v="18" actId="20577"/>
      <pc:docMkLst>
        <pc:docMk/>
      </pc:docMkLst>
      <pc:sldChg chg="modSp mod">
        <pc:chgData name="Routledge, Mandy" userId="bacdedf5-8e30-494b-ad8b-f27fa30c4f8d" providerId="ADAL" clId="{95E54199-3027-4CF9-8C4C-D216678C710C}" dt="2022-02-15T10:36:22.993" v="18" actId="20577"/>
        <pc:sldMkLst>
          <pc:docMk/>
          <pc:sldMk cId="323006580" sldId="548"/>
        </pc:sldMkLst>
        <pc:spChg chg="mod">
          <ac:chgData name="Routledge, Mandy" userId="bacdedf5-8e30-494b-ad8b-f27fa30c4f8d" providerId="ADAL" clId="{95E54199-3027-4CF9-8C4C-D216678C710C}" dt="2022-02-15T10:36:22.993"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1800" b="1" dirty="0">
                <a:solidFill>
                  <a:srgbClr val="4F4F4F"/>
                </a:solidFill>
                <a:effectLst/>
                <a:latin typeface="Verdana" panose="020B0604030504040204" pitchFamily="34" charset="0"/>
              </a:rPr>
              <a:t>allerlei: </a:t>
            </a:r>
            <a:r>
              <a:rPr lang="nl-NL" sz="1800" b="0" dirty="0">
                <a:solidFill>
                  <a:srgbClr val="4F4F4F"/>
                </a:solidFill>
                <a:effectLst/>
                <a:latin typeface="Verdana" panose="020B0604030504040204" pitchFamily="34" charset="0"/>
              </a:rPr>
              <a:t>verschillende soorten</a:t>
            </a:r>
          </a:p>
          <a:p>
            <a:pPr algn="l"/>
            <a:r>
              <a:rPr lang="nl-NL" sz="1800" b="1" dirty="0">
                <a:solidFill>
                  <a:srgbClr val="4F4F4F"/>
                </a:solidFill>
                <a:effectLst/>
                <a:latin typeface="Verdana" panose="020B0604030504040204" pitchFamily="34" charset="0"/>
              </a:rPr>
              <a:t>de actie: </a:t>
            </a:r>
            <a:r>
              <a:rPr lang="nl-NL" sz="1800" b="0" dirty="0">
                <a:solidFill>
                  <a:srgbClr val="4F4F4F"/>
                </a:solidFill>
                <a:effectLst/>
                <a:latin typeface="Verdana" panose="020B0604030504040204" pitchFamily="34" charset="0"/>
              </a:rPr>
              <a:t>wat je doet om te zorgen dat mensen iets gaan doen</a:t>
            </a:r>
          </a:p>
          <a:p>
            <a:pPr algn="l"/>
            <a:r>
              <a:rPr lang="nl-NL" sz="1800" b="1" dirty="0">
                <a:solidFill>
                  <a:srgbClr val="4F4F4F"/>
                </a:solidFill>
                <a:effectLst/>
                <a:latin typeface="Verdana" panose="020B0604030504040204" pitchFamily="34" charset="0"/>
              </a:rPr>
              <a:t>een tijd geleden: </a:t>
            </a:r>
            <a:r>
              <a:rPr lang="nl-NL" sz="1800" b="0" dirty="0">
                <a:solidFill>
                  <a:srgbClr val="4F4F4F"/>
                </a:solidFill>
                <a:effectLst/>
                <a:latin typeface="Verdana" panose="020B0604030504040204" pitchFamily="34" charset="0"/>
              </a:rPr>
              <a:t>een tijd terug</a:t>
            </a:r>
          </a:p>
          <a:p>
            <a:pPr algn="l"/>
            <a:r>
              <a:rPr lang="nl-NL" sz="1800" b="1" dirty="0">
                <a:solidFill>
                  <a:srgbClr val="4F4F4F"/>
                </a:solidFill>
                <a:effectLst/>
                <a:latin typeface="Verdana" panose="020B0604030504040204" pitchFamily="34" charset="0"/>
              </a:rPr>
              <a:t>het kunstwerk: </a:t>
            </a:r>
            <a:r>
              <a:rPr lang="nl-NL" sz="1800" b="0" dirty="0">
                <a:solidFill>
                  <a:srgbClr val="4F4F4F"/>
                </a:solidFill>
                <a:effectLst/>
                <a:latin typeface="Verdana" panose="020B0604030504040204" pitchFamily="34" charset="0"/>
              </a:rPr>
              <a:t>iets wat door een kunstenaar gemaakt is, bijvoorbeeld een schilderij of een beeld</a:t>
            </a:r>
          </a:p>
          <a:p>
            <a:pPr algn="l"/>
            <a:r>
              <a:rPr lang="nl-NL" sz="1800" b="1" dirty="0">
                <a:solidFill>
                  <a:srgbClr val="4F4F4F"/>
                </a:solidFill>
                <a:effectLst/>
                <a:latin typeface="Verdana" panose="020B0604030504040204" pitchFamily="34" charset="0"/>
              </a:rPr>
              <a:t>de wet: de </a:t>
            </a:r>
            <a:r>
              <a:rPr lang="nl-NL" sz="1800" b="0" dirty="0">
                <a:solidFill>
                  <a:srgbClr val="4F4F4F"/>
                </a:solidFill>
                <a:effectLst/>
                <a:latin typeface="Verdana" panose="020B0604030504040204" pitchFamily="34" charset="0"/>
              </a:rPr>
              <a:t>afspraken van een land waar iedereen zich aan moet houden</a:t>
            </a:r>
          </a:p>
          <a:p>
            <a:pPr algn="l"/>
            <a:r>
              <a:rPr lang="nl-NL" sz="1800" b="1" dirty="0">
                <a:solidFill>
                  <a:srgbClr val="4F4F4F"/>
                </a:solidFill>
                <a:effectLst/>
                <a:latin typeface="Verdana" panose="020B0604030504040204" pitchFamily="34" charset="0"/>
              </a:rPr>
              <a:t>beschadigen: </a:t>
            </a:r>
            <a:r>
              <a:rPr lang="nl-NL" sz="1800" b="0" dirty="0">
                <a:solidFill>
                  <a:srgbClr val="4F4F4F"/>
                </a:solidFill>
                <a:effectLst/>
                <a:latin typeface="Verdana" panose="020B0604030504040204" pitchFamily="34" charset="0"/>
              </a:rPr>
              <a:t>kapot maken</a:t>
            </a:r>
          </a:p>
          <a:p>
            <a:pPr algn="l"/>
            <a:r>
              <a:rPr lang="nl-NL" sz="1800" b="1" dirty="0">
                <a:solidFill>
                  <a:srgbClr val="4F4F4F"/>
                </a:solidFill>
                <a:effectLst/>
                <a:latin typeface="Verdana" panose="020B0604030504040204" pitchFamily="34" charset="0"/>
              </a:rPr>
              <a:t>de regel: </a:t>
            </a:r>
            <a:r>
              <a:rPr lang="nl-NL" sz="1800" b="0" dirty="0">
                <a:solidFill>
                  <a:srgbClr val="4F4F4F"/>
                </a:solidFill>
                <a:effectLst/>
                <a:latin typeface="Verdana" panose="020B0604030504040204" pitchFamily="34" charset="0"/>
              </a:rPr>
              <a:t>de afspraak over wat wel en niet mag</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49722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50059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1800" b="1" u="sng" dirty="0"/>
              <a:t>Een tijd geleden</a:t>
            </a:r>
            <a:r>
              <a:rPr lang="nl-NL" sz="1800" dirty="0"/>
              <a:t>,</a:t>
            </a:r>
            <a:r>
              <a:rPr lang="nl-NL" sz="1800" b="1" dirty="0"/>
              <a:t> </a:t>
            </a:r>
            <a:r>
              <a:rPr lang="nl-NL" sz="1800" b="1" i="1" dirty="0"/>
              <a:t>een tijd terug</a:t>
            </a:r>
            <a:r>
              <a:rPr lang="nl-NL" sz="1800" dirty="0"/>
              <a:t>,</a:t>
            </a:r>
            <a:r>
              <a:rPr lang="nl-NL" sz="1800" b="1" dirty="0"/>
              <a:t> </a:t>
            </a:r>
            <a:r>
              <a:rPr lang="nl-NL" sz="1800" dirty="0"/>
              <a:t>gebeurde er iets ergs op de basisschool van mijn neefjes. Het grote klimtoestel op het plein was door het vuurwerk zo erg </a:t>
            </a:r>
            <a:r>
              <a:rPr lang="nl-NL" sz="1800" b="1" u="sng" dirty="0"/>
              <a:t>beschadigd</a:t>
            </a:r>
            <a:r>
              <a:rPr lang="nl-NL" sz="1800" b="1" i="1" dirty="0"/>
              <a:t>, zo erg kapot gemaakt</a:t>
            </a:r>
            <a:r>
              <a:rPr lang="nl-NL" sz="1800" dirty="0"/>
              <a:t>, dat de kinderen er niet meer op mochten spelen. Er bestaat in Nederland namelijk een</a:t>
            </a:r>
            <a:r>
              <a:rPr lang="nl-NL" sz="1800" b="1" dirty="0"/>
              <a:t> </a:t>
            </a:r>
            <a:r>
              <a:rPr lang="nl-NL" sz="1800" b="1" u="sng" dirty="0"/>
              <a:t>wet</a:t>
            </a:r>
            <a:r>
              <a:rPr lang="nl-NL" sz="1800" b="1" dirty="0"/>
              <a:t> </a:t>
            </a:r>
            <a:r>
              <a:rPr lang="nl-NL" sz="1800" dirty="0"/>
              <a:t>waarin staat dat alle speeltoestellen veilig moeten zijn. In een wet staan </a:t>
            </a:r>
            <a:r>
              <a:rPr lang="nl-NL" sz="1800" b="1" i="1" dirty="0"/>
              <a:t>de afspraken van een land waar iedereen zich aan moet houden</a:t>
            </a:r>
            <a:r>
              <a:rPr lang="nl-NL" sz="1800" dirty="0"/>
              <a:t>. </a:t>
            </a:r>
            <a:r>
              <a:rPr lang="nl-NL" sz="1800" b="1" u="sng" dirty="0"/>
              <a:t>De regels</a:t>
            </a:r>
            <a:r>
              <a:rPr lang="nl-NL" sz="1800" dirty="0"/>
              <a:t>, </a:t>
            </a:r>
            <a:r>
              <a:rPr lang="nl-NL" sz="1800" b="1" i="1" dirty="0"/>
              <a:t>de afspraken over wat wel en niet mag</a:t>
            </a:r>
            <a:r>
              <a:rPr lang="nl-NL" sz="1800" dirty="0"/>
              <a:t>,</a:t>
            </a:r>
            <a:r>
              <a:rPr lang="nl-NL" sz="1800" b="1" i="1" dirty="0"/>
              <a:t> </a:t>
            </a:r>
            <a:r>
              <a:rPr lang="nl-NL" sz="1800" dirty="0"/>
              <a:t>zijn goed met de directeur van de school besproken. Het was al snel duidelijk: het speeltoestel moest weggehaald worden. Maar wat nu? De school had geen geld om een nieuw toestel te kopen. En de kinderen moeten natuurlijk wel fijn kunnen spelen! De ouders en de leerkrachten besloten toen dat ze </a:t>
            </a:r>
            <a:r>
              <a:rPr lang="nl-NL" sz="1800" b="1" u="sng" dirty="0"/>
              <a:t>actie</a:t>
            </a:r>
            <a:r>
              <a:rPr lang="nl-NL" sz="1800" b="1" dirty="0"/>
              <a:t> </a:t>
            </a:r>
            <a:r>
              <a:rPr lang="nl-NL" sz="1800" dirty="0"/>
              <a:t>gingen voeren om geld in te zamelen. De actie is </a:t>
            </a:r>
            <a:r>
              <a:rPr lang="nl-NL" sz="1800" b="1" i="1" dirty="0"/>
              <a:t>wat je doet om te zorgen dat mensen iets gaan doen</a:t>
            </a:r>
            <a:r>
              <a:rPr lang="nl-NL" sz="1800" dirty="0"/>
              <a:t>. Er waren </a:t>
            </a:r>
            <a:r>
              <a:rPr lang="nl-NL" sz="1800" b="1" u="sng" dirty="0"/>
              <a:t>allerlei</a:t>
            </a:r>
            <a:r>
              <a:rPr lang="nl-NL" sz="1800" dirty="0"/>
              <a:t> of</a:t>
            </a:r>
            <a:r>
              <a:rPr lang="nl-NL" sz="1800" b="1" i="1" dirty="0"/>
              <a:t> verschillende soorten</a:t>
            </a:r>
            <a:r>
              <a:rPr lang="nl-NL" sz="1800" i="1" dirty="0"/>
              <a:t> </a:t>
            </a:r>
            <a:r>
              <a:rPr lang="nl-NL" sz="1800" dirty="0"/>
              <a:t>ideeën, zoals het organiseren van een sponsorloop, het verkopen van bloembollen of het organiseren van familiedagen. Na lang nadenken en overleggen besloten ouders en leerkrachten een paar familiedagen te organiseren. Op zo’n familiedag komen ouders, kennissen, vrienden en buren naar school om verschillende activiteiten te doen. Ze moeten dan natuurlijk wel entree betalen en veel geld uitgeven op de rommelmarkt. Zo kwam het dat ik ook uitgenodigd werd. Ik vond het een geweldige dag. De kinderen werden geschminkt, er werden cupcakes gebakken en verkocht en onder leiding van een handige juf heb ik geknutseld en geboetseerd. Zelf was ik niet zo goed, maar anderen maakten zulke mooie beelden dat het wel echte </a:t>
            </a:r>
            <a:r>
              <a:rPr lang="nl-NL" sz="1800" b="1" u="sng" dirty="0"/>
              <a:t>kunstwerken</a:t>
            </a:r>
            <a:r>
              <a:rPr lang="nl-NL" sz="1800" dirty="0"/>
              <a:t> leken. Het kunstwerk is </a:t>
            </a:r>
            <a:r>
              <a:rPr lang="nl-NL" sz="1800" b="1" i="1" dirty="0"/>
              <a:t>iets wat door een kunstenaar gemaakt is, bijvoorbeeld een schilderij of een beeld</a:t>
            </a:r>
            <a:r>
              <a:rPr lang="nl-NL" sz="1800" dirty="0"/>
              <a:t>. De school heeft nu genoeg geld verdiend om weer een nieuw klimtoestel te kopen. Het duurt nu niet lang meer tot de kinderen weer kunnen klimmen en klauteren. Hebben jullie trouwens een fijn klimtoestel op het plein?</a:t>
            </a:r>
            <a:br>
              <a:rPr lang="nl-NL" sz="2000" dirty="0"/>
            </a:br>
            <a:endParaRPr lang="nl-NL" sz="2000" b="1" u="sng"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allerlei</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het</a:t>
            </a:r>
            <a:r>
              <a:rPr lang="nl-NL" sz="6000" b="1" dirty="0">
                <a:solidFill>
                  <a:srgbClr val="387038"/>
                </a:solidFill>
                <a:effectLst/>
                <a:latin typeface="Century Gothic" panose="020B0502020202020204" pitchFamily="34" charset="0"/>
                <a:ea typeface="Calibri"/>
                <a:cs typeface="Times New Roman"/>
              </a:rPr>
              <a:t>zelfde</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verschillende soorten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ouders en de leerkrachten hebben </a:t>
            </a:r>
            <a:r>
              <a:rPr lang="nl-NL" sz="2000" i="1" u="sng" dirty="0">
                <a:solidFill>
                  <a:srgbClr val="387038"/>
                </a:solidFill>
                <a:latin typeface="Century Gothic" panose="020B0502020202020204" pitchFamily="34" charset="0"/>
                <a:ea typeface="Calibri"/>
                <a:cs typeface="Times New Roman"/>
              </a:rPr>
              <a:t>allerlei</a:t>
            </a:r>
            <a:r>
              <a:rPr lang="nl-NL" sz="2000" i="1" dirty="0">
                <a:solidFill>
                  <a:srgbClr val="387038"/>
                </a:solidFill>
                <a:latin typeface="Century Gothic" panose="020B0502020202020204" pitchFamily="34" charset="0"/>
                <a:ea typeface="Calibri"/>
                <a:cs typeface="Times New Roman"/>
              </a:rPr>
              <a:t> ideeën.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73940" y="1570892"/>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eenzelfde soort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ouders en </a:t>
            </a:r>
            <a:r>
              <a:rPr lang="nl-NL" sz="2000" i="1" dirty="0">
                <a:solidFill>
                  <a:srgbClr val="387038"/>
                </a:solidFill>
                <a:effectLst/>
                <a:latin typeface="Century Gothic" panose="020B0502020202020204" pitchFamily="34" charset="0"/>
                <a:ea typeface="Calibri"/>
                <a:cs typeface="Times New Roman"/>
              </a:rPr>
              <a:t>de leerkrachten hebben allemaal </a:t>
            </a:r>
            <a:r>
              <a:rPr lang="nl-NL" sz="2000" i="1" u="sng" dirty="0">
                <a:solidFill>
                  <a:srgbClr val="387038"/>
                </a:solidFill>
                <a:effectLst/>
                <a:latin typeface="Century Gothic" panose="020B0502020202020204" pitchFamily="34" charset="0"/>
                <a:ea typeface="Calibri"/>
                <a:cs typeface="Times New Roman"/>
              </a:rPr>
              <a:t>hetzelfde</a:t>
            </a:r>
            <a:r>
              <a:rPr lang="nl-NL" sz="2000" i="1" dirty="0">
                <a:solidFill>
                  <a:srgbClr val="387038"/>
                </a:solidFill>
                <a:effectLst/>
                <a:latin typeface="Century Gothic" panose="020B0502020202020204" pitchFamily="34" charset="0"/>
                <a:ea typeface="Calibri"/>
                <a:cs typeface="Times New Roman"/>
              </a:rPr>
              <a:t> idee.</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30C9C75-5C96-4923-B41F-5022E70F99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2564904"/>
            <a:ext cx="3843536" cy="2208680"/>
          </a:xfrm>
          <a:prstGeom prst="rect">
            <a:avLst/>
          </a:prstGeom>
        </p:spPr>
      </p:pic>
      <p:pic>
        <p:nvPicPr>
          <p:cNvPr id="5" name="Afbeelding 4">
            <a:extLst>
              <a:ext uri="{FF2B5EF4-FFF2-40B4-BE49-F238E27FC236}">
                <a16:creationId xmlns:a16="http://schemas.microsoft.com/office/drawing/2014/main" id="{D3606405-461F-4723-8DC6-5387AE3BBD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0055" y="2620918"/>
            <a:ext cx="3717544" cy="2125064"/>
          </a:xfrm>
          <a:prstGeom prst="rect">
            <a:avLst/>
          </a:prstGeom>
        </p:spPr>
      </p:pic>
    </p:spTree>
    <p:extLst>
      <p:ext uri="{BB962C8B-B14F-4D97-AF65-F5344CB8AC3E}">
        <p14:creationId xmlns:p14="http://schemas.microsoft.com/office/powerpoint/2010/main" val="277791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11699" y="440537"/>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6000" b="1" dirty="0">
                <a:solidFill>
                  <a:srgbClr val="387038"/>
                </a:solidFill>
                <a:latin typeface="Century Gothic" panose="020B0502020202020204" pitchFamily="34" charset="0"/>
                <a:ea typeface="Calibri"/>
                <a:cs typeface="Times New Roman"/>
              </a:rPr>
              <a:t>een tijd geleden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binnenkort</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407564" y="1682497"/>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een tijd terug</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u="sng" dirty="0">
                <a:solidFill>
                  <a:srgbClr val="387038"/>
                </a:solidFill>
                <a:latin typeface="Century Gothic" panose="020B0502020202020204" pitchFamily="34" charset="0"/>
                <a:ea typeface="Calibri"/>
                <a:cs typeface="Times New Roman"/>
              </a:rPr>
              <a:t>Een tijd geleden</a:t>
            </a:r>
            <a:r>
              <a:rPr lang="nl-NL" sz="2000" i="1" dirty="0">
                <a:solidFill>
                  <a:srgbClr val="387038"/>
                </a:solidFill>
                <a:latin typeface="Century Gothic" panose="020B0502020202020204" pitchFamily="34" charset="0"/>
                <a:ea typeface="Calibri"/>
                <a:cs typeface="Times New Roman"/>
              </a:rPr>
              <a:t> is het klimtoestel door vuurwerk helemaal beschadigd.</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3" y="1548052"/>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in de toekomst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u="sng" dirty="0">
                <a:solidFill>
                  <a:srgbClr val="387038"/>
                </a:solidFill>
                <a:effectLst/>
                <a:latin typeface="Century Gothic" panose="020B0502020202020204" pitchFamily="34" charset="0"/>
                <a:ea typeface="Calibri"/>
                <a:cs typeface="Times New Roman"/>
              </a:rPr>
              <a:t>Binnenkort</a:t>
            </a:r>
            <a:r>
              <a:rPr lang="nl-NL" sz="2000" i="1" dirty="0">
                <a:solidFill>
                  <a:srgbClr val="387038"/>
                </a:solidFill>
                <a:effectLst/>
                <a:latin typeface="Century Gothic" panose="020B0502020202020204" pitchFamily="34" charset="0"/>
                <a:ea typeface="Calibri"/>
                <a:cs typeface="Times New Roman"/>
              </a:rPr>
              <a:t> wordt het nieuwe klimtoestel geplaatst.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F8A6EA70-D1C4-49BA-89C3-0332F2A7CA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6760" y="2584791"/>
            <a:ext cx="1944216" cy="1944216"/>
          </a:xfrm>
          <a:prstGeom prst="rect">
            <a:avLst/>
          </a:prstGeom>
        </p:spPr>
      </p:pic>
      <p:pic>
        <p:nvPicPr>
          <p:cNvPr id="5" name="Afbeelding 4">
            <a:extLst>
              <a:ext uri="{FF2B5EF4-FFF2-40B4-BE49-F238E27FC236}">
                <a16:creationId xmlns:a16="http://schemas.microsoft.com/office/drawing/2014/main" id="{32151952-288C-44D2-922A-BF67A69694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1200" y="2575554"/>
            <a:ext cx="1944216" cy="1944216"/>
          </a:xfrm>
          <a:prstGeom prst="rect">
            <a:avLst/>
          </a:prstGeom>
        </p:spPr>
      </p:pic>
      <p:sp>
        <p:nvSpPr>
          <p:cNvPr id="6" name="Pijl: gekromd rechts 5">
            <a:extLst>
              <a:ext uri="{FF2B5EF4-FFF2-40B4-BE49-F238E27FC236}">
                <a16:creationId xmlns:a16="http://schemas.microsoft.com/office/drawing/2014/main" id="{61451CE5-4A56-445D-B803-36B02A94257E}"/>
              </a:ext>
            </a:extLst>
          </p:cNvPr>
          <p:cNvSpPr/>
          <p:nvPr/>
        </p:nvSpPr>
        <p:spPr>
          <a:xfrm rot="16200000">
            <a:off x="6478164" y="3772789"/>
            <a:ext cx="593303" cy="17737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Ovaal 7">
            <a:extLst>
              <a:ext uri="{FF2B5EF4-FFF2-40B4-BE49-F238E27FC236}">
                <a16:creationId xmlns:a16="http://schemas.microsoft.com/office/drawing/2014/main" id="{DB59EC05-C88F-4EAC-B6CB-76A1E34CBBFF}"/>
              </a:ext>
            </a:extLst>
          </p:cNvPr>
          <p:cNvSpPr/>
          <p:nvPr/>
        </p:nvSpPr>
        <p:spPr>
          <a:xfrm>
            <a:off x="5639801" y="3605645"/>
            <a:ext cx="216024" cy="128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7A7630E4-33E3-43D4-AA18-9EF66359A00A}"/>
              </a:ext>
            </a:extLst>
          </p:cNvPr>
          <p:cNvSpPr/>
          <p:nvPr/>
        </p:nvSpPr>
        <p:spPr>
          <a:xfrm>
            <a:off x="7380312" y="3746125"/>
            <a:ext cx="216024" cy="2074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45B46574-7DBE-4DF0-B271-51A5E9556D1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618" y="2470114"/>
            <a:ext cx="4007962" cy="2486189"/>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11698" y="337287"/>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beschadigen</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3655" y="325013"/>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repareren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kapot maken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Kwajongens </a:t>
            </a:r>
            <a:r>
              <a:rPr lang="nl-NL" sz="2000" i="1" u="sng" dirty="0">
                <a:solidFill>
                  <a:srgbClr val="387038"/>
                </a:solidFill>
                <a:latin typeface="Century Gothic" panose="020B0502020202020204" pitchFamily="34" charset="0"/>
                <a:ea typeface="Calibri"/>
                <a:cs typeface="Times New Roman"/>
              </a:rPr>
              <a:t>beschadigden</a:t>
            </a:r>
            <a:r>
              <a:rPr lang="nl-NL" sz="2000" i="1" dirty="0">
                <a:solidFill>
                  <a:srgbClr val="387038"/>
                </a:solidFill>
                <a:latin typeface="Century Gothic" panose="020B0502020202020204" pitchFamily="34" charset="0"/>
                <a:ea typeface="Calibri"/>
                <a:cs typeface="Times New Roman"/>
              </a:rPr>
              <a:t> het klimtoestel met vuurwerk.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2635" y="1559330"/>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herstellen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De monteur probeert het klimtoestel nog te </a:t>
            </a:r>
            <a:r>
              <a:rPr lang="nl-NL" sz="2000" i="1" u="sng" dirty="0">
                <a:solidFill>
                  <a:srgbClr val="387038"/>
                </a:solidFill>
                <a:effectLst/>
                <a:latin typeface="Century Gothic" panose="020B0502020202020204" pitchFamily="34" charset="0"/>
                <a:ea typeface="Calibri"/>
                <a:cs typeface="Times New Roman"/>
              </a:rPr>
              <a:t>repareren</a:t>
            </a:r>
            <a:r>
              <a:rPr lang="nl-NL" sz="2000" i="1" dirty="0">
                <a:solidFill>
                  <a:srgbClr val="387038"/>
                </a:solidFill>
                <a:effectLst/>
                <a:latin typeface="Century Gothic" panose="020B0502020202020204" pitchFamily="34" charset="0"/>
                <a:ea typeface="Calibri"/>
                <a:cs typeface="Times New Roman"/>
              </a:rPr>
              <a:t> maar het is te erg beschadigd.</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23CCBD53-0E12-451D-8E84-4F26716864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385" y="2233745"/>
            <a:ext cx="4048211" cy="2576549"/>
          </a:xfrm>
          <a:prstGeom prst="rect">
            <a:avLst/>
          </a:prstGeom>
        </p:spPr>
      </p:pic>
      <p:pic>
        <p:nvPicPr>
          <p:cNvPr id="8" name="Afbeelding 7" descr="Afbeelding met persoon, arm&#10;&#10;Automatisch gegenereerde beschrijving">
            <a:extLst>
              <a:ext uri="{FF2B5EF4-FFF2-40B4-BE49-F238E27FC236}">
                <a16:creationId xmlns:a16="http://schemas.microsoft.com/office/drawing/2014/main" id="{AA1E6B42-1314-483C-A5AF-B4C7C5387B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4635" y="2212822"/>
            <a:ext cx="3888432" cy="2597473"/>
          </a:xfrm>
          <a:prstGeom prst="rect">
            <a:avLst/>
          </a:prstGeom>
        </p:spPr>
      </p:pic>
      <p:pic>
        <p:nvPicPr>
          <p:cNvPr id="10" name="Afbeelding 9">
            <a:extLst>
              <a:ext uri="{FF2B5EF4-FFF2-40B4-BE49-F238E27FC236}">
                <a16:creationId xmlns:a16="http://schemas.microsoft.com/office/drawing/2014/main" id="{0A95F40E-8DD3-4035-991A-D64C92DCF572}"/>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162840">
            <a:off x="1072532" y="2239615"/>
            <a:ext cx="1493122" cy="1686769"/>
          </a:xfrm>
          <a:prstGeom prst="rect">
            <a:avLst/>
          </a:prstGeom>
        </p:spPr>
      </p:pic>
    </p:spTree>
    <p:extLst>
      <p:ext uri="{BB962C8B-B14F-4D97-AF65-F5344CB8AC3E}">
        <p14:creationId xmlns:p14="http://schemas.microsoft.com/office/powerpoint/2010/main" val="155870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292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385" y="4828044"/>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93082" y="4239932"/>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5993487" y="3757289"/>
            <a:ext cx="2931522"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het effect</a:t>
            </a:r>
          </a:p>
        </p:txBody>
      </p:sp>
      <p:sp>
        <p:nvSpPr>
          <p:cNvPr id="8" name="Text Box 14"/>
          <p:cNvSpPr txBox="1"/>
          <p:nvPr/>
        </p:nvSpPr>
        <p:spPr>
          <a:xfrm>
            <a:off x="27464" y="4949692"/>
            <a:ext cx="3247109" cy="52009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het plan</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280072" y="4390693"/>
            <a:ext cx="2657923" cy="48199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actie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7" y="543608"/>
            <a:ext cx="8568455"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Ouders en leerkrachten hebben een plan. Ze starten </a:t>
            </a:r>
            <a:r>
              <a:rPr lang="nl-NL" sz="2000" i="1" u="sng" dirty="0">
                <a:solidFill>
                  <a:srgbClr val="387038"/>
                </a:solidFill>
                <a:latin typeface="Century Gothic" panose="020B0502020202020204" pitchFamily="34" charset="0"/>
                <a:ea typeface="Calibri"/>
                <a:cs typeface="Times New Roman"/>
              </a:rPr>
              <a:t>een actie</a:t>
            </a:r>
            <a:r>
              <a:rPr lang="nl-NL" sz="2000" i="1" dirty="0">
                <a:solidFill>
                  <a:srgbClr val="387038"/>
                </a:solidFill>
                <a:latin typeface="Century Gothic" panose="020B0502020202020204" pitchFamily="34" charset="0"/>
                <a:ea typeface="Calibri"/>
                <a:cs typeface="Times New Roman"/>
              </a:rPr>
              <a:t> om geld in te zamelen. Het effect van de actie is groot!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86959" y="4557479"/>
            <a:ext cx="2764129" cy="6304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77068" y="4649289"/>
            <a:ext cx="2764129" cy="446805"/>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resultaat</a:t>
            </a:r>
            <a:endParaRPr lang="nl-NL" sz="2400" dirty="0">
              <a:effectLst/>
              <a:latin typeface="Century Gothic" panose="020B0502020202020204" pitchFamily="34" charset="0"/>
              <a:ea typeface="Calibri"/>
              <a:cs typeface="Times New Roman"/>
            </a:endParaRPr>
          </a:p>
        </p:txBody>
      </p:sp>
      <p:sp>
        <p:nvSpPr>
          <p:cNvPr id="13" name="Text Box 14">
            <a:extLst>
              <a:ext uri="{FF2B5EF4-FFF2-40B4-BE49-F238E27FC236}">
                <a16:creationId xmlns:a16="http://schemas.microsoft.com/office/drawing/2014/main" id="{4641E408-43A6-464A-ABF9-CFA33135BB8C}"/>
              </a:ext>
            </a:extLst>
          </p:cNvPr>
          <p:cNvSpPr txBox="1"/>
          <p:nvPr/>
        </p:nvSpPr>
        <p:spPr>
          <a:xfrm>
            <a:off x="3204082" y="5096706"/>
            <a:ext cx="2844511" cy="130612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8BC3FD58-049C-4B61-BE43-D37E52BCF970}"/>
              </a:ext>
            </a:extLst>
          </p:cNvPr>
          <p:cNvSpPr txBox="1">
            <a:spLocks noChangeArrowheads="1"/>
          </p:cNvSpPr>
          <p:nvPr/>
        </p:nvSpPr>
        <p:spPr bwMode="auto">
          <a:xfrm>
            <a:off x="3274573" y="5178357"/>
            <a:ext cx="2782290" cy="40236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wat je doet om te zorgen dat mensen iets gaan doen</a:t>
            </a: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A80C9B2-1FA7-4F8D-B5B4-ABDA9746CC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8774" y="2396513"/>
            <a:ext cx="2875348" cy="1809208"/>
          </a:xfrm>
          <a:prstGeom prst="rect">
            <a:avLst/>
          </a:prstGeom>
        </p:spPr>
      </p:pic>
      <p:pic>
        <p:nvPicPr>
          <p:cNvPr id="17" name="Afbeelding 16">
            <a:extLst>
              <a:ext uri="{FF2B5EF4-FFF2-40B4-BE49-F238E27FC236}">
                <a16:creationId xmlns:a16="http://schemas.microsoft.com/office/drawing/2014/main" id="{DF758AF3-7661-4A7E-A199-60A22F90C370}"/>
              </a:ext>
            </a:extLst>
          </p:cNvPr>
          <p:cNvPicPr>
            <a:picLocks noChangeAspect="1"/>
          </p:cNvPicPr>
          <p:nvPr/>
        </p:nvPicPr>
        <p:blipFill>
          <a:blip r:embed="rId5"/>
          <a:stretch>
            <a:fillRect/>
          </a:stretch>
        </p:blipFill>
        <p:spPr>
          <a:xfrm>
            <a:off x="873612" y="2702865"/>
            <a:ext cx="1533525" cy="2076450"/>
          </a:xfrm>
          <a:prstGeom prst="rect">
            <a:avLst/>
          </a:prstGeom>
        </p:spPr>
      </p:pic>
      <p:sp>
        <p:nvSpPr>
          <p:cNvPr id="20" name="Gedachtewolkje: wolk 19">
            <a:extLst>
              <a:ext uri="{FF2B5EF4-FFF2-40B4-BE49-F238E27FC236}">
                <a16:creationId xmlns:a16="http://schemas.microsoft.com/office/drawing/2014/main" id="{53E26635-45A4-40BB-AEE1-6AFDF1972C3C}"/>
              </a:ext>
            </a:extLst>
          </p:cNvPr>
          <p:cNvSpPr/>
          <p:nvPr/>
        </p:nvSpPr>
        <p:spPr>
          <a:xfrm>
            <a:off x="448700" y="1487697"/>
            <a:ext cx="2304256" cy="1218517"/>
          </a:xfrm>
          <a:prstGeom prst="cloudCallout">
            <a:avLst>
              <a:gd name="adj1" fmla="val 6541"/>
              <a:gd name="adj2" fmla="val 786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9883C9F7-B6ED-404C-9F9C-FA85D2944372}"/>
              </a:ext>
            </a:extLst>
          </p:cNvPr>
          <p:cNvSpPr txBox="1"/>
          <p:nvPr/>
        </p:nvSpPr>
        <p:spPr>
          <a:xfrm>
            <a:off x="873612" y="1635290"/>
            <a:ext cx="1728192" cy="923330"/>
          </a:xfrm>
          <a:prstGeom prst="rect">
            <a:avLst/>
          </a:prstGeom>
          <a:noFill/>
        </p:spPr>
        <p:txBody>
          <a:bodyPr wrap="square" rtlCol="0">
            <a:spAutoFit/>
          </a:bodyPr>
          <a:lstStyle/>
          <a:p>
            <a:r>
              <a:rPr lang="nl-NL" b="1" dirty="0">
                <a:solidFill>
                  <a:srgbClr val="C00000"/>
                </a:solidFill>
              </a:rPr>
              <a:t>Laten we een familiedag organiseren!</a:t>
            </a:r>
          </a:p>
        </p:txBody>
      </p:sp>
      <p:pic>
        <p:nvPicPr>
          <p:cNvPr id="23" name="Afbeelding 22" descr="Afbeelding met boom, gras, buiten, stoel&#10;&#10;Automatisch gegenereerde beschrijving">
            <a:extLst>
              <a:ext uri="{FF2B5EF4-FFF2-40B4-BE49-F238E27FC236}">
                <a16:creationId xmlns:a16="http://schemas.microsoft.com/office/drawing/2014/main" id="{D6B69A67-593C-41C4-AC85-DDD3C48B07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410" y="1713254"/>
            <a:ext cx="2895328" cy="1934079"/>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2167"/>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81097" y="4048164"/>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5966549" y="3591611"/>
            <a:ext cx="2786561"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wet</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afspraak</a:t>
            </a:r>
          </a:p>
        </p:txBody>
      </p:sp>
      <p:sp>
        <p:nvSpPr>
          <p:cNvPr id="9" name="Text Box 14"/>
          <p:cNvSpPr txBox="1"/>
          <p:nvPr/>
        </p:nvSpPr>
        <p:spPr>
          <a:xfrm>
            <a:off x="3142040" y="4163771"/>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regel </a:t>
            </a:r>
            <a:endParaRPr lang="nl-NL" sz="36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276684" y="332372"/>
            <a:ext cx="8812722"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Kinderen moeten veilig kunnen spelen, dat is een afspraak. </a:t>
            </a:r>
            <a:r>
              <a:rPr lang="nl-NL" sz="2000" i="1" u="sng" dirty="0">
                <a:solidFill>
                  <a:srgbClr val="387038"/>
                </a:solidFill>
                <a:latin typeface="Century Gothic" panose="020B0502020202020204" pitchFamily="34" charset="0"/>
                <a:ea typeface="Calibri"/>
                <a:cs typeface="Times New Roman"/>
              </a:rPr>
              <a:t>De regels</a:t>
            </a:r>
            <a:r>
              <a:rPr lang="nl-NL" sz="2000" i="1" dirty="0">
                <a:solidFill>
                  <a:srgbClr val="387038"/>
                </a:solidFill>
                <a:latin typeface="Century Gothic" panose="020B0502020202020204" pitchFamily="34" charset="0"/>
                <a:ea typeface="Calibri"/>
                <a:cs typeface="Times New Roman"/>
              </a:rPr>
              <a:t> waar klimtoestellen aan moeten voldoen staan duidelijk in </a:t>
            </a:r>
            <a:r>
              <a:rPr lang="nl-NL" sz="2000" i="1" u="sng" dirty="0">
                <a:solidFill>
                  <a:srgbClr val="387038"/>
                </a:solidFill>
                <a:latin typeface="Century Gothic" panose="020B0502020202020204" pitchFamily="34" charset="0"/>
                <a:ea typeface="Calibri"/>
                <a:cs typeface="Times New Roman"/>
              </a:rPr>
              <a:t>de wet</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48526" y="4354334"/>
            <a:ext cx="2764129" cy="15173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59875" y="4330934"/>
            <a:ext cx="2693235" cy="30692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de afspraken van een land waar iedereen zich aan moet houden</a:t>
            </a:r>
          </a:p>
        </p:txBody>
      </p:sp>
      <p:sp>
        <p:nvSpPr>
          <p:cNvPr id="17" name="Text Box 14">
            <a:extLst>
              <a:ext uri="{FF2B5EF4-FFF2-40B4-BE49-F238E27FC236}">
                <a16:creationId xmlns:a16="http://schemas.microsoft.com/office/drawing/2014/main" id="{B1DD9A10-EDF1-4E46-99B1-B2E2A6367F63}"/>
              </a:ext>
            </a:extLst>
          </p:cNvPr>
          <p:cNvSpPr txBox="1"/>
          <p:nvPr/>
        </p:nvSpPr>
        <p:spPr>
          <a:xfrm>
            <a:off x="3189935" y="4876925"/>
            <a:ext cx="2764129" cy="10191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EDDD0264-382D-4849-BDE0-FECCB046F878}"/>
              </a:ext>
            </a:extLst>
          </p:cNvPr>
          <p:cNvSpPr txBox="1">
            <a:spLocks noChangeArrowheads="1"/>
          </p:cNvSpPr>
          <p:nvPr/>
        </p:nvSpPr>
        <p:spPr bwMode="auto">
          <a:xfrm>
            <a:off x="3177529" y="4902395"/>
            <a:ext cx="2693235" cy="624806"/>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de afspraak over wat wel en niet mag</a:t>
            </a:r>
          </a:p>
        </p:txBody>
      </p:sp>
      <p:sp>
        <p:nvSpPr>
          <p:cNvPr id="21" name="Text Box 14">
            <a:extLst>
              <a:ext uri="{FF2B5EF4-FFF2-40B4-BE49-F238E27FC236}">
                <a16:creationId xmlns:a16="http://schemas.microsoft.com/office/drawing/2014/main" id="{77172432-698C-4D2A-95DC-43B63B33E9FF}"/>
              </a:ext>
            </a:extLst>
          </p:cNvPr>
          <p:cNvSpPr txBox="1"/>
          <p:nvPr/>
        </p:nvSpPr>
        <p:spPr>
          <a:xfrm>
            <a:off x="276684" y="5465515"/>
            <a:ext cx="2764129" cy="8123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2" name="Tekstvak 2">
            <a:extLst>
              <a:ext uri="{FF2B5EF4-FFF2-40B4-BE49-F238E27FC236}">
                <a16:creationId xmlns:a16="http://schemas.microsoft.com/office/drawing/2014/main" id="{67241B6A-F507-49DC-A197-069ABC068BE9}"/>
              </a:ext>
            </a:extLst>
          </p:cNvPr>
          <p:cNvSpPr txBox="1">
            <a:spLocks noChangeArrowheads="1"/>
          </p:cNvSpPr>
          <p:nvPr/>
        </p:nvSpPr>
        <p:spPr bwMode="auto">
          <a:xfrm>
            <a:off x="300175" y="5497217"/>
            <a:ext cx="2693235" cy="624806"/>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wat je elkaar belooft</a:t>
            </a: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4B54C59-5491-4695-968C-24F9BEE773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3814" y="1603815"/>
            <a:ext cx="2013723" cy="2299764"/>
          </a:xfrm>
          <a:prstGeom prst="rect">
            <a:avLst/>
          </a:prstGeom>
        </p:spPr>
      </p:pic>
      <p:pic>
        <p:nvPicPr>
          <p:cNvPr id="23" name="Afbeelding 22">
            <a:extLst>
              <a:ext uri="{FF2B5EF4-FFF2-40B4-BE49-F238E27FC236}">
                <a16:creationId xmlns:a16="http://schemas.microsoft.com/office/drawing/2014/main" id="{48641DA9-7979-4F97-BD0B-8247D93045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4064" y="1084814"/>
            <a:ext cx="2786561" cy="2361086"/>
          </a:xfrm>
          <a:prstGeom prst="rect">
            <a:avLst/>
          </a:prstGeom>
        </p:spPr>
      </p:pic>
      <p:pic>
        <p:nvPicPr>
          <p:cNvPr id="25" name="Afbeelding 24" descr="Afbeelding met persoon, binnen, muur&#10;&#10;Automatisch gegenereerde beschrijving">
            <a:extLst>
              <a:ext uri="{FF2B5EF4-FFF2-40B4-BE49-F238E27FC236}">
                <a16:creationId xmlns:a16="http://schemas.microsoft.com/office/drawing/2014/main" id="{1895F5E8-BB4F-488E-886D-E08DF7F2AB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0175" y="2564905"/>
            <a:ext cx="2749853" cy="1836902"/>
          </a:xfrm>
          <a:prstGeom prst="rect">
            <a:avLst/>
          </a:prstGeom>
        </p:spPr>
      </p:pic>
    </p:spTree>
    <p:extLst>
      <p:ext uri="{BB962C8B-B14F-4D97-AF65-F5344CB8AC3E}">
        <p14:creationId xmlns:p14="http://schemas.microsoft.com/office/powerpoint/2010/main" val="248254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kunstwerk</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845539"/>
            <a:ext cx="2696249"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845540"/>
            <a:ext cx="2858850" cy="7173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77978" y="4005064"/>
            <a:ext cx="3078198" cy="48053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b="1" dirty="0">
                <a:latin typeface="Century Gothic" panose="020B0502020202020204" pitchFamily="34" charset="0"/>
                <a:ea typeface="Calibri"/>
                <a:cs typeface="Times New Roman"/>
              </a:rPr>
              <a:t>het schilderij</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16850" y="3830031"/>
            <a:ext cx="2736397" cy="7328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22358" y="3904070"/>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a:effectLst/>
                <a:latin typeface="Century Gothic" panose="020B0502020202020204" pitchFamily="34" charset="0"/>
                <a:ea typeface="Calibri"/>
                <a:cs typeface="Times New Roman"/>
              </a:rPr>
              <a:t>e avondjurk</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448272" cy="205286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448273"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wat door een kunstenaar gemaakt is</a:t>
            </a:r>
            <a:endParaRPr lang="nl-NL" sz="2800" dirty="0">
              <a:effectLst/>
              <a:latin typeface="Century Gothic" panose="020B0502020202020204" pitchFamily="34" charset="0"/>
              <a:ea typeface="Calibri"/>
              <a:cs typeface="Times New Roman"/>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81879" y="4001529"/>
            <a:ext cx="2617537" cy="486287"/>
          </a:xfrm>
          <a:prstGeom prst="rect">
            <a:avLst/>
          </a:prstGeom>
          <a:noFill/>
        </p:spPr>
        <p:txBody>
          <a:bodyPr wrap="square" rtlCol="0">
            <a:spAutoFit/>
          </a:bodyPr>
          <a:lstStyle/>
          <a:p>
            <a:pPr algn="ctr">
              <a:lnSpc>
                <a:spcPct val="80000"/>
              </a:lnSpc>
              <a:spcAft>
                <a:spcPts val="800"/>
              </a:spcAft>
            </a:pPr>
            <a:r>
              <a:rPr lang="en-US" sz="3200" b="1" dirty="0">
                <a:latin typeface="Century Gothic" panose="020B0502020202020204" pitchFamily="34" charset="0"/>
                <a:ea typeface="Calibri"/>
                <a:cs typeface="Times New Roman"/>
              </a:rPr>
              <a:t>h</a:t>
            </a:r>
            <a:r>
              <a:rPr lang="en-US" sz="3200" b="1" dirty="0">
                <a:effectLst/>
                <a:latin typeface="Century Gothic" panose="020B0502020202020204" pitchFamily="34" charset="0"/>
                <a:ea typeface="Calibri"/>
                <a:cs typeface="Times New Roman"/>
              </a:rPr>
              <a:t>et beeld</a:t>
            </a:r>
            <a:endParaRPr lang="nl-NL" sz="3200" b="1" dirty="0">
              <a:effectLst/>
              <a:latin typeface="Century Gothic" panose="020B0502020202020204" pitchFamily="34" charset="0"/>
              <a:ea typeface="Calibri"/>
              <a:cs typeface="Times New Roman"/>
            </a:endParaRPr>
          </a:p>
        </p:txBody>
      </p:sp>
      <p:pic>
        <p:nvPicPr>
          <p:cNvPr id="3" name="Afbeelding 2" descr="Afbeelding met persoon&#10;&#10;Automatisch gegenereerde beschrijving">
            <a:extLst>
              <a:ext uri="{FF2B5EF4-FFF2-40B4-BE49-F238E27FC236}">
                <a16:creationId xmlns:a16="http://schemas.microsoft.com/office/drawing/2014/main" id="{0BD1E295-8F3F-4523-A8C5-21AE1E70E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765" y="4647042"/>
            <a:ext cx="2696249" cy="1801095"/>
          </a:xfrm>
          <a:prstGeom prst="rect">
            <a:avLst/>
          </a:prstGeom>
        </p:spPr>
      </p:pic>
      <p:pic>
        <p:nvPicPr>
          <p:cNvPr id="4" name="Afbeelding 3" descr="Afbeelding met mensen, groep, nacht&#10;&#10;Automatisch gegenereerde beschrijving">
            <a:extLst>
              <a:ext uri="{FF2B5EF4-FFF2-40B4-BE49-F238E27FC236}">
                <a16:creationId xmlns:a16="http://schemas.microsoft.com/office/drawing/2014/main" id="{82BBFE04-B54B-4C8D-98F2-848B174993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0236" y="4647722"/>
            <a:ext cx="2818391" cy="1796521"/>
          </a:xfrm>
          <a:prstGeom prst="rect">
            <a:avLst/>
          </a:prstGeom>
        </p:spPr>
      </p:pic>
      <p:pic>
        <p:nvPicPr>
          <p:cNvPr id="17" name="Afbeelding 16" descr="Afbeelding met binnen&#10;&#10;Automatisch gegenereerde beschrijving">
            <a:extLst>
              <a:ext uri="{FF2B5EF4-FFF2-40B4-BE49-F238E27FC236}">
                <a16:creationId xmlns:a16="http://schemas.microsoft.com/office/drawing/2014/main" id="{643B1755-9100-47FD-90A0-E18BF9DF56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5369" y="4643148"/>
            <a:ext cx="2696248" cy="1801095"/>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44 </a:t>
            </a:r>
            <a:r>
              <a:rPr lang="nl-NL">
                <a:solidFill>
                  <a:srgbClr val="C00000"/>
                </a:solidFill>
                <a:latin typeface="Century Gothic" panose="020B0502020202020204" pitchFamily="34" charset="0"/>
              </a:rPr>
              <a:t>-  1 november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3CEC31A-2035-4143-B18C-DE69EB8367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1808" y="2105814"/>
            <a:ext cx="3443520" cy="3443520"/>
          </a:xfrm>
          <a:prstGeom prst="rect">
            <a:avLst/>
          </a:prstGeom>
        </p:spPr>
      </p:pic>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een tijd geleden</a:t>
            </a:r>
          </a:p>
        </p:txBody>
      </p:sp>
      <p:pic>
        <p:nvPicPr>
          <p:cNvPr id="3" name="Afbeelding 2">
            <a:extLst>
              <a:ext uri="{FF2B5EF4-FFF2-40B4-BE49-F238E27FC236}">
                <a16:creationId xmlns:a16="http://schemas.microsoft.com/office/drawing/2014/main" id="{75A536D8-9717-4C16-8F2C-F01F89E6F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2092876"/>
            <a:ext cx="3429000" cy="3429000"/>
          </a:xfrm>
          <a:prstGeom prst="rect">
            <a:avLst/>
          </a:prstGeom>
        </p:spPr>
      </p:pic>
      <p:sp>
        <p:nvSpPr>
          <p:cNvPr id="7" name="Ovaal 6">
            <a:extLst>
              <a:ext uri="{FF2B5EF4-FFF2-40B4-BE49-F238E27FC236}">
                <a16:creationId xmlns:a16="http://schemas.microsoft.com/office/drawing/2014/main" id="{8FD3B321-AC15-4DC3-98FC-D5130AE9C3C0}"/>
              </a:ext>
            </a:extLst>
          </p:cNvPr>
          <p:cNvSpPr/>
          <p:nvPr/>
        </p:nvSpPr>
        <p:spPr>
          <a:xfrm>
            <a:off x="6156176" y="3645024"/>
            <a:ext cx="21602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a:extLst>
              <a:ext uri="{FF2B5EF4-FFF2-40B4-BE49-F238E27FC236}">
                <a16:creationId xmlns:a16="http://schemas.microsoft.com/office/drawing/2014/main" id="{B501C2D1-F659-4FF8-864E-C28937874D50}"/>
              </a:ext>
            </a:extLst>
          </p:cNvPr>
          <p:cNvSpPr/>
          <p:nvPr/>
        </p:nvSpPr>
        <p:spPr>
          <a:xfrm>
            <a:off x="3563888" y="4469214"/>
            <a:ext cx="28803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gekromd links 8">
            <a:extLst>
              <a:ext uri="{FF2B5EF4-FFF2-40B4-BE49-F238E27FC236}">
                <a16:creationId xmlns:a16="http://schemas.microsoft.com/office/drawing/2014/main" id="{0FB58723-3F5F-4FB8-ACD6-1FF1D019A356}"/>
              </a:ext>
            </a:extLst>
          </p:cNvPr>
          <p:cNvSpPr/>
          <p:nvPr/>
        </p:nvSpPr>
        <p:spPr>
          <a:xfrm rot="5400000">
            <a:off x="3959932" y="3893150"/>
            <a:ext cx="1080120" cy="33123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8708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1323439"/>
          </a:xfrm>
          <a:prstGeom prst="rect">
            <a:avLst/>
          </a:prstGeom>
          <a:noFill/>
        </p:spPr>
        <p:txBody>
          <a:bodyPr wrap="square" rtlCol="0">
            <a:spAutoFit/>
          </a:bodyPr>
          <a:lstStyle/>
          <a:p>
            <a:r>
              <a:rPr lang="nl-NL" sz="8000" b="1" u="sng" dirty="0">
                <a:latin typeface="Century Gothic" panose="020B0502020202020204" pitchFamily="34" charset="0"/>
              </a:rPr>
              <a:t>beschadigen</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descr="Afbeelding met lucht, buiten, weg, trekken&#10;&#10;Automatisch gegenereerde beschrijving">
            <a:extLst>
              <a:ext uri="{FF2B5EF4-FFF2-40B4-BE49-F238E27FC236}">
                <a16:creationId xmlns:a16="http://schemas.microsoft.com/office/drawing/2014/main" id="{EF20392D-D249-47A3-BDA3-F149E0B152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582382"/>
            <a:ext cx="8065852" cy="5014390"/>
          </a:xfrm>
          <a:prstGeom prst="rect">
            <a:avLst/>
          </a:prstGeom>
        </p:spPr>
      </p:pic>
      <p:pic>
        <p:nvPicPr>
          <p:cNvPr id="10" name="Afbeelding 9">
            <a:extLst>
              <a:ext uri="{FF2B5EF4-FFF2-40B4-BE49-F238E27FC236}">
                <a16:creationId xmlns:a16="http://schemas.microsoft.com/office/drawing/2014/main" id="{5778709A-DF3D-4559-9E0B-DFE79126FF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564" y="4715924"/>
            <a:ext cx="2532331" cy="2073137"/>
          </a:xfrm>
          <a:prstGeom prst="rect">
            <a:avLst/>
          </a:prstGeom>
        </p:spPr>
      </p:pic>
      <p:pic>
        <p:nvPicPr>
          <p:cNvPr id="7" name="Afbeelding 6">
            <a:extLst>
              <a:ext uri="{FF2B5EF4-FFF2-40B4-BE49-F238E27FC236}">
                <a16:creationId xmlns:a16="http://schemas.microsoft.com/office/drawing/2014/main" id="{4356953D-7DD3-4EF3-92A9-3B251B7B9F1F}"/>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1162840">
            <a:off x="2226742" y="1712672"/>
            <a:ext cx="2589150" cy="2924944"/>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wet</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a:extLst>
              <a:ext uri="{FF2B5EF4-FFF2-40B4-BE49-F238E27FC236}">
                <a16:creationId xmlns:a16="http://schemas.microsoft.com/office/drawing/2014/main" id="{739A51A7-903C-4A94-A244-02B35F671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489504"/>
            <a:ext cx="6048672" cy="5242505"/>
          </a:xfrm>
          <a:prstGeom prst="rect">
            <a:avLst/>
          </a:prstGeom>
        </p:spPr>
      </p:pic>
      <p:sp>
        <p:nvSpPr>
          <p:cNvPr id="4" name="Rechthoek 3">
            <a:extLst>
              <a:ext uri="{FF2B5EF4-FFF2-40B4-BE49-F238E27FC236}">
                <a16:creationId xmlns:a16="http://schemas.microsoft.com/office/drawing/2014/main" id="{5DD3AE23-1824-4EBB-8B27-34503AB7073C}"/>
              </a:ext>
            </a:extLst>
          </p:cNvPr>
          <p:cNvSpPr/>
          <p:nvPr/>
        </p:nvSpPr>
        <p:spPr>
          <a:xfrm>
            <a:off x="4788024" y="3573016"/>
            <a:ext cx="1368152" cy="6480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8B1D135D-6F2E-471D-8EF3-309E4D18D9E5}"/>
              </a:ext>
            </a:extLst>
          </p:cNvPr>
          <p:cNvSpPr txBox="1"/>
          <p:nvPr/>
        </p:nvSpPr>
        <p:spPr>
          <a:xfrm>
            <a:off x="4772400" y="3481553"/>
            <a:ext cx="1368152" cy="830997"/>
          </a:xfrm>
          <a:prstGeom prst="rect">
            <a:avLst/>
          </a:prstGeom>
          <a:noFill/>
        </p:spPr>
        <p:txBody>
          <a:bodyPr wrap="square" rtlCol="0">
            <a:spAutoFit/>
          </a:bodyPr>
          <a:lstStyle/>
          <a:p>
            <a:r>
              <a:rPr lang="nl-NL" sz="4800" dirty="0">
                <a:solidFill>
                  <a:schemeClr val="bg1"/>
                </a:solidFill>
              </a:rPr>
              <a:t>WET</a:t>
            </a:r>
          </a:p>
        </p:txBody>
      </p:sp>
    </p:spTree>
    <p:extLst>
      <p:ext uri="{BB962C8B-B14F-4D97-AF65-F5344CB8AC3E}">
        <p14:creationId xmlns:p14="http://schemas.microsoft.com/office/powerpoint/2010/main" val="131918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de regel</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tekst&#10;&#10;Automatisch gegenereerde beschrijving">
            <a:extLst>
              <a:ext uri="{FF2B5EF4-FFF2-40B4-BE49-F238E27FC236}">
                <a16:creationId xmlns:a16="http://schemas.microsoft.com/office/drawing/2014/main" id="{1C2C3783-888D-46E9-AB7F-13435CAECB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5716" y="1525732"/>
            <a:ext cx="5112568" cy="5112568"/>
          </a:xfrm>
          <a:prstGeom prst="rect">
            <a:avLst/>
          </a:prstGeom>
        </p:spPr>
      </p:pic>
      <p:sp>
        <p:nvSpPr>
          <p:cNvPr id="4" name="Rechthoek 3">
            <a:extLst>
              <a:ext uri="{FF2B5EF4-FFF2-40B4-BE49-F238E27FC236}">
                <a16:creationId xmlns:a16="http://schemas.microsoft.com/office/drawing/2014/main" id="{B07D0982-5350-40DD-BC83-9FE574EA1ED9}"/>
              </a:ext>
            </a:extLst>
          </p:cNvPr>
          <p:cNvSpPr/>
          <p:nvPr/>
        </p:nvSpPr>
        <p:spPr>
          <a:xfrm>
            <a:off x="3563888" y="2564904"/>
            <a:ext cx="108012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22151ECC-6B00-4668-A141-217D6CF7CA7C}"/>
              </a:ext>
            </a:extLst>
          </p:cNvPr>
          <p:cNvSpPr txBox="1"/>
          <p:nvPr/>
        </p:nvSpPr>
        <p:spPr>
          <a:xfrm>
            <a:off x="3563888" y="2564904"/>
            <a:ext cx="1080120" cy="400110"/>
          </a:xfrm>
          <a:prstGeom prst="rect">
            <a:avLst/>
          </a:prstGeom>
          <a:noFill/>
        </p:spPr>
        <p:txBody>
          <a:bodyPr wrap="square" rtlCol="0">
            <a:spAutoFit/>
          </a:bodyPr>
          <a:lstStyle/>
          <a:p>
            <a:r>
              <a:rPr lang="nl-NL" sz="2000" b="1" dirty="0"/>
              <a:t>REGELS</a:t>
            </a:r>
          </a:p>
        </p:txBody>
      </p:sp>
    </p:spTree>
    <p:extLst>
      <p:ext uri="{BB962C8B-B14F-4D97-AF65-F5344CB8AC3E}">
        <p14:creationId xmlns:p14="http://schemas.microsoft.com/office/powerpoint/2010/main" val="198754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 actie</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a:extLst>
              <a:ext uri="{FF2B5EF4-FFF2-40B4-BE49-F238E27FC236}">
                <a16:creationId xmlns:a16="http://schemas.microsoft.com/office/drawing/2014/main" id="{704EFA96-A6D8-488F-95D4-25D8D702B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491309"/>
            <a:ext cx="8458200" cy="4398264"/>
          </a:xfrm>
          <a:prstGeom prst="rect">
            <a:avLst/>
          </a:prstGeom>
        </p:spPr>
      </p:pic>
      <p:pic>
        <p:nvPicPr>
          <p:cNvPr id="7" name="Afbeelding 6">
            <a:extLst>
              <a:ext uri="{FF2B5EF4-FFF2-40B4-BE49-F238E27FC236}">
                <a16:creationId xmlns:a16="http://schemas.microsoft.com/office/drawing/2014/main" id="{DF4F81F6-7861-4964-8933-8A65A14B53F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861556" y="3789040"/>
            <a:ext cx="3528392" cy="3528392"/>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allerlei</a:t>
            </a:r>
          </a:p>
        </p:txBody>
      </p:sp>
      <p:sp>
        <p:nvSpPr>
          <p:cNvPr id="9" name="Tekstvak 8"/>
          <p:cNvSpPr txBox="1"/>
          <p:nvPr/>
        </p:nvSpPr>
        <p:spPr>
          <a:xfrm rot="20040098">
            <a:off x="3972860" y="2101171"/>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tekst&#10;&#10;Automatisch gegenereerde beschrijving">
            <a:extLst>
              <a:ext uri="{FF2B5EF4-FFF2-40B4-BE49-F238E27FC236}">
                <a16:creationId xmlns:a16="http://schemas.microsoft.com/office/drawing/2014/main" id="{5C6C0F4F-56C3-4F30-AE09-D3B233E434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48" y="3068960"/>
            <a:ext cx="8919904" cy="3567962"/>
          </a:xfrm>
          <a:prstGeom prst="rect">
            <a:avLst/>
          </a:prstGeom>
        </p:spPr>
      </p:pic>
      <p:sp>
        <p:nvSpPr>
          <p:cNvPr id="4" name="Gedachtewolkje: wolk 3">
            <a:extLst>
              <a:ext uri="{FF2B5EF4-FFF2-40B4-BE49-F238E27FC236}">
                <a16:creationId xmlns:a16="http://schemas.microsoft.com/office/drawing/2014/main" id="{F4C295E5-EE7E-477A-99E4-C4406B3F6262}"/>
              </a:ext>
            </a:extLst>
          </p:cNvPr>
          <p:cNvSpPr/>
          <p:nvPr/>
        </p:nvSpPr>
        <p:spPr>
          <a:xfrm>
            <a:off x="6510469" y="1323439"/>
            <a:ext cx="2376264" cy="1561650"/>
          </a:xfrm>
          <a:prstGeom prst="cloudCallout">
            <a:avLst>
              <a:gd name="adj1" fmla="val -34173"/>
              <a:gd name="adj2" fmla="val 899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Gedachtewolkje: wolk 6">
            <a:extLst>
              <a:ext uri="{FF2B5EF4-FFF2-40B4-BE49-F238E27FC236}">
                <a16:creationId xmlns:a16="http://schemas.microsoft.com/office/drawing/2014/main" id="{13471A7D-51C6-485F-9024-F8FED0679797}"/>
              </a:ext>
            </a:extLst>
          </p:cNvPr>
          <p:cNvSpPr/>
          <p:nvPr/>
        </p:nvSpPr>
        <p:spPr>
          <a:xfrm>
            <a:off x="550603" y="1769709"/>
            <a:ext cx="2376264" cy="1242848"/>
          </a:xfrm>
          <a:prstGeom prst="cloudCallout">
            <a:avLst>
              <a:gd name="adj1" fmla="val -34173"/>
              <a:gd name="adj2" fmla="val 899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Gedachtewolkje: wolk 7">
            <a:extLst>
              <a:ext uri="{FF2B5EF4-FFF2-40B4-BE49-F238E27FC236}">
                <a16:creationId xmlns:a16="http://schemas.microsoft.com/office/drawing/2014/main" id="{E2B77551-00DA-47B7-A81E-132B5D21711C}"/>
              </a:ext>
            </a:extLst>
          </p:cNvPr>
          <p:cNvSpPr/>
          <p:nvPr/>
        </p:nvSpPr>
        <p:spPr>
          <a:xfrm>
            <a:off x="3268569" y="1323839"/>
            <a:ext cx="2376264" cy="1242848"/>
          </a:xfrm>
          <a:prstGeom prst="cloudCallout">
            <a:avLst>
              <a:gd name="adj1" fmla="val 37144"/>
              <a:gd name="adj2" fmla="val 1439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CD93DA80-3446-4345-A565-730C08287095}"/>
              </a:ext>
            </a:extLst>
          </p:cNvPr>
          <p:cNvSpPr txBox="1"/>
          <p:nvPr/>
        </p:nvSpPr>
        <p:spPr>
          <a:xfrm>
            <a:off x="895862" y="1945263"/>
            <a:ext cx="2027275" cy="830997"/>
          </a:xfrm>
          <a:prstGeom prst="rect">
            <a:avLst/>
          </a:prstGeom>
          <a:noFill/>
        </p:spPr>
        <p:txBody>
          <a:bodyPr wrap="square" rtlCol="0">
            <a:spAutoFit/>
          </a:bodyPr>
          <a:lstStyle/>
          <a:p>
            <a:r>
              <a:rPr lang="nl-NL" sz="2400" dirty="0">
                <a:solidFill>
                  <a:srgbClr val="C00000"/>
                </a:solidFill>
              </a:rPr>
              <a:t>een sponsor-loop</a:t>
            </a:r>
          </a:p>
        </p:txBody>
      </p:sp>
      <p:sp>
        <p:nvSpPr>
          <p:cNvPr id="11" name="Tekstvak 10">
            <a:extLst>
              <a:ext uri="{FF2B5EF4-FFF2-40B4-BE49-F238E27FC236}">
                <a16:creationId xmlns:a16="http://schemas.microsoft.com/office/drawing/2014/main" id="{3BAA32F8-604D-4162-9649-9C11752266E0}"/>
              </a:ext>
            </a:extLst>
          </p:cNvPr>
          <p:cNvSpPr txBox="1"/>
          <p:nvPr/>
        </p:nvSpPr>
        <p:spPr>
          <a:xfrm>
            <a:off x="7011650" y="1857236"/>
            <a:ext cx="1609800" cy="646331"/>
          </a:xfrm>
          <a:prstGeom prst="rect">
            <a:avLst/>
          </a:prstGeom>
          <a:noFill/>
        </p:spPr>
        <p:txBody>
          <a:bodyPr wrap="square" rtlCol="0">
            <a:spAutoFit/>
          </a:bodyPr>
          <a:lstStyle/>
          <a:p>
            <a:r>
              <a:rPr lang="nl-NL" b="1" dirty="0">
                <a:solidFill>
                  <a:srgbClr val="00B050"/>
                </a:solidFill>
              </a:rPr>
              <a:t>bloembollen</a:t>
            </a:r>
          </a:p>
          <a:p>
            <a:r>
              <a:rPr lang="nl-NL" b="1" dirty="0">
                <a:solidFill>
                  <a:srgbClr val="00B050"/>
                </a:solidFill>
              </a:rPr>
              <a:t>verkopen</a:t>
            </a:r>
          </a:p>
        </p:txBody>
      </p:sp>
      <p:sp>
        <p:nvSpPr>
          <p:cNvPr id="12" name="Tekstvak 11">
            <a:extLst>
              <a:ext uri="{FF2B5EF4-FFF2-40B4-BE49-F238E27FC236}">
                <a16:creationId xmlns:a16="http://schemas.microsoft.com/office/drawing/2014/main" id="{A83614B3-1A23-47C3-9327-BE3A9D0E3127}"/>
              </a:ext>
            </a:extLst>
          </p:cNvPr>
          <p:cNvSpPr txBox="1"/>
          <p:nvPr/>
        </p:nvSpPr>
        <p:spPr>
          <a:xfrm>
            <a:off x="3606494" y="1425686"/>
            <a:ext cx="1968024" cy="954107"/>
          </a:xfrm>
          <a:prstGeom prst="rect">
            <a:avLst/>
          </a:prstGeom>
          <a:noFill/>
        </p:spPr>
        <p:txBody>
          <a:bodyPr wrap="square" rtlCol="0">
            <a:spAutoFit/>
          </a:bodyPr>
          <a:lstStyle/>
          <a:p>
            <a:r>
              <a:rPr lang="nl-NL" sz="2800" dirty="0">
                <a:solidFill>
                  <a:schemeClr val="accent1">
                    <a:lumMod val="75000"/>
                  </a:schemeClr>
                </a:solidFill>
              </a:rPr>
              <a:t>een familie-dag</a:t>
            </a:r>
          </a:p>
        </p:txBody>
      </p:sp>
    </p:spTree>
    <p:extLst>
      <p:ext uri="{BB962C8B-B14F-4D97-AF65-F5344CB8AC3E}">
        <p14:creationId xmlns:p14="http://schemas.microsoft.com/office/powerpoint/2010/main" val="8792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6248" y="0"/>
            <a:ext cx="9361040" cy="1323439"/>
          </a:xfrm>
          <a:prstGeom prst="rect">
            <a:avLst/>
          </a:prstGeom>
          <a:noFill/>
        </p:spPr>
        <p:txBody>
          <a:bodyPr wrap="square" rtlCol="0">
            <a:spAutoFit/>
          </a:bodyPr>
          <a:lstStyle/>
          <a:p>
            <a:r>
              <a:rPr lang="nl-NL" sz="8000" b="1" u="sng" dirty="0">
                <a:latin typeface="Century Gothic" panose="020B0502020202020204" pitchFamily="34" charset="0"/>
              </a:rPr>
              <a:t>het kunstwerk</a:t>
            </a:r>
          </a:p>
        </p:txBody>
      </p:sp>
      <p:pic>
        <p:nvPicPr>
          <p:cNvPr id="4" name="Afbeelding 3" descr="Afbeelding met persoon&#10;&#10;Automatisch gegenereerde beschrijving">
            <a:extLst>
              <a:ext uri="{FF2B5EF4-FFF2-40B4-BE49-F238E27FC236}">
                <a16:creationId xmlns:a16="http://schemas.microsoft.com/office/drawing/2014/main" id="{6FF2C82B-EBD2-473D-AA86-5636CF0D25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484784"/>
            <a:ext cx="7552217" cy="5044882"/>
          </a:xfrm>
          <a:prstGeom prst="rect">
            <a:avLst/>
          </a:prstGeom>
        </p:spPr>
      </p:pic>
    </p:spTree>
    <p:extLst>
      <p:ext uri="{BB962C8B-B14F-4D97-AF65-F5344CB8AC3E}">
        <p14:creationId xmlns:p14="http://schemas.microsoft.com/office/powerpoint/2010/main" val="35771190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8839</TotalTime>
  <Words>745</Words>
  <Application>Microsoft Office PowerPoint</Application>
  <PresentationFormat>Diavoorstelling (4:3)</PresentationFormat>
  <Paragraphs>215</Paragraphs>
  <Slides>16</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Century Gothic</vt:lpstr>
      <vt:lpstr>Tahoma</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1394</cp:revision>
  <dcterms:created xsi:type="dcterms:W3CDTF">2020-12-15T09:16:44Z</dcterms:created>
  <dcterms:modified xsi:type="dcterms:W3CDTF">2022-11-01T10:20:39Z</dcterms:modified>
</cp:coreProperties>
</file>