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11" r:id="rId2"/>
    <p:sldId id="548" r:id="rId3"/>
    <p:sldId id="265" r:id="rId4"/>
    <p:sldId id="1508" r:id="rId5"/>
    <p:sldId id="1509" r:id="rId6"/>
    <p:sldId id="1479" r:id="rId7"/>
    <p:sldId id="1471" r:id="rId8"/>
    <p:sldId id="1468" r:id="rId9"/>
    <p:sldId id="1465" r:id="rId10"/>
    <p:sldId id="1245" r:id="rId11"/>
    <p:sldId id="1076" r:id="rId12"/>
    <p:sldId id="344" r:id="rId13"/>
    <p:sldId id="934" r:id="rId14"/>
    <p:sldId id="880" r:id="rId15"/>
    <p:sldId id="1180" r:id="rId16"/>
    <p:sldId id="1171" r:id="rId17"/>
    <p:sldId id="1486" r:id="rId18"/>
    <p:sldId id="1388" r:id="rId19"/>
    <p:sldId id="259" r:id="rId20"/>
    <p:sldId id="397" r:id="rId21"/>
    <p:sldId id="383" r:id="rId22"/>
    <p:sldId id="1474" r:id="rId23"/>
    <p:sldId id="1510"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511"/>
            <p14:sldId id="548"/>
            <p14:sldId id="265"/>
            <p14:sldId id="1508"/>
            <p14:sldId id="1509"/>
            <p14:sldId id="1479"/>
            <p14:sldId id="1471"/>
            <p14:sldId id="1468"/>
            <p14:sldId id="1465"/>
            <p14:sldId id="1245"/>
            <p14:sldId id="1076"/>
            <p14:sldId id="344"/>
            <p14:sldId id="934"/>
            <p14:sldId id="880"/>
            <p14:sldId id="1180"/>
            <p14:sldId id="1171"/>
            <p14:sldId id="1486"/>
            <p14:sldId id="1388"/>
            <p14:sldId id="259"/>
            <p14:sldId id="397"/>
            <p14:sldId id="383"/>
            <p14:sldId id="1474"/>
            <p14:sldId id="15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5000" autoAdjust="0"/>
  </p:normalViewPr>
  <p:slideViewPr>
    <p:cSldViewPr>
      <p:cViewPr varScale="1">
        <p:scale>
          <a:sx n="110" d="100"/>
          <a:sy n="110" d="100"/>
        </p:scale>
        <p:origin x="147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29-11-2022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29-11-2022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dirty="0"/>
              <a:t>het evenement: de grote gebeurtenis waar veel mensen naar kijken</a:t>
            </a:r>
          </a:p>
          <a:p>
            <a:pPr fontAlgn="t">
              <a:spcBef>
                <a:spcPts val="200"/>
              </a:spcBef>
              <a:spcAft>
                <a:spcPts val="200"/>
              </a:spcAft>
            </a:pPr>
            <a:r>
              <a:rPr lang="nl-NL" dirty="0"/>
              <a:t>de kritiek: het noemen van de fouten van iets of iemand</a:t>
            </a:r>
          </a:p>
          <a:p>
            <a:pPr fontAlgn="t">
              <a:spcBef>
                <a:spcPts val="200"/>
              </a:spcBef>
              <a:spcAft>
                <a:spcPts val="200"/>
              </a:spcAft>
            </a:pPr>
            <a:r>
              <a:rPr lang="nl-NL" dirty="0"/>
              <a:t>de cultuur: de manier waarop een groep mensen leeft</a:t>
            </a:r>
          </a:p>
          <a:p>
            <a:pPr fontAlgn="t">
              <a:spcBef>
                <a:spcPts val="200"/>
              </a:spcBef>
              <a:spcAft>
                <a:spcPts val="200"/>
              </a:spcAft>
            </a:pPr>
            <a:r>
              <a:rPr lang="nl-NL" dirty="0"/>
              <a:t>sindsdien: vanaf die tijd</a:t>
            </a:r>
          </a:p>
          <a:p>
            <a:pPr fontAlgn="t">
              <a:spcBef>
                <a:spcPts val="200"/>
              </a:spcBef>
              <a:spcAft>
                <a:spcPts val="200"/>
              </a:spcAft>
            </a:pPr>
            <a:r>
              <a:rPr lang="nl-NL" dirty="0"/>
              <a:t>vallen: gebeuren</a:t>
            </a:r>
          </a:p>
          <a:p>
            <a:pPr fontAlgn="t">
              <a:spcBef>
                <a:spcPts val="200"/>
              </a:spcBef>
              <a:spcAft>
                <a:spcPts val="200"/>
              </a:spcAft>
            </a:pPr>
            <a:r>
              <a:rPr lang="nl-NL" dirty="0"/>
              <a:t>verwerken: gebruiken bij het maken van iets</a:t>
            </a:r>
          </a:p>
          <a:p>
            <a:pPr fontAlgn="t">
              <a:spcBef>
                <a:spcPts val="200"/>
              </a:spcBef>
              <a:spcAft>
                <a:spcPts val="200"/>
              </a:spcAft>
            </a:pPr>
            <a:r>
              <a:rPr lang="nl-NL" dirty="0"/>
              <a:t>omstreden: iets waar veel over gepraat wordt</a:t>
            </a:r>
          </a:p>
          <a:p>
            <a:pPr fontAlgn="t">
              <a:spcBef>
                <a:spcPts val="200"/>
              </a:spcBef>
              <a:spcAft>
                <a:spcPts val="200"/>
              </a:spcAft>
            </a:pPr>
            <a:r>
              <a:rPr lang="nl-NL" dirty="0"/>
              <a:t>ontkennen: zeggen dat iets niet zo is</a:t>
            </a:r>
          </a:p>
          <a:p>
            <a:pPr fontAlgn="t">
              <a:spcBef>
                <a:spcPts val="200"/>
              </a:spcBef>
              <a:spcAft>
                <a:spcPts val="200"/>
              </a:spcAft>
            </a:pPr>
            <a:r>
              <a:rPr lang="nl-NL" dirty="0"/>
              <a:t>waaronder: waarbij, tussen welke</a:t>
            </a:r>
          </a:p>
          <a:p>
            <a:pPr fontAlgn="t">
              <a:spcBef>
                <a:spcPts val="200"/>
              </a:spcBef>
              <a:spcAft>
                <a:spcPts val="200"/>
              </a:spcAft>
            </a:pPr>
            <a:r>
              <a:rPr lang="nl-NL" dirty="0"/>
              <a:t>de uitslag: de stand aan het einde van de wedstrijd</a:t>
            </a: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35661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705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71343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900" dirty="0">
                <a:latin typeface="+mj-lt"/>
                <a:ea typeface="Times New Roman" panose="02020603050405020304" pitchFamily="18" charset="0"/>
                <a:cs typeface="Arial" panose="020B0604020202020204" pitchFamily="34" charset="0"/>
              </a:rPr>
              <a:t>Heb je wel eens van het </a:t>
            </a:r>
            <a:r>
              <a:rPr lang="nl-NL" sz="1900" b="1" u="sng" dirty="0">
                <a:latin typeface="+mj-lt"/>
                <a:ea typeface="Times New Roman" panose="02020603050405020304" pitchFamily="18" charset="0"/>
                <a:cs typeface="Arial" panose="020B0604020202020204" pitchFamily="34" charset="0"/>
              </a:rPr>
              <a:t>evenement</a:t>
            </a:r>
            <a:r>
              <a:rPr lang="nl-NL" sz="1900" dirty="0">
                <a:latin typeface="+mj-lt"/>
                <a:ea typeface="Times New Roman" panose="02020603050405020304" pitchFamily="18" charset="0"/>
                <a:cs typeface="Arial" panose="020B0604020202020204" pitchFamily="34" charset="0"/>
              </a:rPr>
              <a:t>, dat is </a:t>
            </a:r>
            <a:r>
              <a:rPr lang="nl-NL" sz="1900" b="1" i="1" dirty="0">
                <a:latin typeface="+mj-lt"/>
                <a:ea typeface="Times New Roman" panose="02020603050405020304" pitchFamily="18" charset="0"/>
                <a:cs typeface="Arial" panose="020B0604020202020204" pitchFamily="34" charset="0"/>
              </a:rPr>
              <a:t>de grote gebeurtenis waar veel mensen naar kijken</a:t>
            </a:r>
            <a:r>
              <a:rPr lang="nl-NL" sz="1900" dirty="0">
                <a:latin typeface="+mj-lt"/>
                <a:ea typeface="Times New Roman" panose="02020603050405020304" pitchFamily="18" charset="0"/>
                <a:cs typeface="Arial" panose="020B0604020202020204" pitchFamily="34" charset="0"/>
              </a:rPr>
              <a:t>, gsm-werpen gehoord? </a:t>
            </a:r>
            <a:r>
              <a:rPr lang="nl-NL" sz="1900" i="0" dirty="0">
                <a:solidFill>
                  <a:srgbClr val="202124"/>
                </a:solidFill>
                <a:effectLst/>
                <a:latin typeface="+mj-lt"/>
              </a:rPr>
              <a:t>Gsm-werpen is een internationale sport die in 2000 ontstond in Finland.</a:t>
            </a:r>
            <a:r>
              <a:rPr lang="nl-NL" sz="1900" b="0" i="0" dirty="0">
                <a:solidFill>
                  <a:srgbClr val="202124"/>
                </a:solidFill>
                <a:effectLst/>
                <a:latin typeface="+mj-lt"/>
              </a:rPr>
              <a:t> </a:t>
            </a:r>
            <a:r>
              <a:rPr lang="nl-NL" sz="1900" b="1" i="0" u="sng" dirty="0">
                <a:solidFill>
                  <a:srgbClr val="202124"/>
                </a:solidFill>
                <a:effectLst/>
                <a:latin typeface="+mj-lt"/>
              </a:rPr>
              <a:t>Sindsdien</a:t>
            </a:r>
            <a:r>
              <a:rPr lang="nl-NL" sz="1900" b="0" i="0" dirty="0">
                <a:solidFill>
                  <a:srgbClr val="202124"/>
                </a:solidFill>
                <a:effectLst/>
                <a:latin typeface="+mj-lt"/>
              </a:rPr>
              <a:t> of </a:t>
            </a:r>
            <a:r>
              <a:rPr lang="nl-NL" sz="1900" b="1" i="1" dirty="0">
                <a:solidFill>
                  <a:srgbClr val="202124"/>
                </a:solidFill>
                <a:effectLst/>
                <a:latin typeface="+mj-lt"/>
              </a:rPr>
              <a:t>vanaf die tijd</a:t>
            </a:r>
            <a:r>
              <a:rPr lang="nl-NL" sz="1900" b="0" i="0" dirty="0">
                <a:solidFill>
                  <a:srgbClr val="202124"/>
                </a:solidFill>
                <a:effectLst/>
                <a:latin typeface="+mj-lt"/>
              </a:rPr>
              <a:t> wordt hij elk </a:t>
            </a:r>
            <a:r>
              <a:rPr lang="nl-NL" sz="1900" dirty="0">
                <a:solidFill>
                  <a:srgbClr val="202124"/>
                </a:solidFill>
                <a:latin typeface="+mj-lt"/>
              </a:rPr>
              <a:t>jaar gehouden. Het evenement </a:t>
            </a:r>
            <a:r>
              <a:rPr lang="nl-NL" sz="1900" b="1" u="sng" dirty="0">
                <a:solidFill>
                  <a:srgbClr val="202124"/>
                </a:solidFill>
                <a:latin typeface="+mj-lt"/>
              </a:rPr>
              <a:t>valt</a:t>
            </a:r>
            <a:r>
              <a:rPr lang="nl-NL" sz="1900" dirty="0">
                <a:solidFill>
                  <a:srgbClr val="202124"/>
                </a:solidFill>
                <a:latin typeface="+mj-lt"/>
              </a:rPr>
              <a:t> of</a:t>
            </a:r>
            <a:r>
              <a:rPr lang="nl-NL" sz="1900" b="1" u="sng" dirty="0">
                <a:solidFill>
                  <a:srgbClr val="202124"/>
                </a:solidFill>
                <a:latin typeface="+mj-lt"/>
              </a:rPr>
              <a:t>  </a:t>
            </a:r>
            <a:r>
              <a:rPr lang="nl-NL" sz="1900" b="1" i="1" dirty="0">
                <a:solidFill>
                  <a:srgbClr val="202124"/>
                </a:solidFill>
                <a:latin typeface="+mj-lt"/>
              </a:rPr>
              <a:t>gebeurt</a:t>
            </a:r>
            <a:r>
              <a:rPr lang="nl-NL" sz="1900" dirty="0">
                <a:solidFill>
                  <a:srgbClr val="202124"/>
                </a:solidFill>
                <a:latin typeface="+mj-lt"/>
              </a:rPr>
              <a:t> altijd in de zomer. Bij gsm-werpen</a:t>
            </a:r>
            <a:r>
              <a:rPr lang="nl-NL" sz="1900" b="0" i="0" dirty="0">
                <a:solidFill>
                  <a:srgbClr val="202124"/>
                </a:solidFill>
                <a:effectLst/>
                <a:latin typeface="+mj-lt"/>
              </a:rPr>
              <a:t> moet je een mobiele telefoon zo ver mogelijk gooien; werpen. </a:t>
            </a:r>
            <a:r>
              <a:rPr lang="nl-NL" sz="1900" dirty="0">
                <a:solidFill>
                  <a:srgbClr val="202124"/>
                </a:solidFill>
                <a:latin typeface="+mj-lt"/>
              </a:rPr>
              <a:t>Je krijgt punten voor hoe ver je gooit, en soms ook voor hoe je gooit; met welke techniek. Aan het einde van het evenement komt dan </a:t>
            </a:r>
            <a:r>
              <a:rPr lang="nl-NL" sz="1900" b="1" u="sng" dirty="0">
                <a:solidFill>
                  <a:srgbClr val="202124"/>
                </a:solidFill>
                <a:latin typeface="+mj-lt"/>
              </a:rPr>
              <a:t>de uitslag</a:t>
            </a:r>
            <a:r>
              <a:rPr lang="nl-NL" sz="1900" dirty="0">
                <a:solidFill>
                  <a:srgbClr val="202124"/>
                </a:solidFill>
                <a:latin typeface="+mj-lt"/>
              </a:rPr>
              <a:t>. </a:t>
            </a:r>
            <a:r>
              <a:rPr lang="nl-NL" sz="1900" dirty="0">
                <a:solidFill>
                  <a:srgbClr val="202124"/>
                </a:solidFill>
                <a:latin typeface="+mj-lt"/>
                <a:cs typeface="Arial" panose="020B0604020202020204" pitchFamily="34" charset="0"/>
              </a:rPr>
              <a:t>D</a:t>
            </a:r>
            <a:r>
              <a:rPr lang="nl-NL" sz="1900" dirty="0">
                <a:solidFill>
                  <a:srgbClr val="202124"/>
                </a:solidFill>
                <a:latin typeface="+mj-lt"/>
                <a:ea typeface="Times New Roman" panose="02020603050405020304" pitchFamily="18" charset="0"/>
                <a:cs typeface="Arial" panose="020B0604020202020204" pitchFamily="34" charset="0"/>
              </a:rPr>
              <a:t>e uitslag is </a:t>
            </a:r>
            <a:r>
              <a:rPr lang="nl-NL" sz="1900" b="1" i="1" dirty="0">
                <a:solidFill>
                  <a:srgbClr val="202124"/>
                </a:solidFill>
                <a:latin typeface="+mj-lt"/>
                <a:ea typeface="Times New Roman" panose="02020603050405020304" pitchFamily="18" charset="0"/>
                <a:cs typeface="Arial" panose="020B0604020202020204" pitchFamily="34" charset="0"/>
              </a:rPr>
              <a:t>de stand aan het einde van de wedstrijd</a:t>
            </a:r>
            <a:r>
              <a:rPr lang="nl-NL" sz="1900" dirty="0">
                <a:solidFill>
                  <a:srgbClr val="202124"/>
                </a:solidFill>
                <a:latin typeface="+mj-lt"/>
                <a:ea typeface="Times New Roman" panose="02020603050405020304" pitchFamily="18" charset="0"/>
                <a:cs typeface="Arial" panose="020B0604020202020204" pitchFamily="34" charset="0"/>
              </a:rPr>
              <a:t>.</a:t>
            </a:r>
          </a:p>
          <a:p>
            <a:pPr marL="0" indent="0">
              <a:spcBef>
                <a:spcPts val="200"/>
              </a:spcBef>
              <a:spcAft>
                <a:spcPts val="200"/>
              </a:spcAft>
              <a:buNone/>
            </a:pPr>
            <a:r>
              <a:rPr lang="nl-NL" sz="1900" dirty="0">
                <a:solidFill>
                  <a:srgbClr val="202124"/>
                </a:solidFill>
                <a:latin typeface="+mj-lt"/>
              </a:rPr>
              <a:t>Voor het gsm-werpen worden oude mobieltjes gebruikt. Door het gooien gaan deze mobieltjes kapot. Er komt steeds meer </a:t>
            </a:r>
            <a:r>
              <a:rPr lang="nl-NL" sz="1900" b="1" u="sng" dirty="0">
                <a:solidFill>
                  <a:srgbClr val="202124"/>
                </a:solidFill>
                <a:latin typeface="+mj-lt"/>
              </a:rPr>
              <a:t>kritiek</a:t>
            </a:r>
            <a:r>
              <a:rPr lang="nl-NL" sz="1900" dirty="0">
                <a:solidFill>
                  <a:srgbClr val="202124"/>
                </a:solidFill>
                <a:latin typeface="+mj-lt"/>
              </a:rPr>
              <a:t> over deze sport. </a:t>
            </a:r>
            <a:r>
              <a:rPr lang="nl-NL" sz="1900" dirty="0">
                <a:solidFill>
                  <a:srgbClr val="202124"/>
                </a:solidFill>
                <a:latin typeface="+mj-lt"/>
                <a:cs typeface="Arial" panose="020B0604020202020204" pitchFamily="34" charset="0"/>
              </a:rPr>
              <a:t>D</a:t>
            </a:r>
            <a:r>
              <a:rPr lang="nl-NL" sz="1900" dirty="0">
                <a:solidFill>
                  <a:srgbClr val="202124"/>
                </a:solidFill>
                <a:latin typeface="+mj-lt"/>
                <a:ea typeface="Times New Roman" panose="02020603050405020304" pitchFamily="18" charset="0"/>
                <a:cs typeface="Arial" panose="020B0604020202020204" pitchFamily="34" charset="0"/>
              </a:rPr>
              <a:t>e kritiek betekent </a:t>
            </a:r>
            <a:r>
              <a:rPr lang="nl-NL" sz="1900" b="1" i="1" dirty="0">
                <a:solidFill>
                  <a:srgbClr val="202124"/>
                </a:solidFill>
                <a:latin typeface="+mj-lt"/>
                <a:ea typeface="Times New Roman" panose="02020603050405020304" pitchFamily="18" charset="0"/>
                <a:cs typeface="Arial" panose="020B0604020202020204" pitchFamily="34" charset="0"/>
              </a:rPr>
              <a:t>het noemen van de fouten van iets of iemand</a:t>
            </a:r>
            <a:r>
              <a:rPr lang="nl-NL" sz="1900" dirty="0">
                <a:solidFill>
                  <a:srgbClr val="202124"/>
                </a:solidFill>
                <a:latin typeface="+mj-lt"/>
                <a:ea typeface="Times New Roman" panose="02020603050405020304" pitchFamily="18" charset="0"/>
                <a:cs typeface="Arial" panose="020B0604020202020204" pitchFamily="34" charset="0"/>
              </a:rPr>
              <a:t>.</a:t>
            </a:r>
            <a:r>
              <a:rPr lang="nl-NL" sz="1900" dirty="0">
                <a:solidFill>
                  <a:srgbClr val="202124"/>
                </a:solidFill>
                <a:latin typeface="+mj-lt"/>
              </a:rPr>
              <a:t> In onze </a:t>
            </a:r>
            <a:r>
              <a:rPr lang="nl-NL" sz="1900" b="1" u="sng" dirty="0">
                <a:solidFill>
                  <a:srgbClr val="202124"/>
                </a:solidFill>
                <a:latin typeface="+mj-lt"/>
              </a:rPr>
              <a:t>cultuur</a:t>
            </a:r>
            <a:r>
              <a:rPr lang="nl-NL" sz="1900" dirty="0">
                <a:solidFill>
                  <a:srgbClr val="202124"/>
                </a:solidFill>
                <a:latin typeface="+mj-lt"/>
              </a:rPr>
              <a:t>, dat is </a:t>
            </a:r>
            <a:r>
              <a:rPr lang="nl-NL" sz="1900" b="1" i="1" dirty="0">
                <a:solidFill>
                  <a:srgbClr val="202124"/>
                </a:solidFill>
                <a:latin typeface="+mj-lt"/>
                <a:ea typeface="Times New Roman" panose="02020603050405020304" pitchFamily="18" charset="0"/>
                <a:cs typeface="Arial" panose="020B0604020202020204" pitchFamily="34" charset="0"/>
              </a:rPr>
              <a:t>de manier waarop een groep mensen leeft</a:t>
            </a:r>
            <a:r>
              <a:rPr lang="nl-NL" sz="1900" dirty="0">
                <a:solidFill>
                  <a:srgbClr val="202124"/>
                </a:solidFill>
                <a:latin typeface="+mj-lt"/>
              </a:rPr>
              <a:t>, kopen we heel vaak een nieuwe mobiele telefoon. We willen graag hip en modern zijn en vinden mobieltjes die 2 jaar oud zijn, bijvoorbeeld </a:t>
            </a:r>
            <a:r>
              <a:rPr lang="nl-NL" sz="1900" dirty="0" err="1">
                <a:solidFill>
                  <a:srgbClr val="202124"/>
                </a:solidFill>
                <a:latin typeface="+mj-lt"/>
              </a:rPr>
              <a:t>suuuuper</a:t>
            </a:r>
            <a:r>
              <a:rPr lang="nl-NL" sz="1900" dirty="0">
                <a:solidFill>
                  <a:srgbClr val="202124"/>
                </a:solidFill>
                <a:latin typeface="+mj-lt"/>
              </a:rPr>
              <a:t> oud. En dan kopen we maar weer een nieuwe. In andere landen, </a:t>
            </a:r>
            <a:r>
              <a:rPr lang="nl-NL" sz="1900" b="1" u="sng" dirty="0">
                <a:solidFill>
                  <a:srgbClr val="202124"/>
                </a:solidFill>
                <a:latin typeface="+mj-lt"/>
              </a:rPr>
              <a:t>waaronder</a:t>
            </a:r>
            <a:r>
              <a:rPr lang="nl-NL" sz="1900" dirty="0">
                <a:solidFill>
                  <a:srgbClr val="202124"/>
                </a:solidFill>
                <a:latin typeface="+mj-lt"/>
              </a:rPr>
              <a:t> (</a:t>
            </a:r>
            <a:r>
              <a:rPr lang="nl-NL" sz="1900" b="1" i="1" dirty="0">
                <a:solidFill>
                  <a:srgbClr val="202124"/>
                </a:solidFill>
                <a:latin typeface="+mj-lt"/>
              </a:rPr>
              <a:t>waarbij, tussen welke</a:t>
            </a:r>
            <a:r>
              <a:rPr lang="nl-NL" sz="1900" dirty="0">
                <a:solidFill>
                  <a:srgbClr val="202124"/>
                </a:solidFill>
                <a:latin typeface="+mj-lt"/>
              </a:rPr>
              <a:t>) armere landen, is dat best wel </a:t>
            </a:r>
            <a:r>
              <a:rPr lang="nl-NL" sz="1900" b="1" u="sng" dirty="0">
                <a:solidFill>
                  <a:srgbClr val="202124"/>
                </a:solidFill>
                <a:latin typeface="+mj-lt"/>
              </a:rPr>
              <a:t>omstreden</a:t>
            </a:r>
            <a:r>
              <a:rPr lang="nl-NL" sz="1900" dirty="0">
                <a:solidFill>
                  <a:srgbClr val="202124"/>
                </a:solidFill>
                <a:latin typeface="+mj-lt"/>
              </a:rPr>
              <a:t>. </a:t>
            </a:r>
            <a:r>
              <a:rPr lang="nl-NL" sz="1900" dirty="0">
                <a:solidFill>
                  <a:srgbClr val="202124"/>
                </a:solidFill>
                <a:latin typeface="+mj-lt"/>
                <a:cs typeface="Arial" panose="020B0604020202020204" pitchFamily="34" charset="0"/>
              </a:rPr>
              <a:t>O</a:t>
            </a:r>
            <a:r>
              <a:rPr lang="nl-NL" sz="1900" dirty="0">
                <a:solidFill>
                  <a:srgbClr val="202124"/>
                </a:solidFill>
                <a:latin typeface="+mj-lt"/>
                <a:ea typeface="Times New Roman" panose="02020603050405020304" pitchFamily="18" charset="0"/>
                <a:cs typeface="Arial" panose="020B0604020202020204" pitchFamily="34" charset="0"/>
              </a:rPr>
              <a:t>mstreden betekent </a:t>
            </a:r>
            <a:r>
              <a:rPr lang="nl-NL" sz="1900" b="1" i="1" dirty="0">
                <a:solidFill>
                  <a:srgbClr val="202124"/>
                </a:solidFill>
                <a:latin typeface="+mj-lt"/>
                <a:ea typeface="Times New Roman" panose="02020603050405020304" pitchFamily="18" charset="0"/>
                <a:cs typeface="Arial" panose="020B0604020202020204" pitchFamily="34" charset="0"/>
              </a:rPr>
              <a:t>iets waar veel over gepraat wordt</a:t>
            </a:r>
            <a:r>
              <a:rPr lang="nl-NL" sz="1900" dirty="0">
                <a:solidFill>
                  <a:srgbClr val="202124"/>
                </a:solidFill>
                <a:latin typeface="+mj-lt"/>
                <a:ea typeface="Times New Roman" panose="02020603050405020304" pitchFamily="18" charset="0"/>
                <a:cs typeface="Arial" panose="020B0604020202020204" pitchFamily="34" charset="0"/>
              </a:rPr>
              <a:t>. </a:t>
            </a:r>
            <a:r>
              <a:rPr lang="nl-NL" sz="1900" dirty="0">
                <a:solidFill>
                  <a:srgbClr val="202124"/>
                </a:solidFill>
                <a:latin typeface="+mj-lt"/>
              </a:rPr>
              <a:t>Die zijn heel tevreden met wat wij noemen oude mobieltjes. Dat kun je </a:t>
            </a:r>
            <a:r>
              <a:rPr lang="nl-NL" sz="1900" b="1" u="sng" dirty="0">
                <a:solidFill>
                  <a:srgbClr val="202124"/>
                </a:solidFill>
                <a:latin typeface="+mj-lt"/>
              </a:rPr>
              <a:t>ontkennen</a:t>
            </a:r>
            <a:r>
              <a:rPr lang="nl-NL" sz="1900" dirty="0">
                <a:solidFill>
                  <a:srgbClr val="202124"/>
                </a:solidFill>
                <a:latin typeface="+mj-lt"/>
              </a:rPr>
              <a:t> of </a:t>
            </a:r>
            <a:r>
              <a:rPr lang="nl-NL" sz="1900" b="1" i="1" dirty="0">
                <a:solidFill>
                  <a:srgbClr val="202124"/>
                </a:solidFill>
                <a:latin typeface="+mj-lt"/>
              </a:rPr>
              <a:t>zeggen dat het niet zo is</a:t>
            </a:r>
            <a:r>
              <a:rPr lang="nl-NL" sz="1900" dirty="0">
                <a:solidFill>
                  <a:srgbClr val="202124"/>
                </a:solidFill>
                <a:latin typeface="+mj-lt"/>
              </a:rPr>
              <a:t>, maar het is echt zo. En dan gaan wij die ‘oude mobieltjes’ kapot gooien omdat wij vinden dat ze niks meer waard zijn…! Dat vind ik eigenlijk ook wel heel erg. Áls je een nieuw mobieltje koopt, lever dan de oude in! Dan kunnen ze die oude mobiel uit elkaar halen en onderdelen </a:t>
            </a:r>
            <a:r>
              <a:rPr lang="nl-NL" sz="1900" b="1" u="sng" dirty="0">
                <a:solidFill>
                  <a:srgbClr val="202124"/>
                </a:solidFill>
                <a:latin typeface="+mj-lt"/>
              </a:rPr>
              <a:t>verwerken</a:t>
            </a:r>
            <a:r>
              <a:rPr lang="nl-NL" sz="1900" dirty="0">
                <a:solidFill>
                  <a:srgbClr val="202124"/>
                </a:solidFill>
                <a:latin typeface="+mj-lt"/>
              </a:rPr>
              <a:t> in nieuwe mobieltjes. Het </a:t>
            </a:r>
            <a:r>
              <a:rPr lang="nl-NL" sz="1900" dirty="0">
                <a:solidFill>
                  <a:srgbClr val="202124"/>
                </a:solidFill>
                <a:latin typeface="+mj-lt"/>
                <a:ea typeface="Times New Roman" panose="02020603050405020304" pitchFamily="18" charset="0"/>
                <a:cs typeface="Arial" panose="020B0604020202020204" pitchFamily="34" charset="0"/>
              </a:rPr>
              <a:t>verwerken is dus </a:t>
            </a:r>
            <a:r>
              <a:rPr lang="nl-NL" sz="1900" b="1" i="1" dirty="0">
                <a:solidFill>
                  <a:srgbClr val="202124"/>
                </a:solidFill>
                <a:latin typeface="+mj-lt"/>
                <a:ea typeface="Times New Roman" panose="02020603050405020304" pitchFamily="18" charset="0"/>
                <a:cs typeface="Arial" panose="020B0604020202020204" pitchFamily="34" charset="0"/>
              </a:rPr>
              <a:t>gebruiken bij het maken van iets</a:t>
            </a:r>
            <a:r>
              <a:rPr lang="nl-NL" sz="1900" dirty="0">
                <a:solidFill>
                  <a:srgbClr val="202124"/>
                </a:solidFill>
                <a:latin typeface="+mj-lt"/>
                <a:ea typeface="Times New Roman" panose="02020603050405020304" pitchFamily="18" charset="0"/>
                <a:cs typeface="Arial" panose="020B0604020202020204" pitchFamily="34" charset="0"/>
              </a:rPr>
              <a:t>.</a:t>
            </a: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a:t>
            </a:r>
            <a:endParaRPr lang="nl-NL" sz="1900" u="sng"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22610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44624"/>
            <a:ext cx="9504040" cy="1224136"/>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omstreden</a:t>
            </a:r>
            <a:endParaRPr lang="nl-NL" sz="8000" b="1" u="sng" kern="1200" dirty="0">
              <a:latin typeface="Century Gothic" panose="020B0502020202020204" pitchFamily="34" charset="0"/>
              <a:ea typeface="+mj-ea"/>
              <a:cs typeface="+mj-cs"/>
            </a:endParaRPr>
          </a:p>
        </p:txBody>
      </p:sp>
      <p:grpSp>
        <p:nvGrpSpPr>
          <p:cNvPr id="8" name="Groep 7">
            <a:extLst>
              <a:ext uri="{FF2B5EF4-FFF2-40B4-BE49-F238E27FC236}">
                <a16:creationId xmlns:a16="http://schemas.microsoft.com/office/drawing/2014/main" id="{FDA14047-906B-4AEC-98D2-B44C546DD537}"/>
              </a:ext>
            </a:extLst>
          </p:cNvPr>
          <p:cNvGrpSpPr/>
          <p:nvPr/>
        </p:nvGrpSpPr>
        <p:grpSpPr>
          <a:xfrm>
            <a:off x="1187624" y="2492896"/>
            <a:ext cx="3696760" cy="2209597"/>
            <a:chOff x="304800" y="1534485"/>
            <a:chExt cx="8650686" cy="5129031"/>
          </a:xfrm>
        </p:grpSpPr>
        <p:pic>
          <p:nvPicPr>
            <p:cNvPr id="9" name="Afbeelding 8" descr="Afbeelding met plafond, binnen, vloer, muur&#10;&#10;Automatisch gegenereerde beschrijving">
              <a:extLst>
                <a:ext uri="{FF2B5EF4-FFF2-40B4-BE49-F238E27FC236}">
                  <a16:creationId xmlns:a16="http://schemas.microsoft.com/office/drawing/2014/main" id="{E6DE2F03-3A25-4018-9CCD-DA153B845A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34485"/>
              <a:ext cx="5730366" cy="3816424"/>
            </a:xfrm>
            <a:prstGeom prst="rect">
              <a:avLst/>
            </a:prstGeom>
          </p:spPr>
        </p:pic>
        <p:pic>
          <p:nvPicPr>
            <p:cNvPr id="10" name="Afbeelding 9" descr="Afbeelding met persoon&#10;&#10;Automatisch gegenereerde beschrijving">
              <a:extLst>
                <a:ext uri="{FF2B5EF4-FFF2-40B4-BE49-F238E27FC236}">
                  <a16:creationId xmlns:a16="http://schemas.microsoft.com/office/drawing/2014/main" id="{C6B9F99D-31B0-481A-84EC-BCDE2A24D2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112" y="4408766"/>
              <a:ext cx="3375374" cy="2254750"/>
            </a:xfrm>
            <a:prstGeom prst="rect">
              <a:avLst/>
            </a:prstGeom>
          </p:spPr>
        </p:pic>
      </p:grpSp>
      <p:sp>
        <p:nvSpPr>
          <p:cNvPr id="14" name="Tekstballon: ovaal 13">
            <a:extLst>
              <a:ext uri="{FF2B5EF4-FFF2-40B4-BE49-F238E27FC236}">
                <a16:creationId xmlns:a16="http://schemas.microsoft.com/office/drawing/2014/main" id="{4CCA6032-CA74-4C1D-9072-262528691F22}"/>
              </a:ext>
            </a:extLst>
          </p:cNvPr>
          <p:cNvSpPr/>
          <p:nvPr/>
        </p:nvSpPr>
        <p:spPr>
          <a:xfrm>
            <a:off x="251520" y="1484784"/>
            <a:ext cx="5328592" cy="4248472"/>
          </a:xfrm>
          <a:prstGeom prst="wedgeEllipseCallout">
            <a:avLst>
              <a:gd name="adj1" fmla="val 58148"/>
              <a:gd name="adj2" fmla="val -6828"/>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FA501D36-A7F4-41F1-87AC-D201F5079DC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477" b="94041" l="9924" r="93130">
                        <a14:foregroundMark x1="69975" y1="11917" x2="69975" y2="11917"/>
                        <a14:foregroundMark x1="75827" y1="6477" x2="75827" y2="6477"/>
                        <a14:foregroundMark x1="69466" y1="24352" x2="69466" y2="24352"/>
                        <a14:foregroundMark x1="93130" y1="35492" x2="93130" y2="35492"/>
                        <a14:foregroundMark x1="73791" y1="94041" x2="73791" y2="94041"/>
                        <a14:foregroundMark x1="26463" y1="93005" x2="26463" y2="93005"/>
                        <a14:foregroundMark x1="17048" y1="16321" x2="17048" y2="16321"/>
                      </a14:backgroundRemoval>
                    </a14:imgEffect>
                  </a14:imgLayer>
                </a14:imgProps>
              </a:ext>
            </a:extLst>
          </a:blip>
          <a:stretch>
            <a:fillRect/>
          </a:stretch>
        </p:blipFill>
        <p:spPr>
          <a:xfrm>
            <a:off x="5580112" y="2920249"/>
            <a:ext cx="3743325" cy="3676650"/>
          </a:xfrm>
          <a:prstGeom prst="rect">
            <a:avLst/>
          </a:prstGeom>
        </p:spPr>
      </p:pic>
      <p:sp>
        <p:nvSpPr>
          <p:cNvPr id="15" name="Vermenigvuldigingsteken 14">
            <a:extLst>
              <a:ext uri="{FF2B5EF4-FFF2-40B4-BE49-F238E27FC236}">
                <a16:creationId xmlns:a16="http://schemas.microsoft.com/office/drawing/2014/main" id="{70A7ACFB-F725-4CF0-A9FC-C35C386232A5}"/>
              </a:ext>
            </a:extLst>
          </p:cNvPr>
          <p:cNvSpPr/>
          <p:nvPr/>
        </p:nvSpPr>
        <p:spPr>
          <a:xfrm>
            <a:off x="755576" y="1304764"/>
            <a:ext cx="4176464" cy="4248472"/>
          </a:xfrm>
          <a:prstGeom prst="mathMultiply">
            <a:avLst>
              <a:gd name="adj1" fmla="val 46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116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1323439"/>
          </a:xfrm>
          <a:prstGeom prst="rect">
            <a:avLst/>
          </a:prstGeom>
          <a:noFill/>
        </p:spPr>
        <p:txBody>
          <a:bodyPr wrap="square" rtlCol="0">
            <a:spAutoFit/>
          </a:bodyPr>
          <a:lstStyle/>
          <a:p>
            <a:r>
              <a:rPr lang="nl-NL" sz="8000" b="1" u="sng" dirty="0">
                <a:latin typeface="Century Gothic" panose="020B0502020202020204" pitchFamily="34" charset="0"/>
              </a:rPr>
              <a:t>ontkennen</a:t>
            </a:r>
          </a:p>
        </p:txBody>
      </p:sp>
      <p:pic>
        <p:nvPicPr>
          <p:cNvPr id="4" name="Afbeelding 3" descr="Afbeelding met kleding, persoon, staand, poseren&#10;&#10;Automatisch gegenereerde beschrijving">
            <a:extLst>
              <a:ext uri="{FF2B5EF4-FFF2-40B4-BE49-F238E27FC236}">
                <a16:creationId xmlns:a16="http://schemas.microsoft.com/office/drawing/2014/main" id="{F9B3911F-9EAD-46F3-8C60-DEAE136889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884" y="1595730"/>
            <a:ext cx="7258231" cy="4848499"/>
          </a:xfrm>
          <a:prstGeom prst="rect">
            <a:avLst/>
          </a:prstGeom>
        </p:spPr>
      </p:pic>
    </p:spTree>
    <p:extLst>
      <p:ext uri="{BB962C8B-B14F-4D97-AF65-F5344CB8AC3E}">
        <p14:creationId xmlns:p14="http://schemas.microsoft.com/office/powerpoint/2010/main" val="195799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a:latin typeface="Century Gothic" panose="020B0502020202020204" pitchFamily="34" charset="0"/>
              </a:rPr>
              <a:t>verwerken</a:t>
            </a:r>
          </a:p>
        </p:txBody>
      </p:sp>
      <p:sp>
        <p:nvSpPr>
          <p:cNvPr id="3" name="Gekromde PIJL-OMLAAG 2"/>
          <p:cNvSpPr/>
          <p:nvPr/>
        </p:nvSpPr>
        <p:spPr>
          <a:xfrm rot="2188354">
            <a:off x="2826447" y="2278917"/>
            <a:ext cx="1216152" cy="72895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sp>
        <p:nvSpPr>
          <p:cNvPr id="10" name="Gekromde PIJL-OMLAAG 9"/>
          <p:cNvSpPr/>
          <p:nvPr/>
        </p:nvSpPr>
        <p:spPr>
          <a:xfrm rot="2188354">
            <a:off x="5605668" y="3572847"/>
            <a:ext cx="1216152" cy="72895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pic>
        <p:nvPicPr>
          <p:cNvPr id="9" name="Afbeelding 8">
            <a:extLst>
              <a:ext uri="{FF2B5EF4-FFF2-40B4-BE49-F238E27FC236}">
                <a16:creationId xmlns:a16="http://schemas.microsoft.com/office/drawing/2014/main" id="{5BA42394-1FA0-4BA2-A4E0-FD0DEFEB7A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272" y="1400673"/>
            <a:ext cx="2199944" cy="2933259"/>
          </a:xfrm>
          <a:prstGeom prst="rect">
            <a:avLst/>
          </a:prstGeom>
        </p:spPr>
      </p:pic>
      <p:pic>
        <p:nvPicPr>
          <p:cNvPr id="7" name="Afbeelding 6" descr="Afbeelding met tekst, persoon&#10;&#10;Automatisch gegenereerde beschrijving">
            <a:extLst>
              <a:ext uri="{FF2B5EF4-FFF2-40B4-BE49-F238E27FC236}">
                <a16:creationId xmlns:a16="http://schemas.microsoft.com/office/drawing/2014/main" id="{4355AEF3-D7B8-4DAC-880C-33343B33DB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9752" y="3468023"/>
            <a:ext cx="2879071" cy="1923220"/>
          </a:xfrm>
          <a:prstGeom prst="rect">
            <a:avLst/>
          </a:prstGeom>
        </p:spPr>
      </p:pic>
      <p:pic>
        <p:nvPicPr>
          <p:cNvPr id="12" name="Afbeelding 11" descr="Afbeelding met tekst, binnen, bureau, kantoor&#10;&#10;Automatisch gegenereerde beschrijving">
            <a:extLst>
              <a:ext uri="{FF2B5EF4-FFF2-40B4-BE49-F238E27FC236}">
                <a16:creationId xmlns:a16="http://schemas.microsoft.com/office/drawing/2014/main" id="{22B103A7-0213-4D05-AC0D-F74B71E8A5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1686" y="4706390"/>
            <a:ext cx="2697676" cy="1802048"/>
          </a:xfrm>
          <a:prstGeom prst="rect">
            <a:avLst/>
          </a:prstGeom>
        </p:spPr>
      </p:pic>
    </p:spTree>
    <p:extLst>
      <p:ext uri="{BB962C8B-B14F-4D97-AF65-F5344CB8AC3E}">
        <p14:creationId xmlns:p14="http://schemas.microsoft.com/office/powerpoint/2010/main" val="380925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52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453336"/>
            <a:ext cx="1381897" cy="40466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natuur</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a:t>
            </a:r>
            <a:r>
              <a:rPr lang="nl-NL" sz="6000" b="1" dirty="0">
                <a:solidFill>
                  <a:srgbClr val="387038"/>
                </a:solidFill>
                <a:effectLst/>
                <a:latin typeface="Century Gothic" panose="020B0502020202020204" pitchFamily="34" charset="0"/>
                <a:ea typeface="Calibri"/>
                <a:cs typeface="Times New Roman"/>
              </a:rPr>
              <a:t>e cultuur</a:t>
            </a:r>
            <a:endParaRPr lang="nl-NL" sz="60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8801"/>
            <a:ext cx="4158208" cy="493254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manier waarop een groep mensen leeft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4400" dirty="0">
                <a:effectLst/>
                <a:latin typeface="Century Gothic" panose="020B0502020202020204" pitchFamily="34" charset="0"/>
                <a:ea typeface="Calibri"/>
                <a:cs typeface="Times New Roman"/>
              </a:rPr>
              <a:t>  </a:t>
            </a:r>
            <a:r>
              <a:rPr lang="nl-NL" sz="3200" i="1" dirty="0">
                <a:solidFill>
                  <a:srgbClr val="387038"/>
                </a:solidFill>
                <a:latin typeface="Century Gothic" panose="020B0502020202020204" pitchFamily="34" charset="0"/>
                <a:ea typeface="Calibri"/>
                <a:cs typeface="Times New Roman"/>
              </a:rPr>
              <a:t> </a:t>
            </a:r>
            <a:r>
              <a:rPr lang="nl-NL" sz="4400" i="1" dirty="0">
                <a:solidFill>
                  <a:srgbClr val="387038"/>
                </a:solidFill>
                <a:latin typeface="Century Gothic" panose="020B0502020202020204" pitchFamily="34" charset="0"/>
                <a:ea typeface="Calibri"/>
                <a:cs typeface="Times New Roman"/>
              </a:rPr>
              <a:t> </a:t>
            </a:r>
          </a:p>
          <a:p>
            <a:pPr algn="ctr">
              <a:lnSpc>
                <a:spcPct val="107000"/>
              </a:lnSpc>
            </a:pPr>
            <a:r>
              <a:rPr lang="nl-NL" sz="2000" i="1" dirty="0">
                <a:solidFill>
                  <a:srgbClr val="387038"/>
                </a:solidFill>
                <a:latin typeface="Century Gothic" panose="020B0502020202020204" pitchFamily="34" charset="0"/>
                <a:ea typeface="Calibri"/>
                <a:cs typeface="Times New Roman"/>
              </a:rPr>
              <a:t>In onze </a:t>
            </a:r>
            <a:r>
              <a:rPr lang="nl-NL" sz="2000" i="1" u="sng" dirty="0">
                <a:solidFill>
                  <a:srgbClr val="387038"/>
                </a:solidFill>
                <a:latin typeface="Century Gothic" panose="020B0502020202020204" pitchFamily="34" charset="0"/>
                <a:ea typeface="Calibri"/>
                <a:cs typeface="Times New Roman"/>
              </a:rPr>
              <a:t>cultuur</a:t>
            </a:r>
            <a:r>
              <a:rPr lang="nl-NL" sz="2000" i="1" dirty="0">
                <a:solidFill>
                  <a:srgbClr val="387038"/>
                </a:solidFill>
                <a:latin typeface="Century Gothic" panose="020B0502020202020204" pitchFamily="34" charset="0"/>
                <a:ea typeface="Calibri"/>
                <a:cs typeface="Times New Roman"/>
              </a:rPr>
              <a:t> kopen we snel nieuwe mobieltjes.</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4" name="Tekstvak 2"/>
          <p:cNvSpPr txBox="1">
            <a:spLocks noChangeArrowheads="1"/>
          </p:cNvSpPr>
          <p:nvPr/>
        </p:nvSpPr>
        <p:spPr bwMode="auto">
          <a:xfrm>
            <a:off x="330661" y="1628798"/>
            <a:ext cx="4072956" cy="482453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wereld van de planten en dieren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I</a:t>
            </a: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1400" i="1" dirty="0">
                <a:solidFill>
                  <a:srgbClr val="387038"/>
                </a:solidFill>
                <a:latin typeface="Century Gothic" panose="020B0502020202020204" pitchFamily="34" charset="0"/>
                <a:ea typeface="Calibri"/>
                <a:cs typeface="Times New Roman"/>
              </a:rPr>
              <a:t> </a:t>
            </a: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In </a:t>
            </a:r>
            <a:r>
              <a:rPr lang="nl-NL" sz="2000" i="1" u="sng" dirty="0">
                <a:solidFill>
                  <a:srgbClr val="387038"/>
                </a:solidFill>
                <a:latin typeface="Century Gothic" panose="020B0502020202020204" pitchFamily="34" charset="0"/>
                <a:ea typeface="Calibri"/>
                <a:cs typeface="Times New Roman"/>
              </a:rPr>
              <a:t>de natuur</a:t>
            </a:r>
            <a:r>
              <a:rPr lang="nl-NL" sz="2000" i="1" dirty="0">
                <a:solidFill>
                  <a:srgbClr val="387038"/>
                </a:solidFill>
                <a:latin typeface="Century Gothic" panose="020B0502020202020204" pitchFamily="34" charset="0"/>
                <a:ea typeface="Calibri"/>
                <a:cs typeface="Times New Roman"/>
              </a:rPr>
              <a:t> leven de dieren met wat er is, met wat ze hebben.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vrielinf\AppData\Local\Microsoft\Windows\Temporary Internet Files\Content.IE5\JEBT5MUV\shutterstock_5611799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775" y="2600907"/>
            <a:ext cx="3508728" cy="259228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a:extLst>
              <a:ext uri="{FF2B5EF4-FFF2-40B4-BE49-F238E27FC236}">
                <a16:creationId xmlns:a16="http://schemas.microsoft.com/office/drawing/2014/main" id="{B2D1F3AF-1960-423C-9CC9-1D0A2A3516E2}"/>
              </a:ext>
            </a:extLst>
          </p:cNvPr>
          <p:cNvGrpSpPr/>
          <p:nvPr/>
        </p:nvGrpSpPr>
        <p:grpSpPr>
          <a:xfrm>
            <a:off x="5148064" y="3017141"/>
            <a:ext cx="3541639" cy="2099854"/>
            <a:chOff x="304800" y="1534485"/>
            <a:chExt cx="8650686" cy="5129031"/>
          </a:xfrm>
        </p:grpSpPr>
        <p:pic>
          <p:nvPicPr>
            <p:cNvPr id="18" name="Afbeelding 17" descr="Afbeelding met plafond, binnen, vloer, muur&#10;&#10;Automatisch gegenereerde beschrijving">
              <a:extLst>
                <a:ext uri="{FF2B5EF4-FFF2-40B4-BE49-F238E27FC236}">
                  <a16:creationId xmlns:a16="http://schemas.microsoft.com/office/drawing/2014/main" id="{3C8DC17D-33B4-49ED-B6F8-7558C15E3C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1534485"/>
              <a:ext cx="5730366" cy="3816424"/>
            </a:xfrm>
            <a:prstGeom prst="rect">
              <a:avLst/>
            </a:prstGeom>
          </p:spPr>
        </p:pic>
        <p:pic>
          <p:nvPicPr>
            <p:cNvPr id="19" name="Afbeelding 18" descr="Afbeelding met persoon&#10;&#10;Automatisch gegenereerde beschrijving">
              <a:extLst>
                <a:ext uri="{FF2B5EF4-FFF2-40B4-BE49-F238E27FC236}">
                  <a16:creationId xmlns:a16="http://schemas.microsoft.com/office/drawing/2014/main" id="{A7F61B68-CD5A-4831-AFCE-067FE0C2AC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0112" y="4408766"/>
              <a:ext cx="3375374" cy="2254750"/>
            </a:xfrm>
            <a:prstGeom prst="rect">
              <a:avLst/>
            </a:prstGeom>
          </p:spPr>
        </p:pic>
      </p:grpSp>
    </p:spTree>
    <p:extLst>
      <p:ext uri="{BB962C8B-B14F-4D97-AF65-F5344CB8AC3E}">
        <p14:creationId xmlns:p14="http://schemas.microsoft.com/office/powerpoint/2010/main" val="411281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206"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kritiek</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pluim</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noemen van fouten van iets of iemand</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Er is ook </a:t>
            </a:r>
            <a:r>
              <a:rPr lang="nl-NL" sz="2000" i="1" u="sng" dirty="0">
                <a:solidFill>
                  <a:srgbClr val="387038"/>
                </a:solidFill>
                <a:latin typeface="Century Gothic" panose="020B0502020202020204" pitchFamily="34" charset="0"/>
                <a:ea typeface="Calibri"/>
                <a:cs typeface="Times New Roman"/>
              </a:rPr>
              <a:t>kritiek</a:t>
            </a:r>
            <a:r>
              <a:rPr lang="nl-NL" sz="2000" i="1" dirty="0">
                <a:solidFill>
                  <a:srgbClr val="387038"/>
                </a:solidFill>
                <a:latin typeface="Century Gothic" panose="020B0502020202020204" pitchFamily="34" charset="0"/>
                <a:ea typeface="Calibri"/>
                <a:cs typeface="Times New Roman"/>
              </a:rPr>
              <a:t> op het evenement gsm-werpen. </a:t>
            </a: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compliment voor iets dat heel goed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r>
              <a:rPr lang="nl-NL" sz="2000" i="1" dirty="0">
                <a:solidFill>
                  <a:srgbClr val="387038"/>
                </a:solidFill>
                <a:latin typeface="Century Gothic" panose="020B0502020202020204" pitchFamily="34" charset="0"/>
                <a:ea typeface="Calibri"/>
                <a:cs typeface="Times New Roman"/>
              </a:rPr>
              <a:t>Ik gaf hem </a:t>
            </a:r>
            <a:r>
              <a:rPr lang="nl-NL" sz="2000" i="1" u="sng" dirty="0">
                <a:solidFill>
                  <a:srgbClr val="387038"/>
                </a:solidFill>
                <a:latin typeface="Century Gothic" panose="020B0502020202020204" pitchFamily="34" charset="0"/>
                <a:ea typeface="Calibri"/>
                <a:cs typeface="Times New Roman"/>
              </a:rPr>
              <a:t>een pluim</a:t>
            </a:r>
            <a:r>
              <a:rPr lang="nl-NL" sz="2000" i="1" dirty="0">
                <a:solidFill>
                  <a:srgbClr val="387038"/>
                </a:solidFill>
                <a:latin typeface="Century Gothic" panose="020B0502020202020204" pitchFamily="34" charset="0"/>
                <a:ea typeface="Calibri"/>
                <a:cs typeface="Times New Roman"/>
              </a:rPr>
              <a:t> voor het maken van de knikkerbaan. Ik vond het heel knap gemaakt.</a:t>
            </a:r>
            <a:endParaRPr lang="nl-NL" sz="1100" dirty="0">
              <a:effectLst/>
              <a:latin typeface="Century Gothic" panose="020B0502020202020204" pitchFamily="34" charset="0"/>
              <a:ea typeface="Calibri"/>
              <a:cs typeface="Times New Roman"/>
            </a:endParaRPr>
          </a:p>
        </p:txBody>
      </p:sp>
      <p:pic>
        <p:nvPicPr>
          <p:cNvPr id="18" name="Picture 2" descr="C:\Users\dasg\Downloads\shutterstock_55205434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50860" y="2689196"/>
            <a:ext cx="1329452" cy="24115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a:extLst>
              <a:ext uri="{FF2B5EF4-FFF2-40B4-BE49-F238E27FC236}">
                <a16:creationId xmlns:a16="http://schemas.microsoft.com/office/drawing/2014/main" id="{5B262D8F-D59B-431A-B33D-97DC9DF6ECFD}"/>
              </a:ext>
            </a:extLst>
          </p:cNvPr>
          <p:cNvGrpSpPr/>
          <p:nvPr/>
        </p:nvGrpSpPr>
        <p:grpSpPr>
          <a:xfrm>
            <a:off x="449272" y="3052852"/>
            <a:ext cx="3815209" cy="2246696"/>
            <a:chOff x="343037" y="1519530"/>
            <a:chExt cx="8634772" cy="5084834"/>
          </a:xfrm>
        </p:grpSpPr>
        <p:pic>
          <p:nvPicPr>
            <p:cNvPr id="19" name="Afbeelding 18" descr="Afbeelding met muur, persoon, binnen, shirt&#10;&#10;Automatisch gegenereerde beschrijving">
              <a:extLst>
                <a:ext uri="{FF2B5EF4-FFF2-40B4-BE49-F238E27FC236}">
                  <a16:creationId xmlns:a16="http://schemas.microsoft.com/office/drawing/2014/main" id="{73A31BE7-417E-4191-840F-F4F2D0C755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1880" y="3510300"/>
              <a:ext cx="5485929" cy="3094064"/>
            </a:xfrm>
            <a:prstGeom prst="rect">
              <a:avLst/>
            </a:prstGeom>
          </p:spPr>
        </p:pic>
        <p:pic>
          <p:nvPicPr>
            <p:cNvPr id="20" name="Afbeelding 19" descr="Afbeelding met kleding, persoon, binnen, vrouw&#10;&#10;Automatisch gegenereerde beschrijving">
              <a:extLst>
                <a:ext uri="{FF2B5EF4-FFF2-40B4-BE49-F238E27FC236}">
                  <a16:creationId xmlns:a16="http://schemas.microsoft.com/office/drawing/2014/main" id="{87EA214C-E9CF-403C-894A-CDC452CB97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037" y="1519530"/>
              <a:ext cx="4228963" cy="2824948"/>
            </a:xfrm>
            <a:prstGeom prst="rect">
              <a:avLst/>
            </a:prstGeom>
          </p:spPr>
        </p:pic>
      </p:grpSp>
    </p:spTree>
    <p:extLst>
      <p:ext uri="{BB962C8B-B14F-4D97-AF65-F5344CB8AC3E}">
        <p14:creationId xmlns:p14="http://schemas.microsoft.com/office/powerpoint/2010/main" val="184080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sindsdien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tot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vanaf die tijd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400" dirty="0">
              <a:latin typeface="Century Gothic" panose="020B0502020202020204" pitchFamily="34" charset="0"/>
              <a:ea typeface="Calibri"/>
              <a:cs typeface="Times New Roman"/>
            </a:endParaRPr>
          </a:p>
          <a:p>
            <a:pPr>
              <a:lnSpc>
                <a:spcPct val="107000"/>
              </a:lnSpc>
              <a:spcAft>
                <a:spcPts val="0"/>
              </a:spcAft>
            </a:pPr>
            <a:endParaRPr lang="nl-NL" sz="12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000" i="1" dirty="0">
                <a:solidFill>
                  <a:srgbClr val="387038"/>
                </a:solidFill>
                <a:effectLst/>
                <a:latin typeface="Century Gothic" panose="020B0502020202020204" pitchFamily="34" charset="0"/>
                <a:ea typeface="Calibri"/>
                <a:cs typeface="Times New Roman"/>
              </a:rPr>
              <a:t>Het gsm-werpen ontstond in 2000 in Finland. </a:t>
            </a:r>
            <a:r>
              <a:rPr lang="nl-NL" sz="2000" i="1" u="sng" dirty="0">
                <a:solidFill>
                  <a:srgbClr val="387038"/>
                </a:solidFill>
                <a:latin typeface="Century Gothic" panose="020B0502020202020204" pitchFamily="34" charset="0"/>
                <a:ea typeface="Calibri"/>
                <a:cs typeface="Times New Roman"/>
              </a:rPr>
              <a:t>Sindsdien</a:t>
            </a:r>
            <a:r>
              <a:rPr lang="nl-NL" sz="2000" i="1" dirty="0">
                <a:solidFill>
                  <a:srgbClr val="387038"/>
                </a:solidFill>
                <a:latin typeface="Century Gothic" panose="020B0502020202020204" pitchFamily="34" charset="0"/>
                <a:ea typeface="Calibri"/>
                <a:cs typeface="Times New Roman"/>
              </a:rPr>
              <a:t> is het een jaarlijks evenement.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verder dan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u="sng" dirty="0">
                <a:solidFill>
                  <a:srgbClr val="387038"/>
                </a:solidFill>
                <a:effectLst/>
                <a:latin typeface="Century Gothic" panose="020B0502020202020204" pitchFamily="34" charset="0"/>
                <a:ea typeface="Calibri"/>
                <a:cs typeface="Times New Roman"/>
              </a:rPr>
              <a:t>Tot</a:t>
            </a:r>
            <a:r>
              <a:rPr lang="nl-NL" sz="2000" i="1" dirty="0">
                <a:solidFill>
                  <a:srgbClr val="387038"/>
                </a:solidFill>
                <a:effectLst/>
                <a:latin typeface="Century Gothic" panose="020B0502020202020204" pitchFamily="34" charset="0"/>
                <a:ea typeface="Calibri"/>
                <a:cs typeface="Times New Roman"/>
              </a:rPr>
              <a:t> 2000 zat ik bij een zwemclub.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2" name="Afbeelding 21">
            <a:extLst>
              <a:ext uri="{FF2B5EF4-FFF2-40B4-BE49-F238E27FC236}">
                <a16:creationId xmlns:a16="http://schemas.microsoft.com/office/drawing/2014/main" id="{8C02C71D-2F16-48F4-947B-242FDEA5D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3554069"/>
            <a:ext cx="3851231" cy="811035"/>
          </a:xfrm>
          <a:prstGeom prst="rect">
            <a:avLst/>
          </a:prstGeom>
        </p:spPr>
      </p:pic>
      <p:sp>
        <p:nvSpPr>
          <p:cNvPr id="18" name="PIJL-RECHTS 17"/>
          <p:cNvSpPr/>
          <p:nvPr/>
        </p:nvSpPr>
        <p:spPr>
          <a:xfrm rot="5400000">
            <a:off x="7848313" y="2921607"/>
            <a:ext cx="1034505" cy="242315"/>
          </a:xfrm>
          <a:prstGeom prst="rightArrow">
            <a:avLst>
              <a:gd name="adj1" fmla="val 29027"/>
              <a:gd name="adj2" fmla="val 4709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a:extLst>
              <a:ext uri="{FF2B5EF4-FFF2-40B4-BE49-F238E27FC236}">
                <a16:creationId xmlns:a16="http://schemas.microsoft.com/office/drawing/2014/main" id="{50358C43-B33F-4F8E-91C1-388C1C238A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250" t="53025" r="19288" b="27324"/>
          <a:stretch/>
        </p:blipFill>
        <p:spPr>
          <a:xfrm>
            <a:off x="304800" y="2756465"/>
            <a:ext cx="4072956" cy="968951"/>
          </a:xfrm>
          <a:prstGeom prst="rect">
            <a:avLst/>
          </a:prstGeom>
        </p:spPr>
      </p:pic>
    </p:spTree>
    <p:extLst>
      <p:ext uri="{BB962C8B-B14F-4D97-AF65-F5344CB8AC3E}">
        <p14:creationId xmlns:p14="http://schemas.microsoft.com/office/powerpoint/2010/main" val="1261931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stellen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ontkennen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zeggen dat het zo is, beweren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r>
              <a:rPr lang="nl-NL" sz="12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sz="2000" i="1" dirty="0">
                <a:solidFill>
                  <a:srgbClr val="387038"/>
                </a:solidFill>
                <a:latin typeface="Century Gothic" panose="020B0502020202020204" pitchFamily="34" charset="0"/>
                <a:ea typeface="Calibri"/>
                <a:cs typeface="Times New Roman"/>
              </a:rPr>
              <a:t>Anderen zijn echt tevreden met oude mobieltjes. Dat durf ik wel te </a:t>
            </a:r>
            <a:r>
              <a:rPr lang="nl-NL" sz="2000" i="1" u="sng" dirty="0">
                <a:solidFill>
                  <a:srgbClr val="387038"/>
                </a:solidFill>
                <a:latin typeface="Century Gothic" panose="020B0502020202020204" pitchFamily="34" charset="0"/>
                <a:ea typeface="Calibri"/>
                <a:cs typeface="Times New Roman"/>
              </a:rPr>
              <a:t>stellen</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5743" y="1624654"/>
            <a:ext cx="4218745"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zeggen dat het niet zo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Ik </a:t>
            </a:r>
            <a:r>
              <a:rPr lang="nl-NL" sz="2000" i="1" u="sng" dirty="0">
                <a:solidFill>
                  <a:srgbClr val="387038"/>
                </a:solidFill>
                <a:effectLst/>
                <a:latin typeface="Century Gothic" panose="020B0502020202020204" pitchFamily="34" charset="0"/>
                <a:ea typeface="Calibri"/>
                <a:cs typeface="Times New Roman"/>
              </a:rPr>
              <a:t>ontken</a:t>
            </a:r>
            <a:r>
              <a:rPr lang="nl-NL" sz="2000" i="1" dirty="0">
                <a:solidFill>
                  <a:srgbClr val="387038"/>
                </a:solidFill>
                <a:effectLst/>
                <a:latin typeface="Century Gothic" panose="020B0502020202020204" pitchFamily="34" charset="0"/>
                <a:ea typeface="Calibri"/>
                <a:cs typeface="Times New Roman"/>
              </a:rPr>
              <a:t> dat </a:t>
            </a:r>
            <a:r>
              <a:rPr lang="nl-NL" sz="2000" i="1" dirty="0">
                <a:solidFill>
                  <a:srgbClr val="387038"/>
                </a:solidFill>
                <a:latin typeface="Century Gothic" panose="020B0502020202020204" pitchFamily="34" charset="0"/>
                <a:ea typeface="Calibri"/>
                <a:cs typeface="Times New Roman"/>
              </a:rPr>
              <a:t>anderen tevreden zijn met oude mobieltjes.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descr="Afbeelding met kleding, persoon, staand, poseren&#10;&#10;Automatisch gegenereerde beschrijving">
            <a:extLst>
              <a:ext uri="{FF2B5EF4-FFF2-40B4-BE49-F238E27FC236}">
                <a16:creationId xmlns:a16="http://schemas.microsoft.com/office/drawing/2014/main" id="{A2EE155D-3F8F-4269-B066-FAD139C5A4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2686" y="2664267"/>
            <a:ext cx="3495133" cy="2334749"/>
          </a:xfrm>
          <a:prstGeom prst="rect">
            <a:avLst/>
          </a:prstGeom>
        </p:spPr>
      </p:pic>
      <p:pic>
        <p:nvPicPr>
          <p:cNvPr id="4" name="Afbeelding 3">
            <a:extLst>
              <a:ext uri="{FF2B5EF4-FFF2-40B4-BE49-F238E27FC236}">
                <a16:creationId xmlns:a16="http://schemas.microsoft.com/office/drawing/2014/main" id="{F9059B59-58D2-4E5C-B02D-1875A2D535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288" y="2538783"/>
            <a:ext cx="3102639" cy="2601959"/>
          </a:xfrm>
          <a:prstGeom prst="rect">
            <a:avLst/>
          </a:prstGeom>
        </p:spPr>
      </p:pic>
      <p:sp>
        <p:nvSpPr>
          <p:cNvPr id="9" name="Tekstballon: rechthoek met afgeronde hoeken 8">
            <a:extLst>
              <a:ext uri="{FF2B5EF4-FFF2-40B4-BE49-F238E27FC236}">
                <a16:creationId xmlns:a16="http://schemas.microsoft.com/office/drawing/2014/main" id="{E81F67DA-BEE5-4A61-B84D-DF9B97A84883}"/>
              </a:ext>
            </a:extLst>
          </p:cNvPr>
          <p:cNvSpPr/>
          <p:nvPr/>
        </p:nvSpPr>
        <p:spPr>
          <a:xfrm>
            <a:off x="3130295" y="2577170"/>
            <a:ext cx="1227264" cy="613299"/>
          </a:xfrm>
          <a:prstGeom prst="wedgeRoundRectCallout">
            <a:avLst>
              <a:gd name="adj1" fmla="val -54904"/>
              <a:gd name="adj2" fmla="val 844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t>Dat is echt zo!</a:t>
            </a:r>
          </a:p>
        </p:txBody>
      </p:sp>
      <p:sp>
        <p:nvSpPr>
          <p:cNvPr id="17" name="Tekstballon: rechthoek met afgeronde hoeken 16">
            <a:extLst>
              <a:ext uri="{FF2B5EF4-FFF2-40B4-BE49-F238E27FC236}">
                <a16:creationId xmlns:a16="http://schemas.microsoft.com/office/drawing/2014/main" id="{E41CD0A6-4BC3-4519-B513-A2DF31355D0E}"/>
              </a:ext>
            </a:extLst>
          </p:cNvPr>
          <p:cNvSpPr/>
          <p:nvPr/>
        </p:nvSpPr>
        <p:spPr>
          <a:xfrm>
            <a:off x="7351837" y="2457268"/>
            <a:ext cx="1227264" cy="613299"/>
          </a:xfrm>
          <a:prstGeom prst="wedgeRoundRectCallout">
            <a:avLst>
              <a:gd name="adj1" fmla="val -54904"/>
              <a:gd name="adj2" fmla="val 844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t>Dat is niet zo!</a:t>
            </a:r>
          </a:p>
        </p:txBody>
      </p:sp>
    </p:spTree>
    <p:extLst>
      <p:ext uri="{BB962C8B-B14F-4D97-AF65-F5344CB8AC3E}">
        <p14:creationId xmlns:p14="http://schemas.microsoft.com/office/powerpoint/2010/main" val="201624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25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omstreden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39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onomstreden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38903"/>
            <a:ext cx="4072956" cy="4626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waar veel over gepraat wordt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000" i="1" dirty="0">
                <a:solidFill>
                  <a:srgbClr val="387038"/>
                </a:solidFill>
                <a:effectLst/>
                <a:latin typeface="Century Gothic" panose="020B0502020202020204" pitchFamily="34" charset="0"/>
                <a:ea typeface="Calibri"/>
                <a:cs typeface="Times New Roman"/>
              </a:rPr>
              <a:t>Dat wij steeds maar nieuwe mobieltjes kopen is in andere landen </a:t>
            </a:r>
            <a:r>
              <a:rPr lang="nl-NL" sz="2000" i="1" u="sng" dirty="0">
                <a:solidFill>
                  <a:srgbClr val="387038"/>
                </a:solidFill>
                <a:latin typeface="Century Gothic" panose="020B0502020202020204" pitchFamily="34" charset="0"/>
                <a:ea typeface="Calibri"/>
                <a:cs typeface="Times New Roman"/>
              </a:rPr>
              <a:t>omstreden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38903"/>
            <a:ext cx="4248472" cy="455439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waarover geen verschil van mening bestaat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Zijn voetbalkwaliteiten zijn </a:t>
            </a:r>
            <a:r>
              <a:rPr lang="nl-NL" sz="2200" i="1" u="sng" dirty="0">
                <a:solidFill>
                  <a:srgbClr val="387038"/>
                </a:solidFill>
                <a:latin typeface="Century Gothic" panose="020B0502020202020204" pitchFamily="34" charset="0"/>
                <a:ea typeface="Calibri"/>
                <a:cs typeface="Times New Roman"/>
              </a:rPr>
              <a:t>onomstreden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gras, buiten, persoon, voetbal&#10;&#10;Automatisch gegenereerde beschrijving">
            <a:extLst>
              <a:ext uri="{FF2B5EF4-FFF2-40B4-BE49-F238E27FC236}">
                <a16:creationId xmlns:a16="http://schemas.microsoft.com/office/drawing/2014/main" id="{3C7A9136-9177-49E2-ACE6-444DE77EDB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7039" y="2998746"/>
            <a:ext cx="3452903" cy="2320351"/>
          </a:xfrm>
          <a:prstGeom prst="rect">
            <a:avLst/>
          </a:prstGeom>
        </p:spPr>
      </p:pic>
      <p:grpSp>
        <p:nvGrpSpPr>
          <p:cNvPr id="10" name="Groep 9">
            <a:extLst>
              <a:ext uri="{FF2B5EF4-FFF2-40B4-BE49-F238E27FC236}">
                <a16:creationId xmlns:a16="http://schemas.microsoft.com/office/drawing/2014/main" id="{C7DABDBC-F5C1-4039-9BA4-E6C453497DBE}"/>
              </a:ext>
            </a:extLst>
          </p:cNvPr>
          <p:cNvGrpSpPr/>
          <p:nvPr/>
        </p:nvGrpSpPr>
        <p:grpSpPr>
          <a:xfrm>
            <a:off x="495298" y="2637427"/>
            <a:ext cx="3696760" cy="2209597"/>
            <a:chOff x="304800" y="1534485"/>
            <a:chExt cx="8650686" cy="5129031"/>
          </a:xfrm>
        </p:grpSpPr>
        <p:pic>
          <p:nvPicPr>
            <p:cNvPr id="16" name="Afbeelding 15" descr="Afbeelding met plafond, binnen, vloer, muur&#10;&#10;Automatisch gegenereerde beschrijving">
              <a:extLst>
                <a:ext uri="{FF2B5EF4-FFF2-40B4-BE49-F238E27FC236}">
                  <a16:creationId xmlns:a16="http://schemas.microsoft.com/office/drawing/2014/main" id="{EA7C3AB5-E85F-4BED-8E7F-9EA216FE99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1534485"/>
              <a:ext cx="5730366" cy="3816424"/>
            </a:xfrm>
            <a:prstGeom prst="rect">
              <a:avLst/>
            </a:prstGeom>
          </p:spPr>
        </p:pic>
        <p:pic>
          <p:nvPicPr>
            <p:cNvPr id="17" name="Afbeelding 16" descr="Afbeelding met persoon&#10;&#10;Automatisch gegenereerde beschrijving">
              <a:extLst>
                <a:ext uri="{FF2B5EF4-FFF2-40B4-BE49-F238E27FC236}">
                  <a16:creationId xmlns:a16="http://schemas.microsoft.com/office/drawing/2014/main" id="{9D95AD7B-8B47-4CF2-915B-38904DEDA2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0112" y="4408766"/>
              <a:ext cx="3375374" cy="2254750"/>
            </a:xfrm>
            <a:prstGeom prst="rect">
              <a:avLst/>
            </a:prstGeom>
          </p:spPr>
        </p:pic>
      </p:grpSp>
      <p:sp>
        <p:nvSpPr>
          <p:cNvPr id="18" name="Vermenigvuldigingsteken 17">
            <a:extLst>
              <a:ext uri="{FF2B5EF4-FFF2-40B4-BE49-F238E27FC236}">
                <a16:creationId xmlns:a16="http://schemas.microsoft.com/office/drawing/2014/main" id="{8DE9B24C-27DD-41EF-A989-20EE34AB2702}"/>
              </a:ext>
            </a:extLst>
          </p:cNvPr>
          <p:cNvSpPr/>
          <p:nvPr/>
        </p:nvSpPr>
        <p:spPr>
          <a:xfrm>
            <a:off x="45006" y="1556792"/>
            <a:ext cx="4176464" cy="4248472"/>
          </a:xfrm>
          <a:prstGeom prst="mathMultiply">
            <a:avLst>
              <a:gd name="adj1" fmla="val 46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378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971600" y="476672"/>
            <a:ext cx="5129481" cy="8143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467524" y="468969"/>
            <a:ext cx="6192708" cy="7997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latin typeface="Century Gothic" panose="020B0502020202020204" pitchFamily="34" charset="0"/>
                <a:ea typeface="Calibri"/>
                <a:cs typeface="Times New Roman"/>
              </a:rPr>
              <a:t>het evenement</a:t>
            </a:r>
            <a:endParaRPr lang="nl-NL" sz="5200" b="1" dirty="0">
              <a:effectLst/>
              <a:latin typeface="Century Gothic" panose="020B0502020202020204" pitchFamily="34" charset="0"/>
              <a:ea typeface="Calibri"/>
              <a:cs typeface="Times New Roman"/>
            </a:endParaRPr>
          </a:p>
        </p:txBody>
      </p:sp>
      <p:sp>
        <p:nvSpPr>
          <p:cNvPr id="7" name="Text Box 14"/>
          <p:cNvSpPr txBox="1"/>
          <p:nvPr/>
        </p:nvSpPr>
        <p:spPr>
          <a:xfrm>
            <a:off x="412340" y="3697356"/>
            <a:ext cx="2131310" cy="95577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51945" y="3610346"/>
            <a:ext cx="2620192" cy="9001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300" b="1" dirty="0">
                <a:latin typeface="Century Gothic" panose="020B0502020202020204" pitchFamily="34" charset="0"/>
                <a:ea typeface="Calibri"/>
                <a:cs typeface="Times New Roman"/>
              </a:rPr>
              <a:t>het gsm-werpen</a:t>
            </a:r>
            <a:endParaRPr lang="nl-NL" sz="3300" b="1" dirty="0">
              <a:effectLst/>
              <a:latin typeface="Century Gothic" panose="020B0502020202020204" pitchFamily="34" charset="0"/>
              <a:ea typeface="Calibri"/>
              <a:cs typeface="Times New Roman"/>
            </a:endParaRPr>
          </a:p>
        </p:txBody>
      </p:sp>
      <p:sp>
        <p:nvSpPr>
          <p:cNvPr id="9" name="Text Box 14"/>
          <p:cNvSpPr txBox="1"/>
          <p:nvPr/>
        </p:nvSpPr>
        <p:spPr>
          <a:xfrm>
            <a:off x="2942804" y="3681029"/>
            <a:ext cx="2493291" cy="9392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699792" y="3578885"/>
            <a:ext cx="2808312" cy="10081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300" b="1" dirty="0">
                <a:latin typeface="Century Gothic" panose="020B0502020202020204" pitchFamily="34" charset="0"/>
                <a:ea typeface="Calibri"/>
                <a:cs typeface="Times New Roman"/>
              </a:rPr>
              <a:t>het WK voetbal</a:t>
            </a:r>
          </a:p>
        </p:txBody>
      </p:sp>
      <p:sp>
        <p:nvSpPr>
          <p:cNvPr id="11" name="Text Box 14"/>
          <p:cNvSpPr txBox="1"/>
          <p:nvPr/>
        </p:nvSpPr>
        <p:spPr>
          <a:xfrm>
            <a:off x="5986292" y="3720213"/>
            <a:ext cx="2745368" cy="9000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47499" y="3596787"/>
            <a:ext cx="3240360" cy="5933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300" b="1" dirty="0">
                <a:latin typeface="Century Gothic" panose="020B0502020202020204" pitchFamily="34" charset="0"/>
                <a:ea typeface="Calibri"/>
                <a:cs typeface="Times New Roman"/>
              </a:rPr>
              <a:t>het Songfestival</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36552" y="3430474"/>
            <a:ext cx="182652" cy="280866"/>
          </a:xfrm>
          <a:prstGeom prst="rect">
            <a:avLst/>
          </a:prstGeom>
        </p:spPr>
      </p:pic>
      <p:sp>
        <p:nvSpPr>
          <p:cNvPr id="13" name="Text Box 14"/>
          <p:cNvSpPr txBox="1"/>
          <p:nvPr/>
        </p:nvSpPr>
        <p:spPr>
          <a:xfrm>
            <a:off x="6228184" y="476672"/>
            <a:ext cx="2520280"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grote gebeurtenis waar veel mensen naar kijken</a:t>
            </a:r>
            <a:endParaRPr lang="nl-NL" sz="1100" dirty="0">
              <a:effectLst/>
              <a:latin typeface="Century Gothic" panose="020B0502020202020204" pitchFamily="34" charset="0"/>
              <a:ea typeface="Calibri"/>
              <a:cs typeface="Times New Roman"/>
            </a:endParaRPr>
          </a:p>
        </p:txBody>
      </p:sp>
      <p:pic>
        <p:nvPicPr>
          <p:cNvPr id="17" name="Afbeelding 16" descr="Afbeelding met gras, voetbal, speelgoed, klein&#10;&#10;Automatisch gegenereerde beschrijving">
            <a:extLst>
              <a:ext uri="{FF2B5EF4-FFF2-40B4-BE49-F238E27FC236}">
                <a16:creationId xmlns:a16="http://schemas.microsoft.com/office/drawing/2014/main" id="{9B8E6F6B-FC94-48EB-A6B3-1E7F03F7CC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834" y="4694804"/>
            <a:ext cx="1818230" cy="1214578"/>
          </a:xfrm>
          <a:prstGeom prst="rect">
            <a:avLst/>
          </a:prstGeom>
        </p:spPr>
      </p:pic>
      <p:pic>
        <p:nvPicPr>
          <p:cNvPr id="19" name="Afbeelding 18" descr="Afbeelding met pijl&#10;&#10;Automatisch gegenereerde beschrijving">
            <a:extLst>
              <a:ext uri="{FF2B5EF4-FFF2-40B4-BE49-F238E27FC236}">
                <a16:creationId xmlns:a16="http://schemas.microsoft.com/office/drawing/2014/main" id="{0732F8CC-EE43-41EF-B394-66C0B755CA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5894" y="4721316"/>
            <a:ext cx="1669649" cy="1252237"/>
          </a:xfrm>
          <a:prstGeom prst="rect">
            <a:avLst/>
          </a:prstGeom>
        </p:spPr>
      </p:pic>
      <p:pic>
        <p:nvPicPr>
          <p:cNvPr id="20" name="Picture 4" descr="Word Belgisch kampioen GSM-werpen en ga naar het WK in Finland | FrontView  Magazine">
            <a:extLst>
              <a:ext uri="{FF2B5EF4-FFF2-40B4-BE49-F238E27FC236}">
                <a16:creationId xmlns:a16="http://schemas.microsoft.com/office/drawing/2014/main" id="{E7D8C00E-CC58-4CFE-8C03-8C12A244A87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5421" y="4893753"/>
            <a:ext cx="2232364" cy="10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48 – 29 </a:t>
            </a:r>
            <a:r>
              <a:rPr lang="nl-NL" dirty="0">
                <a:solidFill>
                  <a:srgbClr val="C00000"/>
                </a:solidFill>
                <a:latin typeface="Century Gothic" panose="020B0502020202020204" pitchFamily="34" charset="0"/>
              </a:rPr>
              <a:t>november 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79843" y="4581128"/>
            <a:ext cx="2573299"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7929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67268" y="3448040"/>
            <a:ext cx="272643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p:cNvSpPr txBox="1"/>
          <p:nvPr/>
        </p:nvSpPr>
        <p:spPr>
          <a:xfrm>
            <a:off x="2953208" y="408886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de wedstrijd</a:t>
            </a:r>
            <a:endParaRPr lang="nl-NL" sz="3200" dirty="0">
              <a:effectLst/>
              <a:latin typeface="Century Gothic" panose="020B0502020202020204" pitchFamily="34" charset="0"/>
              <a:ea typeface="Calibri"/>
              <a:cs typeface="Times New Roman"/>
            </a:endParaRPr>
          </a:p>
        </p:txBody>
      </p:sp>
      <p:sp>
        <p:nvSpPr>
          <p:cNvPr id="10" name="Text Box 14"/>
          <p:cNvSpPr txBox="1"/>
          <p:nvPr/>
        </p:nvSpPr>
        <p:spPr>
          <a:xfrm>
            <a:off x="6126764" y="3505151"/>
            <a:ext cx="2670866" cy="71593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de uitslag</a:t>
            </a:r>
            <a:endParaRPr lang="nl-NL" sz="3200" dirty="0">
              <a:effectLst/>
              <a:latin typeface="Century Gothic" panose="020B0502020202020204" pitchFamily="34" charset="0"/>
              <a:ea typeface="Calibri"/>
              <a:cs typeface="Times New Roman"/>
            </a:endParaRPr>
          </a:p>
        </p:txBody>
      </p:sp>
      <p:sp>
        <p:nvSpPr>
          <p:cNvPr id="11" name="Text Box 14"/>
          <p:cNvSpPr txBox="1"/>
          <p:nvPr/>
        </p:nvSpPr>
        <p:spPr>
          <a:xfrm>
            <a:off x="395534" y="404664"/>
            <a:ext cx="8414482" cy="10743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Aan het einde van de wedstrijd, komt altijd </a:t>
            </a:r>
            <a:r>
              <a:rPr lang="nl-NL" sz="2000" i="1" u="sng" dirty="0">
                <a:solidFill>
                  <a:srgbClr val="387038"/>
                </a:solidFill>
                <a:latin typeface="Century Gothic" panose="020B0502020202020204" pitchFamily="34" charset="0"/>
                <a:ea typeface="Calibri"/>
                <a:cs typeface="Times New Roman"/>
              </a:rPr>
              <a:t>de uitslag</a:t>
            </a:r>
            <a:r>
              <a:rPr lang="nl-NL" sz="2000" i="1" dirty="0">
                <a:solidFill>
                  <a:srgbClr val="387038"/>
                </a:solidFill>
                <a:latin typeface="Century Gothic" panose="020B0502020202020204" pitchFamily="34" charset="0"/>
                <a:ea typeface="Calibri"/>
                <a:cs typeface="Times New Roman"/>
              </a:rPr>
              <a:t>. Ben je de beste, dan ben je de winnaar.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14188" y="4339209"/>
            <a:ext cx="2573298" cy="12206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173684" y="4285772"/>
            <a:ext cx="2577317" cy="12223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stand aan het einde van de wedstrijd</a:t>
            </a:r>
            <a:endParaRPr lang="nl-NL" sz="105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790AE12D-891D-46CD-B815-36572B67FE5D}"/>
              </a:ext>
            </a:extLst>
          </p:cNvPr>
          <p:cNvSpPr txBox="1"/>
          <p:nvPr/>
        </p:nvSpPr>
        <p:spPr>
          <a:xfrm>
            <a:off x="472981" y="4640587"/>
            <a:ext cx="242901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het</a:t>
            </a:r>
            <a:r>
              <a:rPr lang="nl-NL" sz="3200" dirty="0">
                <a:effectLst/>
                <a:latin typeface="Century Gothic" panose="020B0502020202020204" pitchFamily="34" charset="0"/>
                <a:ea typeface="Calibri"/>
                <a:cs typeface="Times New Roman"/>
              </a:rPr>
              <a:t> plan</a:t>
            </a:r>
          </a:p>
        </p:txBody>
      </p:sp>
      <p:pic>
        <p:nvPicPr>
          <p:cNvPr id="3" name="Afbeelding 2" descr="Afbeelding met persoon, buiten&#10;&#10;Automatisch gegenereerde beschrijving">
            <a:extLst>
              <a:ext uri="{FF2B5EF4-FFF2-40B4-BE49-F238E27FC236}">
                <a16:creationId xmlns:a16="http://schemas.microsoft.com/office/drawing/2014/main" id="{4BAD1E9A-C156-48C5-AEFE-704937AC8B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6621" y="2856425"/>
            <a:ext cx="2168705" cy="1607448"/>
          </a:xfrm>
          <a:prstGeom prst="rect">
            <a:avLst/>
          </a:prstGeom>
        </p:spPr>
      </p:pic>
      <p:pic>
        <p:nvPicPr>
          <p:cNvPr id="19" name="Picture 2">
            <a:extLst>
              <a:ext uri="{FF2B5EF4-FFF2-40B4-BE49-F238E27FC236}">
                <a16:creationId xmlns:a16="http://schemas.microsoft.com/office/drawing/2014/main" id="{E975893B-3257-468F-80A5-9BC14E68A3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5685" y="2303509"/>
            <a:ext cx="2339415" cy="1559610"/>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15B4C37D-4177-422D-B8F6-39C47CB983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5134" y="1948365"/>
            <a:ext cx="2423081" cy="1362983"/>
          </a:xfrm>
          <a:prstGeom prst="rect">
            <a:avLst/>
          </a:prstGeom>
        </p:spPr>
      </p:pic>
      <p:sp>
        <p:nvSpPr>
          <p:cNvPr id="21" name="Tekstvak 20">
            <a:extLst>
              <a:ext uri="{FF2B5EF4-FFF2-40B4-BE49-F238E27FC236}">
                <a16:creationId xmlns:a16="http://schemas.microsoft.com/office/drawing/2014/main" id="{F8EEFCCF-46D0-4FC1-964B-DAD91036AF9F}"/>
              </a:ext>
            </a:extLst>
          </p:cNvPr>
          <p:cNvSpPr txBox="1"/>
          <p:nvPr/>
        </p:nvSpPr>
        <p:spPr>
          <a:xfrm>
            <a:off x="107504" y="6595121"/>
            <a:ext cx="6840760" cy="215444"/>
          </a:xfrm>
          <a:prstGeom prst="rect">
            <a:avLst/>
          </a:prstGeom>
          <a:noFill/>
        </p:spPr>
        <p:txBody>
          <a:bodyPr wrap="square">
            <a:spAutoFit/>
          </a:bodyPr>
          <a:lstStyle/>
          <a:p>
            <a:r>
              <a:rPr lang="nl-NL" sz="800" dirty="0">
                <a:solidFill>
                  <a:schemeClr val="bg1">
                    <a:lumMod val="85000"/>
                  </a:schemeClr>
                </a:solidFill>
              </a:rPr>
              <a:t>https://www.nieuwsblad.be/cnt/dmf20120722_00230680</a:t>
            </a:r>
          </a:p>
        </p:txBody>
      </p:sp>
    </p:spTree>
    <p:extLst>
      <p:ext uri="{BB962C8B-B14F-4D97-AF65-F5344CB8AC3E}">
        <p14:creationId xmlns:p14="http://schemas.microsoft.com/office/powerpoint/2010/main" val="715797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4"/>
          <p:cNvSpPr txBox="1"/>
          <p:nvPr/>
        </p:nvSpPr>
        <p:spPr>
          <a:xfrm>
            <a:off x="1603955" y="476672"/>
            <a:ext cx="3338874" cy="8810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1" name="Text Box 14"/>
          <p:cNvSpPr txBox="1"/>
          <p:nvPr/>
        </p:nvSpPr>
        <p:spPr>
          <a:xfrm>
            <a:off x="3275856" y="5300816"/>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Ik </a:t>
            </a:r>
            <a:r>
              <a:rPr lang="nl-NL" sz="2000" i="1" u="sng" dirty="0">
                <a:solidFill>
                  <a:srgbClr val="387038"/>
                </a:solidFill>
                <a:effectLst/>
                <a:latin typeface="Century Gothic" panose="020B0502020202020204" pitchFamily="34" charset="0"/>
                <a:ea typeface="Calibri"/>
                <a:cs typeface="Times New Roman"/>
              </a:rPr>
              <a:t>verwerk</a:t>
            </a:r>
            <a:r>
              <a:rPr lang="nl-NL" sz="2000" i="1" dirty="0">
                <a:solidFill>
                  <a:srgbClr val="387038"/>
                </a:solidFill>
                <a:effectLst/>
                <a:latin typeface="Century Gothic" panose="020B0502020202020204" pitchFamily="34" charset="0"/>
                <a:ea typeface="Calibri"/>
                <a:cs typeface="Times New Roman"/>
              </a:rPr>
              <a:t> </a:t>
            </a:r>
            <a:r>
              <a:rPr lang="nl-NL" sz="2000" i="1" dirty="0">
                <a:solidFill>
                  <a:srgbClr val="387038"/>
                </a:solidFill>
                <a:latin typeface="Century Gothic" panose="020B0502020202020204" pitchFamily="34" charset="0"/>
                <a:ea typeface="Calibri"/>
                <a:cs typeface="Times New Roman"/>
              </a:rPr>
              <a:t>oude mobieltjes</a:t>
            </a:r>
            <a:r>
              <a:rPr lang="nl-NL" sz="2000" i="1" dirty="0">
                <a:solidFill>
                  <a:srgbClr val="387038"/>
                </a:solidFill>
                <a:effectLst/>
                <a:latin typeface="Century Gothic" panose="020B0502020202020204" pitchFamily="34" charset="0"/>
                <a:ea typeface="Calibri"/>
                <a:cs typeface="Times New Roman"/>
              </a:rPr>
              <a:t> tot </a:t>
            </a:r>
            <a:r>
              <a:rPr lang="nl-NL" sz="2000" i="1" dirty="0">
                <a:solidFill>
                  <a:srgbClr val="387038"/>
                </a:solidFill>
                <a:latin typeface="Century Gothic" panose="020B0502020202020204" pitchFamily="34" charset="0"/>
                <a:ea typeface="Calibri"/>
                <a:cs typeface="Times New Roman"/>
              </a:rPr>
              <a:t>nieuwe</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1669297" y="476672"/>
            <a:ext cx="3082747" cy="7920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4400" dirty="0">
                <a:latin typeface="Century Gothic" panose="020B0502020202020204" pitchFamily="34" charset="0"/>
                <a:ea typeface="Calibri"/>
                <a:cs typeface="Times New Roman"/>
              </a:rPr>
              <a:t>verwerken</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683568" y="1301781"/>
            <a:ext cx="6147187" cy="6186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94357" y="1301781"/>
            <a:ext cx="6640453" cy="8810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gebruiken bij het maken van iets</a:t>
            </a:r>
            <a:endParaRPr lang="nl-NL" sz="1100" dirty="0">
              <a:effectLst/>
              <a:latin typeface="Century Gothic" panose="020B0502020202020204" pitchFamily="34" charset="0"/>
              <a:ea typeface="Calibri"/>
              <a:cs typeface="Times New Roman"/>
            </a:endParaRPr>
          </a:p>
        </p:txBody>
      </p:sp>
      <p:pic>
        <p:nvPicPr>
          <p:cNvPr id="12" name="Afbeelding 11">
            <a:extLst>
              <a:ext uri="{FF2B5EF4-FFF2-40B4-BE49-F238E27FC236}">
                <a16:creationId xmlns:a16="http://schemas.microsoft.com/office/drawing/2014/main" id="{80DE1579-05B8-4145-B322-22ADC88F65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864451"/>
            <a:ext cx="1820357" cy="2427143"/>
          </a:xfrm>
          <a:prstGeom prst="rect">
            <a:avLst/>
          </a:prstGeom>
        </p:spPr>
      </p:pic>
      <p:pic>
        <p:nvPicPr>
          <p:cNvPr id="16" name="Afbeelding 15" descr="Afbeelding met tekst, persoon&#10;&#10;Automatisch gegenereerde beschrijving">
            <a:extLst>
              <a:ext uri="{FF2B5EF4-FFF2-40B4-BE49-F238E27FC236}">
                <a16:creationId xmlns:a16="http://schemas.microsoft.com/office/drawing/2014/main" id="{ED2560A5-0916-4B42-B97E-E244E047A2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8610" y="3066868"/>
            <a:ext cx="2466779" cy="1647809"/>
          </a:xfrm>
          <a:prstGeom prst="rect">
            <a:avLst/>
          </a:prstGeom>
        </p:spPr>
      </p:pic>
      <p:pic>
        <p:nvPicPr>
          <p:cNvPr id="17" name="Afbeelding 16" descr="Afbeelding met tekst, binnen, bureau, kantoor&#10;&#10;Automatisch gegenereerde beschrijving">
            <a:extLst>
              <a:ext uri="{FF2B5EF4-FFF2-40B4-BE49-F238E27FC236}">
                <a16:creationId xmlns:a16="http://schemas.microsoft.com/office/drawing/2014/main" id="{4ADDC1E4-725D-4406-8151-09ED4DB807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1017" y="2244907"/>
            <a:ext cx="2697676" cy="1802048"/>
          </a:xfrm>
          <a:prstGeom prst="rect">
            <a:avLst/>
          </a:prstGeom>
        </p:spPr>
      </p:pic>
    </p:spTree>
    <p:extLst>
      <p:ext uri="{BB962C8B-B14F-4D97-AF65-F5344CB8AC3E}">
        <p14:creationId xmlns:p14="http://schemas.microsoft.com/office/powerpoint/2010/main" val="100409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waaronder</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waarbij, tussen welke</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In andere landen, </a:t>
            </a:r>
            <a:r>
              <a:rPr lang="nl-NL" sz="2800" i="1" u="sng" dirty="0">
                <a:solidFill>
                  <a:srgbClr val="387038"/>
                </a:solidFill>
                <a:latin typeface="Century Gothic" panose="020B0502020202020204" pitchFamily="34" charset="0"/>
                <a:cs typeface="Times New Roman"/>
              </a:rPr>
              <a:t>waaronder</a:t>
            </a:r>
            <a:r>
              <a:rPr lang="nl-NL" sz="2800" i="1" dirty="0">
                <a:solidFill>
                  <a:srgbClr val="387038"/>
                </a:solidFill>
                <a:latin typeface="Century Gothic" panose="020B0502020202020204" pitchFamily="34" charset="0"/>
                <a:cs typeface="Times New Roman"/>
              </a:rPr>
              <a:t> armere landen, </a:t>
            </a:r>
          </a:p>
          <a:p>
            <a:r>
              <a:rPr lang="nl-NL" sz="2800" i="1" dirty="0">
                <a:solidFill>
                  <a:srgbClr val="387038"/>
                </a:solidFill>
                <a:latin typeface="Century Gothic" panose="020B0502020202020204" pitchFamily="34" charset="0"/>
                <a:cs typeface="Times New Roman"/>
              </a:rPr>
              <a:t>is het snel weggooien van mobieltjes </a:t>
            </a:r>
          </a:p>
          <a:p>
            <a:r>
              <a:rPr lang="nl-NL" sz="2800" i="1" dirty="0">
                <a:solidFill>
                  <a:srgbClr val="387038"/>
                </a:solidFill>
                <a:latin typeface="Century Gothic" panose="020B0502020202020204" pitchFamily="34" charset="0"/>
                <a:cs typeface="Times New Roman"/>
              </a:rPr>
              <a:t>en een nieuwe kopen omstreden.</a:t>
            </a:r>
            <a:endParaRPr lang="nl-NL" sz="2800" i="1" dirty="0">
              <a:solidFill>
                <a:srgbClr val="00B050"/>
              </a:solidFill>
              <a:latin typeface="Century Gothic" panose="020B0502020202020204" pitchFamily="34" charset="0"/>
            </a:endParaRPr>
          </a:p>
        </p:txBody>
      </p:sp>
      <p:pic>
        <p:nvPicPr>
          <p:cNvPr id="4" name="Afbeelding 3" descr="Afbeelding met buiten, grond, kust, dak&#10;&#10;Automatisch gegenereerde beschrijving">
            <a:extLst>
              <a:ext uri="{FF2B5EF4-FFF2-40B4-BE49-F238E27FC236}">
                <a16:creationId xmlns:a16="http://schemas.microsoft.com/office/drawing/2014/main" id="{305464EB-4086-4474-A9CC-D96664A0C7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928" y="1988840"/>
            <a:ext cx="3938064" cy="2630627"/>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vallen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gebeuren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evenement gsm-werpen </a:t>
            </a:r>
            <a:r>
              <a:rPr lang="nl-NL" sz="2800" i="1" u="sng" dirty="0">
                <a:solidFill>
                  <a:srgbClr val="387038"/>
                </a:solidFill>
                <a:latin typeface="Century Gothic" panose="020B0502020202020204" pitchFamily="34" charset="0"/>
                <a:cs typeface="Times New Roman"/>
              </a:rPr>
              <a:t>valt</a:t>
            </a:r>
            <a:r>
              <a:rPr lang="nl-NL" sz="2800" i="1" dirty="0">
                <a:solidFill>
                  <a:srgbClr val="387038"/>
                </a:solidFill>
                <a:latin typeface="Century Gothic" panose="020B0502020202020204" pitchFamily="34" charset="0"/>
                <a:cs typeface="Times New Roman"/>
              </a:rPr>
              <a:t> altijd in de zomer.</a:t>
            </a:r>
            <a:endParaRPr lang="nl-NL" sz="2800" i="1" dirty="0">
              <a:solidFill>
                <a:srgbClr val="00B050"/>
              </a:solidFill>
              <a:latin typeface="Century Gothic" panose="020B0502020202020204" pitchFamily="34" charset="0"/>
            </a:endParaRPr>
          </a:p>
        </p:txBody>
      </p:sp>
      <p:grpSp>
        <p:nvGrpSpPr>
          <p:cNvPr id="5" name="Groep 4">
            <a:extLst>
              <a:ext uri="{FF2B5EF4-FFF2-40B4-BE49-F238E27FC236}">
                <a16:creationId xmlns:a16="http://schemas.microsoft.com/office/drawing/2014/main" id="{0E1AB69F-7C52-465F-A60B-D4CCA1206C58}"/>
              </a:ext>
            </a:extLst>
          </p:cNvPr>
          <p:cNvGrpSpPr/>
          <p:nvPr/>
        </p:nvGrpSpPr>
        <p:grpSpPr>
          <a:xfrm>
            <a:off x="1979712" y="766359"/>
            <a:ext cx="6335742" cy="4707470"/>
            <a:chOff x="421244" y="-292030"/>
            <a:chExt cx="9227356" cy="6855945"/>
          </a:xfrm>
        </p:grpSpPr>
        <p:pic>
          <p:nvPicPr>
            <p:cNvPr id="6" name="Picture 2">
              <a:extLst>
                <a:ext uri="{FF2B5EF4-FFF2-40B4-BE49-F238E27FC236}">
                  <a16:creationId xmlns:a16="http://schemas.microsoft.com/office/drawing/2014/main" id="{B059B96C-B25D-4FFB-B03E-1DB741A285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800" y="2688115"/>
              <a:ext cx="5652120" cy="376808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D44BA12F-EB81-4799-9845-5E674C8327D7}"/>
                </a:ext>
              </a:extLst>
            </p:cNvPr>
            <p:cNvSpPr txBox="1"/>
            <p:nvPr/>
          </p:nvSpPr>
          <p:spPr>
            <a:xfrm>
              <a:off x="2807840" y="6348472"/>
              <a:ext cx="6840760" cy="215443"/>
            </a:xfrm>
            <a:prstGeom prst="rect">
              <a:avLst/>
            </a:prstGeom>
            <a:noFill/>
          </p:spPr>
          <p:txBody>
            <a:bodyPr wrap="square">
              <a:spAutoFit/>
            </a:bodyPr>
            <a:lstStyle/>
            <a:p>
              <a:r>
                <a:rPr lang="nl-NL" sz="800" dirty="0">
                  <a:solidFill>
                    <a:schemeClr val="bg1">
                      <a:lumMod val="85000"/>
                    </a:schemeClr>
                  </a:solidFill>
                </a:rPr>
                <a:t>https://www.nieuwsblad.be/cnt/dmf20120722_00230680</a:t>
              </a:r>
            </a:p>
          </p:txBody>
        </p:sp>
        <p:pic>
          <p:nvPicPr>
            <p:cNvPr id="9" name="Picture 4" descr="Word Belgisch kampioen GSM-werpen en ga naar het WK in Finland | FrontView  Magazine">
              <a:extLst>
                <a:ext uri="{FF2B5EF4-FFF2-40B4-BE49-F238E27FC236}">
                  <a16:creationId xmlns:a16="http://schemas.microsoft.com/office/drawing/2014/main" id="{99047587-8046-46AA-B271-2838A4CC8B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792284">
              <a:off x="421244" y="1808461"/>
              <a:ext cx="3990217" cy="185013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9351A01F-F756-439E-918A-1E23C474F8CB}"/>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55005" y="-292030"/>
              <a:ext cx="5157555" cy="4651047"/>
            </a:xfrm>
            <a:prstGeom prst="rect">
              <a:avLst/>
            </a:prstGeom>
          </p:spPr>
        </p:pic>
      </p:grpSp>
    </p:spTree>
    <p:extLst>
      <p:ext uri="{BB962C8B-B14F-4D97-AF65-F5344CB8AC3E}">
        <p14:creationId xmlns:p14="http://schemas.microsoft.com/office/powerpoint/2010/main" val="243897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612560" cy="1323439"/>
          </a:xfrm>
          <a:prstGeom prst="rect">
            <a:avLst/>
          </a:prstGeom>
          <a:noFill/>
        </p:spPr>
        <p:txBody>
          <a:bodyPr wrap="square" rtlCol="0">
            <a:spAutoFit/>
          </a:bodyPr>
          <a:lstStyle/>
          <a:p>
            <a:r>
              <a:rPr lang="nl-NL" sz="8000" b="1" u="sng" dirty="0">
                <a:latin typeface="Century Gothic" panose="020B0502020202020204" pitchFamily="34" charset="0"/>
              </a:rPr>
              <a:t>het evenement</a:t>
            </a:r>
            <a:endParaRPr lang="nl-NL" sz="8000" b="1" u="sng" dirty="0"/>
          </a:p>
        </p:txBody>
      </p:sp>
      <p:pic>
        <p:nvPicPr>
          <p:cNvPr id="1026" name="Picture 2">
            <a:extLst>
              <a:ext uri="{FF2B5EF4-FFF2-40B4-BE49-F238E27FC236}">
                <a16:creationId xmlns:a16="http://schemas.microsoft.com/office/drawing/2014/main" id="{96B167F5-595E-4D3C-AA85-6E6A5ECF29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800" y="2688115"/>
            <a:ext cx="5652120" cy="376808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F3A3223C-8091-4BE0-B986-58CE26CC4050}"/>
              </a:ext>
            </a:extLst>
          </p:cNvPr>
          <p:cNvSpPr txBox="1"/>
          <p:nvPr/>
        </p:nvSpPr>
        <p:spPr>
          <a:xfrm>
            <a:off x="2699792" y="6456195"/>
            <a:ext cx="6840760" cy="215444"/>
          </a:xfrm>
          <a:prstGeom prst="rect">
            <a:avLst/>
          </a:prstGeom>
          <a:noFill/>
        </p:spPr>
        <p:txBody>
          <a:bodyPr wrap="square">
            <a:spAutoFit/>
          </a:bodyPr>
          <a:lstStyle/>
          <a:p>
            <a:r>
              <a:rPr lang="nl-NL" sz="800" dirty="0">
                <a:solidFill>
                  <a:schemeClr val="bg1">
                    <a:lumMod val="85000"/>
                  </a:schemeClr>
                </a:solidFill>
              </a:rPr>
              <a:t>https://www.nieuwsblad.be/cnt/dmf20120722_00230680</a:t>
            </a:r>
          </a:p>
        </p:txBody>
      </p:sp>
      <p:pic>
        <p:nvPicPr>
          <p:cNvPr id="1028" name="Picture 4" descr="Word Belgisch kampioen GSM-werpen en ga naar het WK in Finland | FrontView  Magazine">
            <a:extLst>
              <a:ext uri="{FF2B5EF4-FFF2-40B4-BE49-F238E27FC236}">
                <a16:creationId xmlns:a16="http://schemas.microsoft.com/office/drawing/2014/main" id="{2AC8397D-C5E5-4857-AB37-F474052894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792284">
            <a:off x="421244" y="1808461"/>
            <a:ext cx="3990217" cy="185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sindsdien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Ovaal 2">
            <a:extLst>
              <a:ext uri="{FF2B5EF4-FFF2-40B4-BE49-F238E27FC236}">
                <a16:creationId xmlns:a16="http://schemas.microsoft.com/office/drawing/2014/main" id="{40536479-A03F-4243-92F5-DCEE4F4AB018}"/>
              </a:ext>
            </a:extLst>
          </p:cNvPr>
          <p:cNvSpPr/>
          <p:nvPr/>
        </p:nvSpPr>
        <p:spPr>
          <a:xfrm>
            <a:off x="2209056" y="3665773"/>
            <a:ext cx="1296144"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2001</a:t>
            </a:r>
            <a:endParaRPr lang="nl-NL" dirty="0"/>
          </a:p>
        </p:txBody>
      </p:sp>
      <p:sp>
        <p:nvSpPr>
          <p:cNvPr id="9" name="Ovaal 8">
            <a:extLst>
              <a:ext uri="{FF2B5EF4-FFF2-40B4-BE49-F238E27FC236}">
                <a16:creationId xmlns:a16="http://schemas.microsoft.com/office/drawing/2014/main" id="{21525E19-CB10-4AB1-AB23-C4BD49C0FB7D}"/>
              </a:ext>
            </a:extLst>
          </p:cNvPr>
          <p:cNvSpPr/>
          <p:nvPr/>
        </p:nvSpPr>
        <p:spPr>
          <a:xfrm>
            <a:off x="760512" y="3665773"/>
            <a:ext cx="1296144"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2000</a:t>
            </a:r>
            <a:endParaRPr lang="nl-NL" dirty="0"/>
          </a:p>
        </p:txBody>
      </p:sp>
      <p:sp>
        <p:nvSpPr>
          <p:cNvPr id="10" name="Ovaal 9">
            <a:extLst>
              <a:ext uri="{FF2B5EF4-FFF2-40B4-BE49-F238E27FC236}">
                <a16:creationId xmlns:a16="http://schemas.microsoft.com/office/drawing/2014/main" id="{342D190E-33CC-4830-B368-EE5F6F4D6C38}"/>
              </a:ext>
            </a:extLst>
          </p:cNvPr>
          <p:cNvSpPr/>
          <p:nvPr/>
        </p:nvSpPr>
        <p:spPr>
          <a:xfrm>
            <a:off x="3657600" y="3652825"/>
            <a:ext cx="1296144"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2002</a:t>
            </a:r>
            <a:endParaRPr lang="nl-NL" dirty="0"/>
          </a:p>
        </p:txBody>
      </p:sp>
      <p:sp>
        <p:nvSpPr>
          <p:cNvPr id="11" name="Ovaal 10">
            <a:extLst>
              <a:ext uri="{FF2B5EF4-FFF2-40B4-BE49-F238E27FC236}">
                <a16:creationId xmlns:a16="http://schemas.microsoft.com/office/drawing/2014/main" id="{7B554AA9-546D-4681-9392-4626D2C1F81D}"/>
              </a:ext>
            </a:extLst>
          </p:cNvPr>
          <p:cNvSpPr/>
          <p:nvPr/>
        </p:nvSpPr>
        <p:spPr>
          <a:xfrm>
            <a:off x="5258544" y="3652825"/>
            <a:ext cx="1296144"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2003</a:t>
            </a:r>
            <a:endParaRPr lang="nl-NL" dirty="0"/>
          </a:p>
        </p:txBody>
      </p:sp>
      <p:sp>
        <p:nvSpPr>
          <p:cNvPr id="12" name="Ovaal 11">
            <a:extLst>
              <a:ext uri="{FF2B5EF4-FFF2-40B4-BE49-F238E27FC236}">
                <a16:creationId xmlns:a16="http://schemas.microsoft.com/office/drawing/2014/main" id="{40B1054B-EDDA-443D-821E-5A5CCCC3D403}"/>
              </a:ext>
            </a:extLst>
          </p:cNvPr>
          <p:cNvSpPr/>
          <p:nvPr/>
        </p:nvSpPr>
        <p:spPr>
          <a:xfrm>
            <a:off x="6859488" y="3634172"/>
            <a:ext cx="1296144"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2004</a:t>
            </a:r>
            <a:endParaRPr lang="nl-NL" dirty="0"/>
          </a:p>
        </p:txBody>
      </p:sp>
      <p:sp>
        <p:nvSpPr>
          <p:cNvPr id="13" name="PIJL-RECHTS 20">
            <a:extLst>
              <a:ext uri="{FF2B5EF4-FFF2-40B4-BE49-F238E27FC236}">
                <a16:creationId xmlns:a16="http://schemas.microsoft.com/office/drawing/2014/main" id="{14C485A3-D78C-4754-947D-6353A8C5BC6A}"/>
              </a:ext>
            </a:extLst>
          </p:cNvPr>
          <p:cNvSpPr/>
          <p:nvPr/>
        </p:nvSpPr>
        <p:spPr>
          <a:xfrm>
            <a:off x="1743007" y="3292798"/>
            <a:ext cx="2914371" cy="206607"/>
          </a:xfrm>
          <a:prstGeom prst="rightArrow">
            <a:avLst>
              <a:gd name="adj1" fmla="val 29027"/>
              <a:gd name="adj2" fmla="val 4709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2222BA68-BE87-4DF4-A61D-E3B4BCF74DCB}"/>
              </a:ext>
            </a:extLst>
          </p:cNvPr>
          <p:cNvSpPr/>
          <p:nvPr/>
        </p:nvSpPr>
        <p:spPr>
          <a:xfrm rot="20540754">
            <a:off x="471227" y="3313432"/>
            <a:ext cx="1578349" cy="1319746"/>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9517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612560" cy="1323439"/>
          </a:xfrm>
          <a:prstGeom prst="rect">
            <a:avLst/>
          </a:prstGeom>
          <a:noFill/>
        </p:spPr>
        <p:txBody>
          <a:bodyPr wrap="square" rtlCol="0">
            <a:spAutoFit/>
          </a:bodyPr>
          <a:lstStyle/>
          <a:p>
            <a:r>
              <a:rPr lang="nl-NL" sz="8000" b="1" u="sng" dirty="0">
                <a:latin typeface="Century Gothic" panose="020B0502020202020204" pitchFamily="34" charset="0"/>
              </a:rPr>
              <a:t>vallen</a:t>
            </a:r>
            <a:endParaRPr lang="nl-NL" sz="8000" b="1" u="sng" dirty="0"/>
          </a:p>
        </p:txBody>
      </p:sp>
      <p:grpSp>
        <p:nvGrpSpPr>
          <p:cNvPr id="3" name="Groep 2">
            <a:extLst>
              <a:ext uri="{FF2B5EF4-FFF2-40B4-BE49-F238E27FC236}">
                <a16:creationId xmlns:a16="http://schemas.microsoft.com/office/drawing/2014/main" id="{A3390F02-46BD-4C97-9A97-5F692F1E7D16}"/>
              </a:ext>
            </a:extLst>
          </p:cNvPr>
          <p:cNvGrpSpPr/>
          <p:nvPr/>
        </p:nvGrpSpPr>
        <p:grpSpPr>
          <a:xfrm>
            <a:off x="421244" y="-292030"/>
            <a:ext cx="9191316" cy="6855947"/>
            <a:chOff x="421244" y="-292030"/>
            <a:chExt cx="9191316" cy="6855947"/>
          </a:xfrm>
        </p:grpSpPr>
        <p:pic>
          <p:nvPicPr>
            <p:cNvPr id="1026" name="Picture 2">
              <a:extLst>
                <a:ext uri="{FF2B5EF4-FFF2-40B4-BE49-F238E27FC236}">
                  <a16:creationId xmlns:a16="http://schemas.microsoft.com/office/drawing/2014/main" id="{96B167F5-595E-4D3C-AA85-6E6A5ECF29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800" y="2688115"/>
              <a:ext cx="5652120" cy="376808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F3A3223C-8091-4BE0-B986-58CE26CC4050}"/>
                </a:ext>
              </a:extLst>
            </p:cNvPr>
            <p:cNvSpPr txBox="1"/>
            <p:nvPr/>
          </p:nvSpPr>
          <p:spPr>
            <a:xfrm>
              <a:off x="1835696" y="6348473"/>
              <a:ext cx="6840760" cy="215444"/>
            </a:xfrm>
            <a:prstGeom prst="rect">
              <a:avLst/>
            </a:prstGeom>
            <a:noFill/>
          </p:spPr>
          <p:txBody>
            <a:bodyPr wrap="square">
              <a:spAutoFit/>
            </a:bodyPr>
            <a:lstStyle/>
            <a:p>
              <a:r>
                <a:rPr lang="nl-NL" sz="800" dirty="0">
                  <a:solidFill>
                    <a:schemeClr val="bg1">
                      <a:lumMod val="85000"/>
                    </a:schemeClr>
                  </a:solidFill>
                </a:rPr>
                <a:t>https://www.nieuwsblad.be/cnt/dmf20120722_00230680</a:t>
              </a:r>
            </a:p>
          </p:txBody>
        </p:sp>
        <p:pic>
          <p:nvPicPr>
            <p:cNvPr id="1028" name="Picture 4" descr="Word Belgisch kampioen GSM-werpen en ga naar het WK in Finland | FrontView  Magazine">
              <a:extLst>
                <a:ext uri="{FF2B5EF4-FFF2-40B4-BE49-F238E27FC236}">
                  <a16:creationId xmlns:a16="http://schemas.microsoft.com/office/drawing/2014/main" id="{2AC8397D-C5E5-4857-AB37-F474052894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792284">
              <a:off x="421244" y="1808461"/>
              <a:ext cx="3990217" cy="185013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77B93E3C-C7F9-4AE2-BEF3-62EBECB73A76}"/>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55005" y="-292030"/>
              <a:ext cx="5157555" cy="4651047"/>
            </a:xfrm>
            <a:prstGeom prst="rect">
              <a:avLst/>
            </a:prstGeom>
          </p:spPr>
        </p:pic>
      </p:grpSp>
    </p:spTree>
    <p:extLst>
      <p:ext uri="{BB962C8B-B14F-4D97-AF65-F5344CB8AC3E}">
        <p14:creationId xmlns:p14="http://schemas.microsoft.com/office/powerpoint/2010/main" val="78844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de uitslag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EE24511B-2DAC-414C-B695-CAA5B1A145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28" y="1916832"/>
            <a:ext cx="7668344" cy="4313444"/>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kritiek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9" name="Groep 8">
            <a:extLst>
              <a:ext uri="{FF2B5EF4-FFF2-40B4-BE49-F238E27FC236}">
                <a16:creationId xmlns:a16="http://schemas.microsoft.com/office/drawing/2014/main" id="{B067FCA3-A0FA-4174-9801-0D62C9111583}"/>
              </a:ext>
            </a:extLst>
          </p:cNvPr>
          <p:cNvGrpSpPr/>
          <p:nvPr/>
        </p:nvGrpSpPr>
        <p:grpSpPr>
          <a:xfrm>
            <a:off x="343037" y="1519530"/>
            <a:ext cx="8634772" cy="5084834"/>
            <a:chOff x="343037" y="1519530"/>
            <a:chExt cx="8634772" cy="5084834"/>
          </a:xfrm>
        </p:grpSpPr>
        <p:pic>
          <p:nvPicPr>
            <p:cNvPr id="4" name="Afbeelding 3" descr="Afbeelding met muur, persoon, binnen, shirt&#10;&#10;Automatisch gegenereerde beschrijving">
              <a:extLst>
                <a:ext uri="{FF2B5EF4-FFF2-40B4-BE49-F238E27FC236}">
                  <a16:creationId xmlns:a16="http://schemas.microsoft.com/office/drawing/2014/main" id="{30156F17-EF8D-4D6B-9685-131F4C42A6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80" y="3510300"/>
              <a:ext cx="5485929" cy="3094064"/>
            </a:xfrm>
            <a:prstGeom prst="rect">
              <a:avLst/>
            </a:prstGeom>
          </p:spPr>
        </p:pic>
        <p:pic>
          <p:nvPicPr>
            <p:cNvPr id="8" name="Afbeelding 7" descr="Afbeelding met kleding, persoon, binnen, vrouw&#10;&#10;Automatisch gegenereerde beschrijving">
              <a:extLst>
                <a:ext uri="{FF2B5EF4-FFF2-40B4-BE49-F238E27FC236}">
                  <a16:creationId xmlns:a16="http://schemas.microsoft.com/office/drawing/2014/main" id="{F343275C-69DE-4F89-869F-413BC5A249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037" y="1519530"/>
              <a:ext cx="4228963" cy="2824948"/>
            </a:xfrm>
            <a:prstGeom prst="rect">
              <a:avLst/>
            </a:prstGeom>
          </p:spPr>
        </p:pic>
      </p:grpSp>
    </p:spTree>
    <p:extLst>
      <p:ext uri="{BB962C8B-B14F-4D97-AF65-F5344CB8AC3E}">
        <p14:creationId xmlns:p14="http://schemas.microsoft.com/office/powerpoint/2010/main" val="853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de cultuur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0" name="Groep 9">
            <a:extLst>
              <a:ext uri="{FF2B5EF4-FFF2-40B4-BE49-F238E27FC236}">
                <a16:creationId xmlns:a16="http://schemas.microsoft.com/office/drawing/2014/main" id="{D252419A-2AAC-4FC4-844D-321342D80626}"/>
              </a:ext>
            </a:extLst>
          </p:cNvPr>
          <p:cNvGrpSpPr/>
          <p:nvPr/>
        </p:nvGrpSpPr>
        <p:grpSpPr>
          <a:xfrm>
            <a:off x="304800" y="1534485"/>
            <a:ext cx="8650686" cy="5129031"/>
            <a:chOff x="304800" y="1534485"/>
            <a:chExt cx="8650686" cy="5129031"/>
          </a:xfrm>
        </p:grpSpPr>
        <p:pic>
          <p:nvPicPr>
            <p:cNvPr id="4" name="Afbeelding 3" descr="Afbeelding met plafond, binnen, vloer, muur&#10;&#10;Automatisch gegenereerde beschrijving">
              <a:extLst>
                <a:ext uri="{FF2B5EF4-FFF2-40B4-BE49-F238E27FC236}">
                  <a16:creationId xmlns:a16="http://schemas.microsoft.com/office/drawing/2014/main" id="{4A6A577F-B411-457D-855A-11B68E6CF4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534485"/>
              <a:ext cx="5730366" cy="3816424"/>
            </a:xfrm>
            <a:prstGeom prst="rect">
              <a:avLst/>
            </a:prstGeom>
          </p:spPr>
        </p:pic>
        <p:pic>
          <p:nvPicPr>
            <p:cNvPr id="9" name="Afbeelding 8" descr="Afbeelding met persoon&#10;&#10;Automatisch gegenereerde beschrijving">
              <a:extLst>
                <a:ext uri="{FF2B5EF4-FFF2-40B4-BE49-F238E27FC236}">
                  <a16:creationId xmlns:a16="http://schemas.microsoft.com/office/drawing/2014/main" id="{82BB8C8B-C862-4E1D-A3EA-8ED3FD4F4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112" y="4408766"/>
              <a:ext cx="3375374" cy="2254750"/>
            </a:xfrm>
            <a:prstGeom prst="rect">
              <a:avLst/>
            </a:prstGeom>
          </p:spPr>
        </p:pic>
      </p:grpSp>
    </p:spTree>
    <p:extLst>
      <p:ext uri="{BB962C8B-B14F-4D97-AF65-F5344CB8AC3E}">
        <p14:creationId xmlns:p14="http://schemas.microsoft.com/office/powerpoint/2010/main" val="235756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waaronder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buiten, grond, kust, dak&#10;&#10;Automatisch gegenereerde beschrijving">
            <a:extLst>
              <a:ext uri="{FF2B5EF4-FFF2-40B4-BE49-F238E27FC236}">
                <a16:creationId xmlns:a16="http://schemas.microsoft.com/office/drawing/2014/main" id="{7FB38153-5E3D-441A-A984-4BBF1615F8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960" y="1628800"/>
            <a:ext cx="7444079" cy="4972645"/>
          </a:xfrm>
          <a:prstGeom prst="rect">
            <a:avLst/>
          </a:prstGeom>
        </p:spPr>
      </p:pic>
    </p:spTree>
    <p:extLst>
      <p:ext uri="{BB962C8B-B14F-4D97-AF65-F5344CB8AC3E}">
        <p14:creationId xmlns:p14="http://schemas.microsoft.com/office/powerpoint/2010/main" val="144950354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6368</TotalTime>
  <Words>942</Words>
  <Application>Microsoft Office PowerPoint</Application>
  <PresentationFormat>Diavoorstelling (4:3)</PresentationFormat>
  <Paragraphs>245</Paragraphs>
  <Slides>23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ter, Marjan</cp:lastModifiedBy>
  <cp:revision>1423</cp:revision>
  <dcterms:created xsi:type="dcterms:W3CDTF">2020-12-15T09:16:44Z</dcterms:created>
  <dcterms:modified xsi:type="dcterms:W3CDTF">2022-11-29T10:24:15Z</dcterms:modified>
</cp:coreProperties>
</file>