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83" r:id="rId2"/>
    <p:sldId id="548" r:id="rId3"/>
    <p:sldId id="265" r:id="rId4"/>
    <p:sldId id="1503" r:id="rId5"/>
    <p:sldId id="1389" r:id="rId6"/>
    <p:sldId id="1468" r:id="rId7"/>
    <p:sldId id="1163" r:id="rId8"/>
    <p:sldId id="1509" r:id="rId9"/>
    <p:sldId id="1469" r:id="rId10"/>
    <p:sldId id="1507" r:id="rId11"/>
    <p:sldId id="1152" r:id="rId12"/>
    <p:sldId id="1510" r:id="rId13"/>
    <p:sldId id="934" r:id="rId14"/>
    <p:sldId id="1453" r:id="rId15"/>
    <p:sldId id="1204" r:id="rId16"/>
    <p:sldId id="1345" r:id="rId17"/>
    <p:sldId id="1514" r:id="rId18"/>
    <p:sldId id="1189" r:id="rId19"/>
    <p:sldId id="1516" r:id="rId20"/>
    <p:sldId id="1515" r:id="rId21"/>
    <p:sldId id="1452" r:id="rId22"/>
    <p:sldId id="1474"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265"/>
            <p14:sldId id="1503"/>
            <p14:sldId id="1389"/>
            <p14:sldId id="1468"/>
            <p14:sldId id="1163"/>
            <p14:sldId id="1509"/>
            <p14:sldId id="1469"/>
            <p14:sldId id="1507"/>
            <p14:sldId id="1152"/>
            <p14:sldId id="1510"/>
            <p14:sldId id="934"/>
            <p14:sldId id="1453"/>
            <p14:sldId id="1204"/>
            <p14:sldId id="1345"/>
            <p14:sldId id="1514"/>
            <p14:sldId id="1189"/>
            <p14:sldId id="1516"/>
            <p14:sldId id="1515"/>
            <p14:sldId id="1452"/>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6053" autoAdjust="0"/>
  </p:normalViewPr>
  <p:slideViewPr>
    <p:cSldViewPr>
      <p:cViewPr varScale="1">
        <p:scale>
          <a:sx n="74" d="100"/>
          <a:sy n="74" d="100"/>
        </p:scale>
        <p:origin x="165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dirty="0"/>
              <a:t>nationaal: van één bepaald land</a:t>
            </a:r>
          </a:p>
          <a:p>
            <a:pPr fontAlgn="t">
              <a:spcBef>
                <a:spcPts val="200"/>
              </a:spcBef>
              <a:spcAft>
                <a:spcPts val="200"/>
              </a:spcAft>
            </a:pPr>
            <a:r>
              <a:rPr lang="nl-NL" dirty="0"/>
              <a:t>deelnemen: meedoen</a:t>
            </a:r>
          </a:p>
          <a:p>
            <a:pPr fontAlgn="t">
              <a:spcBef>
                <a:spcPts val="200"/>
              </a:spcBef>
              <a:spcAft>
                <a:spcPts val="200"/>
              </a:spcAft>
            </a:pPr>
            <a:r>
              <a:rPr lang="nl-NL" dirty="0"/>
              <a:t>compleet: alles wat erbij hoort, is er</a:t>
            </a:r>
          </a:p>
          <a:p>
            <a:pPr fontAlgn="t">
              <a:spcBef>
                <a:spcPts val="200"/>
              </a:spcBef>
              <a:spcAft>
                <a:spcPts val="200"/>
              </a:spcAft>
            </a:pPr>
            <a:r>
              <a:rPr lang="nl-NL" dirty="0"/>
              <a:t>diverse: verschillende</a:t>
            </a:r>
          </a:p>
          <a:p>
            <a:pPr fontAlgn="t">
              <a:spcBef>
                <a:spcPts val="200"/>
              </a:spcBef>
              <a:spcAft>
                <a:spcPts val="200"/>
              </a:spcAft>
            </a:pPr>
            <a:r>
              <a:rPr lang="nl-NL" dirty="0"/>
              <a:t>de maaltijd: ontbijt, lunch of avondeten</a:t>
            </a:r>
          </a:p>
          <a:p>
            <a:pPr fontAlgn="t">
              <a:spcBef>
                <a:spcPts val="200"/>
              </a:spcBef>
              <a:spcAft>
                <a:spcPts val="200"/>
              </a:spcAft>
            </a:pPr>
            <a:r>
              <a:rPr lang="nl-NL" dirty="0"/>
              <a:t>de energie: de kracht en zin om iets te doen</a:t>
            </a:r>
          </a:p>
          <a:p>
            <a:pPr fontAlgn="t">
              <a:spcBef>
                <a:spcPts val="200"/>
              </a:spcBef>
              <a:spcAft>
                <a:spcPts val="200"/>
              </a:spcAft>
            </a:pPr>
            <a:r>
              <a:rPr lang="nl-NL" dirty="0"/>
              <a:t>de brandstof: de stof om iets te laten rijden of vliegen, zoals benzine</a:t>
            </a:r>
          </a:p>
          <a:p>
            <a:pPr fontAlgn="t">
              <a:spcBef>
                <a:spcPts val="200"/>
              </a:spcBef>
              <a:spcAft>
                <a:spcPts val="200"/>
              </a:spcAft>
            </a:pPr>
            <a:r>
              <a:rPr lang="nl-NL" dirty="0"/>
              <a:t>de voedingsstof: de stof in eten die ervoor zorgt dat je lijf goed kan werken</a:t>
            </a:r>
          </a:p>
          <a:p>
            <a:pPr fontAlgn="t">
              <a:spcBef>
                <a:spcPts val="200"/>
              </a:spcBef>
              <a:spcAft>
                <a:spcPts val="200"/>
              </a:spcAft>
            </a:pPr>
            <a:r>
              <a:rPr lang="nl-NL" dirty="0"/>
              <a:t>onvoldoende: niet genoeg</a:t>
            </a:r>
          </a:p>
          <a:p>
            <a:pPr fontAlgn="t">
              <a:spcBef>
                <a:spcPts val="200"/>
              </a:spcBef>
              <a:spcAft>
                <a:spcPts val="200"/>
              </a:spcAft>
            </a:pPr>
            <a:r>
              <a:rPr lang="nl-NL" dirty="0"/>
              <a:t>voorkomen: zorgen dat iets niet gebeurt</a:t>
            </a: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08789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56959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85000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77508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10185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91232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20290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s://sintpannekoek.nl/" TargetMode="Externa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intpannekoek.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800" dirty="0">
                <a:effectLst/>
                <a:latin typeface="Calibri" panose="020F0502020204030204" pitchFamily="34" charset="0"/>
                <a:ea typeface="Calibri" panose="020F0502020204030204" pitchFamily="34" charset="0"/>
              </a:rPr>
              <a:t>Het is binnenkort weer Sint </a:t>
            </a:r>
            <a:r>
              <a:rPr lang="nl-NL" sz="1800" dirty="0" err="1">
                <a:effectLst/>
                <a:latin typeface="Calibri" panose="020F0502020204030204" pitchFamily="34" charset="0"/>
                <a:ea typeface="Calibri" panose="020F0502020204030204" pitchFamily="34" charset="0"/>
              </a:rPr>
              <a:t>Pannekoek</a:t>
            </a:r>
            <a:r>
              <a:rPr lang="nl-NL" sz="1800" dirty="0">
                <a:effectLst/>
                <a:latin typeface="Calibri" panose="020F0502020204030204" pitchFamily="34" charset="0"/>
                <a:ea typeface="Calibri" panose="020F0502020204030204" pitchFamily="34" charset="0"/>
              </a:rPr>
              <a:t>!</a:t>
            </a:r>
            <a:br>
              <a:rPr lang="nl-NL" sz="1800" dirty="0">
                <a:effectLst/>
                <a:latin typeface="Calibri" panose="020F0502020204030204" pitchFamily="34" charset="0"/>
                <a:ea typeface="Calibri" panose="020F0502020204030204" pitchFamily="34" charset="0"/>
              </a:rPr>
            </a:br>
            <a:r>
              <a:rPr lang="nl-NL" sz="1800" dirty="0">
                <a:effectLst/>
                <a:latin typeface="Calibri" panose="020F0502020204030204" pitchFamily="34" charset="0"/>
                <a:ea typeface="Calibri" panose="020F0502020204030204" pitchFamily="34" charset="0"/>
              </a:rPr>
              <a:t>Ik hou van dit </a:t>
            </a:r>
            <a:r>
              <a:rPr lang="nl-NL" sz="1800" b="1" u="sng" dirty="0">
                <a:effectLst/>
                <a:latin typeface="Calibri" panose="020F0502020204030204" pitchFamily="34" charset="0"/>
                <a:ea typeface="Calibri" panose="020F0502020204030204" pitchFamily="34" charset="0"/>
              </a:rPr>
              <a:t>nationale</a:t>
            </a:r>
            <a:r>
              <a:rPr lang="nl-NL" sz="1800" dirty="0">
                <a:effectLst/>
                <a:latin typeface="Calibri" panose="020F0502020204030204" pitchFamily="34" charset="0"/>
                <a:ea typeface="Calibri" panose="020F0502020204030204" pitchFamily="34" charset="0"/>
              </a:rPr>
              <a:t> feest. Nationaal betekent </a:t>
            </a:r>
            <a:r>
              <a:rPr lang="nl-NL" sz="1800" b="1" i="1" dirty="0">
                <a:effectLst/>
                <a:latin typeface="Calibri" panose="020F0502020204030204" pitchFamily="34" charset="0"/>
                <a:ea typeface="Calibri" panose="020F0502020204030204" pitchFamily="34" charset="0"/>
              </a:rPr>
              <a:t>van één bepaald land</a:t>
            </a:r>
            <a:r>
              <a:rPr lang="nl-NL" sz="1800" dirty="0">
                <a:effectLst/>
                <a:latin typeface="Calibri" panose="020F0502020204030204" pitchFamily="34" charset="0"/>
                <a:ea typeface="Calibri" panose="020F0502020204030204" pitchFamily="34" charset="0"/>
              </a:rPr>
              <a:t>. Sint </a:t>
            </a:r>
            <a:r>
              <a:rPr lang="nl-NL" sz="1800" dirty="0" err="1">
                <a:latin typeface="Calibri" panose="020F0502020204030204" pitchFamily="34" charset="0"/>
                <a:ea typeface="Calibri" panose="020F0502020204030204" pitchFamily="34" charset="0"/>
              </a:rPr>
              <a:t>P</a:t>
            </a:r>
            <a:r>
              <a:rPr lang="nl-NL" sz="1800" dirty="0" err="1">
                <a:effectLst/>
                <a:latin typeface="Calibri" panose="020F0502020204030204" pitchFamily="34" charset="0"/>
                <a:ea typeface="Calibri" panose="020F0502020204030204" pitchFamily="34" charset="0"/>
              </a:rPr>
              <a:t>annekoek</a:t>
            </a:r>
            <a:r>
              <a:rPr lang="nl-NL" sz="1800" dirty="0">
                <a:effectLst/>
                <a:latin typeface="Calibri" panose="020F0502020204030204" pitchFamily="34" charset="0"/>
                <a:ea typeface="Calibri" panose="020F0502020204030204" pitchFamily="34" charset="0"/>
              </a:rPr>
              <a:t> wordt alleen in Nederland gevierd. Op Sint </a:t>
            </a:r>
            <a:r>
              <a:rPr lang="nl-NL" sz="1800" dirty="0" err="1">
                <a:effectLst/>
                <a:latin typeface="Calibri" panose="020F0502020204030204" pitchFamily="34" charset="0"/>
                <a:ea typeface="Calibri" panose="020F0502020204030204" pitchFamily="34" charset="0"/>
              </a:rPr>
              <a:t>Pannekoek</a:t>
            </a:r>
            <a:r>
              <a:rPr lang="nl-NL" sz="1800" dirty="0">
                <a:effectLst/>
                <a:latin typeface="Calibri" panose="020F0502020204030204" pitchFamily="34" charset="0"/>
                <a:ea typeface="Calibri" panose="020F0502020204030204" pitchFamily="34" charset="0"/>
              </a:rPr>
              <a:t> eet je als </a:t>
            </a:r>
            <a:r>
              <a:rPr lang="nl-NL" sz="1800" b="1" u="sng" dirty="0">
                <a:effectLst/>
                <a:latin typeface="Calibri" panose="020F0502020204030204" pitchFamily="34" charset="0"/>
                <a:ea typeface="Calibri" panose="020F0502020204030204" pitchFamily="34" charset="0"/>
              </a:rPr>
              <a:t>maaltijd</a:t>
            </a:r>
            <a:r>
              <a:rPr lang="nl-NL" sz="1800" dirty="0">
                <a:effectLst/>
                <a:latin typeface="Calibri" panose="020F0502020204030204" pitchFamily="34" charset="0"/>
                <a:ea typeface="Calibri" panose="020F0502020204030204" pitchFamily="34" charset="0"/>
              </a:rPr>
              <a:t>, als </a:t>
            </a:r>
            <a:r>
              <a:rPr lang="nl-NL" sz="1800" b="1" i="1" dirty="0">
                <a:effectLst/>
                <a:latin typeface="Calibri" panose="020F0502020204030204" pitchFamily="34" charset="0"/>
                <a:ea typeface="Calibri" panose="020F0502020204030204" pitchFamily="34" charset="0"/>
              </a:rPr>
              <a:t>ontbijt, lunch of avondeten</a:t>
            </a:r>
            <a:r>
              <a:rPr lang="nl-NL" sz="1800" dirty="0">
                <a:effectLst/>
                <a:latin typeface="Calibri" panose="020F0502020204030204" pitchFamily="34" charset="0"/>
                <a:ea typeface="Calibri" panose="020F0502020204030204" pitchFamily="34" charset="0"/>
              </a:rPr>
              <a:t>, pannenkoeken. Maar het feest is pas </a:t>
            </a:r>
            <a:r>
              <a:rPr lang="nl-NL" sz="1800" b="1" u="sng" dirty="0">
                <a:effectLst/>
                <a:latin typeface="Calibri" panose="020F0502020204030204" pitchFamily="34" charset="0"/>
                <a:ea typeface="Calibri" panose="020F0502020204030204" pitchFamily="34" charset="0"/>
              </a:rPr>
              <a:t>compleet</a:t>
            </a:r>
            <a:r>
              <a:rPr lang="nl-NL" sz="1800" b="1" u="sng" dirty="0">
                <a:latin typeface="Calibri" panose="020F0502020204030204" pitchFamily="34" charset="0"/>
                <a:ea typeface="Calibri" panose="020F0502020204030204" pitchFamily="34" charset="0"/>
              </a:rPr>
              <a:t>, </a:t>
            </a:r>
            <a:r>
              <a:rPr lang="nl-NL" sz="1800" b="1" i="1" dirty="0">
                <a:latin typeface="Calibri" panose="020F0502020204030204" pitchFamily="34" charset="0"/>
                <a:ea typeface="Calibri" panose="020F0502020204030204" pitchFamily="34" charset="0"/>
              </a:rPr>
              <a:t>is pas volledig, alles wat erbij hoort is er, </a:t>
            </a:r>
            <a:r>
              <a:rPr lang="nl-NL" sz="1800" dirty="0">
                <a:effectLst/>
                <a:latin typeface="Calibri" panose="020F0502020204030204" pitchFamily="34" charset="0"/>
                <a:ea typeface="Calibri" panose="020F0502020204030204" pitchFamily="34" charset="0"/>
              </a:rPr>
              <a:t>als je vóórdat je gaat eten je de pannenkoek op je hoofd legt. Iedereen aan tafel moet </a:t>
            </a:r>
            <a:r>
              <a:rPr lang="nl-NL" sz="1800" b="1" u="sng" dirty="0">
                <a:effectLst/>
                <a:latin typeface="Calibri" panose="020F0502020204030204" pitchFamily="34" charset="0"/>
                <a:ea typeface="Calibri" panose="020F0502020204030204" pitchFamily="34" charset="0"/>
              </a:rPr>
              <a:t>deelnemen</a:t>
            </a:r>
            <a:r>
              <a:rPr lang="nl-NL" sz="1800" dirty="0">
                <a:latin typeface="Calibri" panose="020F0502020204030204" pitchFamily="34" charset="0"/>
                <a:ea typeface="Calibri" panose="020F0502020204030204" pitchFamily="34" charset="0"/>
              </a:rPr>
              <a:t>,</a:t>
            </a:r>
            <a:r>
              <a:rPr lang="nl-NL" sz="1800" b="1" i="1" dirty="0">
                <a:latin typeface="Calibri" panose="020F0502020204030204" pitchFamily="34" charset="0"/>
                <a:ea typeface="Calibri" panose="020F0502020204030204" pitchFamily="34" charset="0"/>
              </a:rPr>
              <a:t> moet meedoen. </a:t>
            </a:r>
            <a:r>
              <a:rPr lang="nl-NL" sz="1800" dirty="0">
                <a:effectLst/>
                <a:latin typeface="Calibri" panose="020F0502020204030204" pitchFamily="34" charset="0"/>
                <a:ea typeface="Calibri" panose="020F0502020204030204" pitchFamily="34" charset="0"/>
              </a:rPr>
              <a:t>Als iedereen een </a:t>
            </a:r>
            <a:r>
              <a:rPr lang="nl-NL" sz="1800" dirty="0">
                <a:latin typeface="Calibri" panose="020F0502020204030204" pitchFamily="34" charset="0"/>
                <a:ea typeface="Calibri" panose="020F0502020204030204" pitchFamily="34" charset="0"/>
              </a:rPr>
              <a:t>p</a:t>
            </a:r>
            <a:r>
              <a:rPr lang="nl-NL" sz="1800" dirty="0">
                <a:effectLst/>
                <a:latin typeface="Calibri" panose="020F0502020204030204" pitchFamily="34" charset="0"/>
                <a:ea typeface="Calibri" panose="020F0502020204030204" pitchFamily="34" charset="0"/>
              </a:rPr>
              <a:t>annenkoek op zijn hoofd heeft liggen, zeg je in koor “ik wens je een gezegend Sint </a:t>
            </a:r>
            <a:r>
              <a:rPr lang="nl-NL" sz="1800" dirty="0" err="1">
                <a:effectLst/>
                <a:latin typeface="Calibri" panose="020F0502020204030204" pitchFamily="34" charset="0"/>
                <a:ea typeface="Calibri" panose="020F0502020204030204" pitchFamily="34" charset="0"/>
              </a:rPr>
              <a:t>Pannekoek</a:t>
            </a:r>
            <a:r>
              <a:rPr lang="nl-NL" sz="1800" dirty="0">
                <a:effectLst/>
                <a:latin typeface="Calibri" panose="020F0502020204030204" pitchFamily="34" charset="0"/>
                <a:ea typeface="Calibri" panose="020F0502020204030204" pitchFamily="34" charset="0"/>
              </a:rPr>
              <a:t>” en daarna mag je de </a:t>
            </a:r>
            <a:r>
              <a:rPr lang="nl-NL" sz="1800" dirty="0">
                <a:latin typeface="Calibri" panose="020F0502020204030204" pitchFamily="34" charset="0"/>
                <a:ea typeface="Calibri" panose="020F0502020204030204" pitchFamily="34" charset="0"/>
              </a:rPr>
              <a:t>p</a:t>
            </a:r>
            <a:r>
              <a:rPr lang="nl-NL" sz="1800" dirty="0">
                <a:effectLst/>
                <a:latin typeface="Calibri" panose="020F0502020204030204" pitchFamily="34" charset="0"/>
                <a:ea typeface="Calibri" panose="020F0502020204030204" pitchFamily="34" charset="0"/>
              </a:rPr>
              <a:t>annenkoek opeten. Je kunt de </a:t>
            </a:r>
            <a:r>
              <a:rPr lang="nl-NL" sz="1800" dirty="0">
                <a:latin typeface="Calibri" panose="020F0502020204030204" pitchFamily="34" charset="0"/>
                <a:ea typeface="Calibri" panose="020F0502020204030204" pitchFamily="34" charset="0"/>
              </a:rPr>
              <a:t>p</a:t>
            </a:r>
            <a:r>
              <a:rPr lang="nl-NL" sz="1800" dirty="0">
                <a:effectLst/>
                <a:latin typeface="Calibri" panose="020F0502020204030204" pitchFamily="34" charset="0"/>
                <a:ea typeface="Calibri" panose="020F0502020204030204" pitchFamily="34" charset="0"/>
              </a:rPr>
              <a:t>annenkoek beleggen met </a:t>
            </a:r>
            <a:r>
              <a:rPr lang="nl-NL" sz="1800" b="1" u="sng" dirty="0">
                <a:effectLst/>
                <a:latin typeface="Calibri" panose="020F0502020204030204" pitchFamily="34" charset="0"/>
                <a:ea typeface="Calibri" panose="020F0502020204030204" pitchFamily="34" charset="0"/>
              </a:rPr>
              <a:t>diverse</a:t>
            </a:r>
            <a:r>
              <a:rPr lang="nl-NL" sz="1800" dirty="0">
                <a:effectLst/>
                <a:latin typeface="Calibri" panose="020F0502020204030204" pitchFamily="34" charset="0"/>
                <a:ea typeface="Calibri" panose="020F0502020204030204" pitchFamily="34" charset="0"/>
              </a:rPr>
              <a:t> dingen, met </a:t>
            </a:r>
            <a:r>
              <a:rPr lang="nl-NL" sz="1800" b="1" i="1" dirty="0">
                <a:effectLst/>
                <a:latin typeface="Calibri" panose="020F0502020204030204" pitchFamily="34" charset="0"/>
                <a:ea typeface="Calibri" panose="020F0502020204030204" pitchFamily="34" charset="0"/>
              </a:rPr>
              <a:t>verschillende</a:t>
            </a:r>
            <a:r>
              <a:rPr lang="nl-NL" sz="1800" dirty="0">
                <a:effectLst/>
                <a:latin typeface="Calibri" panose="020F0502020204030204" pitchFamily="34" charset="0"/>
                <a:ea typeface="Calibri" panose="020F0502020204030204" pitchFamily="34" charset="0"/>
              </a:rPr>
              <a:t> dingen, zoals stroop of suiker. Of met iets gezonds zoals paprika of spinazie. In eten zitten </a:t>
            </a:r>
            <a:r>
              <a:rPr lang="nl-NL" sz="1800" b="1" u="sng" dirty="0">
                <a:effectLst/>
                <a:latin typeface="Calibri" panose="020F0502020204030204" pitchFamily="34" charset="0"/>
                <a:ea typeface="Calibri" panose="020F0502020204030204" pitchFamily="34" charset="0"/>
              </a:rPr>
              <a:t>voedingsstoffen</a:t>
            </a:r>
            <a:r>
              <a:rPr lang="nl-NL" sz="1800" dirty="0">
                <a:effectLst/>
                <a:latin typeface="Calibri" panose="020F0502020204030204" pitchFamily="34" charset="0"/>
                <a:ea typeface="Calibri" panose="020F0502020204030204" pitchFamily="34" charset="0"/>
              </a:rPr>
              <a:t>. Voedingsstoffen zijn </a:t>
            </a:r>
            <a:r>
              <a:rPr lang="nl-NL" sz="1800" b="1" i="1" dirty="0">
                <a:effectLst/>
                <a:latin typeface="Calibri" panose="020F0502020204030204" pitchFamily="34" charset="0"/>
                <a:ea typeface="Calibri" panose="020F0502020204030204" pitchFamily="34" charset="0"/>
              </a:rPr>
              <a:t>stoffen in eten die ervoor zorgen dat je lijf goed werkt</a:t>
            </a:r>
            <a:r>
              <a:rPr lang="nl-NL" sz="1800" dirty="0">
                <a:effectLst/>
                <a:latin typeface="Calibri" panose="020F0502020204030204" pitchFamily="34" charset="0"/>
                <a:ea typeface="Calibri" panose="020F0502020204030204" pitchFamily="34" charset="0"/>
              </a:rPr>
              <a:t>. In stroop en suiker zitten ongezonde voedingsstoffen, ze helpen je lijf niet met goed werken. En in paprika en spinazie zitten gezonde voedingsstoffen, deze stoffen helpen je lijf wel om goed te werken. </a:t>
            </a:r>
            <a:br>
              <a:rPr lang="nl-NL" sz="1800" dirty="0">
                <a:effectLst/>
                <a:latin typeface="Calibri" panose="020F0502020204030204" pitchFamily="34" charset="0"/>
                <a:ea typeface="Calibri" panose="020F0502020204030204" pitchFamily="34" charset="0"/>
              </a:rPr>
            </a:br>
            <a:r>
              <a:rPr lang="nl-NL" sz="1800" dirty="0">
                <a:effectLst/>
                <a:latin typeface="Calibri" panose="020F0502020204030204" pitchFamily="34" charset="0"/>
                <a:ea typeface="Calibri" panose="020F0502020204030204" pitchFamily="34" charset="0"/>
              </a:rPr>
              <a:t>Vroeger was ik niet goed in pannenkoeken bakken. Ze mislukten vaak. En dan moest ik eerst weer naar de supermarkt om eieren en melk te halen, want ik had dan </a:t>
            </a:r>
            <a:r>
              <a:rPr lang="nl-NL" sz="1800" b="1" u="sng" dirty="0">
                <a:effectLst/>
                <a:latin typeface="Calibri" panose="020F0502020204030204" pitchFamily="34" charset="0"/>
                <a:ea typeface="Calibri" panose="020F0502020204030204" pitchFamily="34" charset="0"/>
              </a:rPr>
              <a:t>onvoldoende</a:t>
            </a:r>
            <a:r>
              <a:rPr lang="nl-NL" sz="1800" dirty="0">
                <a:effectLst/>
                <a:latin typeface="Calibri" panose="020F0502020204030204" pitchFamily="34" charset="0"/>
                <a:ea typeface="Calibri" panose="020F0502020204030204" pitchFamily="34" charset="0"/>
              </a:rPr>
              <a:t> over om opnieuw te beginnen. </a:t>
            </a:r>
            <a:r>
              <a:rPr lang="nl-NL" sz="1800" dirty="0">
                <a:latin typeface="Calibri" panose="020F0502020204030204" pitchFamily="34" charset="0"/>
                <a:ea typeface="Calibri" panose="020F0502020204030204" pitchFamily="34" charset="0"/>
              </a:rPr>
              <a:t>Onvoldoende betekent </a:t>
            </a:r>
            <a:r>
              <a:rPr lang="nl-NL" sz="1800" b="1" i="1" dirty="0">
                <a:latin typeface="Calibri" panose="020F0502020204030204" pitchFamily="34" charset="0"/>
                <a:ea typeface="Calibri" panose="020F0502020204030204" pitchFamily="34" charset="0"/>
              </a:rPr>
              <a:t>niet genoeg</a:t>
            </a:r>
            <a:r>
              <a:rPr lang="nl-NL" sz="1800" dirty="0">
                <a:latin typeface="Calibri" panose="020F0502020204030204" pitchFamily="34" charset="0"/>
                <a:ea typeface="Calibri" panose="020F0502020204030204" pitchFamily="34" charset="0"/>
              </a:rPr>
              <a:t>. Ik had niet genoeg eieren en melk meer om opnieuw te beginnen. Dus moest ik weer naar de supermarkt. </a:t>
            </a:r>
            <a:r>
              <a:rPr lang="nl-NL" sz="1800" dirty="0">
                <a:effectLst/>
                <a:latin typeface="Calibri" panose="020F0502020204030204" pitchFamily="34" charset="0"/>
                <a:ea typeface="Calibri" panose="020F0502020204030204" pitchFamily="34" charset="0"/>
              </a:rPr>
              <a:t>Maar daar had ik dan echt geen </a:t>
            </a:r>
            <a:r>
              <a:rPr lang="nl-NL" sz="1800" b="1" u="sng" dirty="0">
                <a:effectLst/>
                <a:latin typeface="Calibri" panose="020F0502020204030204" pitchFamily="34" charset="0"/>
                <a:ea typeface="Calibri" panose="020F0502020204030204" pitchFamily="34" charset="0"/>
              </a:rPr>
              <a:t>energie</a:t>
            </a:r>
            <a:r>
              <a:rPr lang="nl-NL" sz="1800" dirty="0">
                <a:effectLst/>
                <a:latin typeface="Calibri" panose="020F0502020204030204" pitchFamily="34" charset="0"/>
                <a:ea typeface="Calibri" panose="020F0502020204030204" pitchFamily="34" charset="0"/>
              </a:rPr>
              <a:t> voor! Energie betekent </a:t>
            </a:r>
            <a:r>
              <a:rPr lang="nl-NL" sz="1800" b="1" i="1" dirty="0">
                <a:effectLst/>
                <a:latin typeface="Calibri" panose="020F0502020204030204" pitchFamily="34" charset="0"/>
                <a:ea typeface="Calibri" panose="020F0502020204030204" pitchFamily="34" charset="0"/>
              </a:rPr>
              <a:t>de kracht </a:t>
            </a:r>
            <a:r>
              <a:rPr lang="nl-NL" sz="1800" b="1" i="1" dirty="0">
                <a:latin typeface="Calibri" panose="020F0502020204030204" pitchFamily="34" charset="0"/>
                <a:ea typeface="Calibri" panose="020F0502020204030204" pitchFamily="34" charset="0"/>
              </a:rPr>
              <a:t>en zin om iets te doen. </a:t>
            </a:r>
            <a:r>
              <a:rPr lang="nl-NL" sz="1800" dirty="0">
                <a:effectLst/>
                <a:latin typeface="Calibri" panose="020F0502020204030204" pitchFamily="34" charset="0"/>
                <a:ea typeface="Calibri" panose="020F0502020204030204" pitchFamily="34" charset="0"/>
              </a:rPr>
              <a:t>Weer naar de supermarkt moeten gaan, kostte me </a:t>
            </a:r>
            <a:r>
              <a:rPr lang="nl-NL" sz="1800" dirty="0">
                <a:latin typeface="Calibri" panose="020F0502020204030204" pitchFamily="34" charset="0"/>
                <a:ea typeface="Calibri" panose="020F0502020204030204" pitchFamily="34" charset="0"/>
              </a:rPr>
              <a:t>ook weer </a:t>
            </a:r>
            <a:r>
              <a:rPr lang="nl-NL" sz="1800" b="1" u="sng" dirty="0">
                <a:latin typeface="Calibri" panose="020F0502020204030204" pitchFamily="34" charset="0"/>
                <a:ea typeface="Calibri" panose="020F0502020204030204" pitchFamily="34" charset="0"/>
              </a:rPr>
              <a:t>brandstof;</a:t>
            </a:r>
            <a:r>
              <a:rPr lang="nl-NL" sz="1800" b="1" i="1" dirty="0">
                <a:latin typeface="Calibri" panose="020F0502020204030204" pitchFamily="34" charset="0"/>
                <a:ea typeface="Calibri" panose="020F0502020204030204" pitchFamily="34" charset="0"/>
              </a:rPr>
              <a:t> stof om iets te laten tijden of vliegen, zoals benzine.</a:t>
            </a:r>
            <a:r>
              <a:rPr lang="nl-NL" sz="1800" dirty="0">
                <a:latin typeface="Calibri" panose="020F0502020204030204" pitchFamily="34" charset="0"/>
                <a:ea typeface="Calibri" panose="020F0502020204030204" pitchFamily="34" charset="0"/>
              </a:rPr>
              <a:t> En dat was ook een beetje zonde van mijn geld. </a:t>
            </a:r>
            <a:r>
              <a:rPr lang="nl-NL" sz="1800" dirty="0">
                <a:effectLst/>
                <a:latin typeface="Calibri" panose="020F0502020204030204" pitchFamily="34" charset="0"/>
                <a:ea typeface="Calibri" panose="020F0502020204030204" pitchFamily="34" charset="0"/>
              </a:rPr>
              <a:t>Gelukkig kan ik het nu wel heel goed; pannenkoeken bakken. Ik ga </a:t>
            </a:r>
            <a:r>
              <a:rPr lang="nl-NL" sz="1800" b="1" u="sng" dirty="0">
                <a:effectLst/>
                <a:latin typeface="Calibri" panose="020F0502020204030204" pitchFamily="34" charset="0"/>
                <a:ea typeface="Calibri" panose="020F0502020204030204" pitchFamily="34" charset="0"/>
              </a:rPr>
              <a:t>voorkomen</a:t>
            </a:r>
            <a:r>
              <a:rPr lang="nl-NL" sz="1800" dirty="0">
                <a:effectLst/>
                <a:latin typeface="Calibri" panose="020F0502020204030204" pitchFamily="34" charset="0"/>
                <a:ea typeface="Calibri" panose="020F0502020204030204" pitchFamily="34" charset="0"/>
              </a:rPr>
              <a:t> dat het weer mislukt en ga op 29 november een grote stapel pannenkoeken bakken voor Sint </a:t>
            </a:r>
            <a:r>
              <a:rPr lang="nl-NL" sz="1800" dirty="0" err="1">
                <a:effectLst/>
                <a:latin typeface="Calibri" panose="020F0502020204030204" pitchFamily="34" charset="0"/>
                <a:ea typeface="Calibri" panose="020F0502020204030204" pitchFamily="34" charset="0"/>
              </a:rPr>
              <a:t>Pannekoek</a:t>
            </a:r>
            <a:r>
              <a:rPr lang="nl-NL" sz="1800" dirty="0">
                <a:effectLst/>
                <a:latin typeface="Calibri" panose="020F0502020204030204" pitchFamily="34" charset="0"/>
                <a:ea typeface="Calibri" panose="020F0502020204030204" pitchFamily="34" charset="0"/>
              </a:rPr>
              <a:t>. Voorkomen betekent </a:t>
            </a:r>
            <a:r>
              <a:rPr lang="nl-NL" sz="1800" b="1" i="1" dirty="0">
                <a:effectLst/>
                <a:latin typeface="Calibri" panose="020F0502020204030204" pitchFamily="34" charset="0"/>
                <a:ea typeface="Calibri" panose="020F0502020204030204" pitchFamily="34" charset="0"/>
              </a:rPr>
              <a:t>zorgen dat iets niet gebeurt. </a:t>
            </a:r>
            <a:r>
              <a:rPr lang="nl-NL" sz="1800" dirty="0">
                <a:latin typeface="Calibri" panose="020F0502020204030204" pitchFamily="34" charset="0"/>
                <a:ea typeface="Calibri" panose="020F0502020204030204" pitchFamily="34" charset="0"/>
              </a:rPr>
              <a:t>Wie van jullie viert er ook Sint </a:t>
            </a:r>
            <a:r>
              <a:rPr lang="nl-NL" sz="1800" dirty="0" err="1">
                <a:latin typeface="Calibri" panose="020F0502020204030204" pitchFamily="34" charset="0"/>
                <a:ea typeface="Calibri" panose="020F0502020204030204" pitchFamily="34" charset="0"/>
              </a:rPr>
              <a:t>Pannekoek</a:t>
            </a:r>
            <a:r>
              <a:rPr lang="nl-NL" sz="1800" dirty="0">
                <a:latin typeface="Calibri" panose="020F0502020204030204" pitchFamily="34" charset="0"/>
                <a:ea typeface="Calibri" panose="020F0502020204030204" pitchFamily="34" charset="0"/>
              </a:rPr>
              <a:t>?</a:t>
            </a:r>
            <a:br>
              <a:rPr lang="nl-NL" sz="1800" dirty="0">
                <a:effectLst/>
                <a:latin typeface="Calibri" panose="020F0502020204030204" pitchFamily="34" charset="0"/>
                <a:ea typeface="Calibri" panose="020F0502020204030204" pitchFamily="34" charset="0"/>
              </a:rPr>
            </a:br>
            <a:endParaRPr lang="nl-NL" sz="1900" b="1" u="sng"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1200329"/>
          </a:xfrm>
          <a:prstGeom prst="rect">
            <a:avLst/>
          </a:prstGeom>
          <a:noFill/>
        </p:spPr>
        <p:txBody>
          <a:bodyPr wrap="square" rtlCol="0">
            <a:spAutoFit/>
          </a:bodyPr>
          <a:lstStyle/>
          <a:p>
            <a:r>
              <a:rPr lang="nl-NL" sz="7200" b="1" u="sng" dirty="0">
                <a:latin typeface="Century Gothic" panose="020B0502020202020204" pitchFamily="34" charset="0"/>
              </a:rPr>
              <a:t>de energie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B065A4FC-058E-412B-A837-8942DF6717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0112" y="4365104"/>
            <a:ext cx="3132328" cy="2036703"/>
          </a:xfrm>
          <a:prstGeom prst="rect">
            <a:avLst/>
          </a:prstGeom>
        </p:spPr>
      </p:pic>
      <p:pic>
        <p:nvPicPr>
          <p:cNvPr id="8" name="Afbeelding 7">
            <a:extLst>
              <a:ext uri="{FF2B5EF4-FFF2-40B4-BE49-F238E27FC236}">
                <a16:creationId xmlns:a16="http://schemas.microsoft.com/office/drawing/2014/main" id="{25BB0DE4-C2C2-401E-A470-536B02C451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82879"/>
          <a:stretch/>
        </p:blipFill>
        <p:spPr>
          <a:xfrm>
            <a:off x="2315852" y="1844824"/>
            <a:ext cx="1199928" cy="4556983"/>
          </a:xfrm>
          <a:prstGeom prst="rect">
            <a:avLst/>
          </a:prstGeom>
        </p:spPr>
      </p:pic>
    </p:spTree>
    <p:extLst>
      <p:ext uri="{BB962C8B-B14F-4D97-AF65-F5344CB8AC3E}">
        <p14:creationId xmlns:p14="http://schemas.microsoft.com/office/powerpoint/2010/main" val="30218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6" name="Tekstvak 5">
            <a:extLst>
              <a:ext uri="{FF2B5EF4-FFF2-40B4-BE49-F238E27FC236}">
                <a16:creationId xmlns:a16="http://schemas.microsoft.com/office/drawing/2014/main" id="{779D8E0C-37BE-4978-91D0-7605172181B0}"/>
              </a:ext>
            </a:extLst>
          </p:cNvPr>
          <p:cNvSpPr txBox="1"/>
          <p:nvPr/>
        </p:nvSpPr>
        <p:spPr>
          <a:xfrm>
            <a:off x="0" y="25814"/>
            <a:ext cx="9428449" cy="1200329"/>
          </a:xfrm>
          <a:prstGeom prst="rect">
            <a:avLst/>
          </a:prstGeom>
          <a:noFill/>
        </p:spPr>
        <p:txBody>
          <a:bodyPr wrap="square" rtlCol="0">
            <a:spAutoFit/>
          </a:bodyPr>
          <a:lstStyle/>
          <a:p>
            <a:r>
              <a:rPr lang="nl-NL" sz="7200" b="1" u="sng" dirty="0">
                <a:latin typeface="Century Gothic" panose="020B0502020202020204" pitchFamily="34" charset="0"/>
              </a:rPr>
              <a:t>de brandstof</a:t>
            </a:r>
          </a:p>
        </p:txBody>
      </p:sp>
      <p:pic>
        <p:nvPicPr>
          <p:cNvPr id="4" name="Afbeelding 3">
            <a:extLst>
              <a:ext uri="{FF2B5EF4-FFF2-40B4-BE49-F238E27FC236}">
                <a16:creationId xmlns:a16="http://schemas.microsoft.com/office/drawing/2014/main" id="{E41058DB-ACE3-421C-BB34-374CE295D6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274864" y="1700808"/>
            <a:ext cx="7869136" cy="5256584"/>
          </a:xfrm>
          <a:prstGeom prst="rect">
            <a:avLst/>
          </a:prstGeom>
        </p:spPr>
      </p:pic>
    </p:spTree>
    <p:extLst>
      <p:ext uri="{BB962C8B-B14F-4D97-AF65-F5344CB8AC3E}">
        <p14:creationId xmlns:p14="http://schemas.microsoft.com/office/powerpoint/2010/main" val="67996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voorkomen</a:t>
            </a:r>
            <a:endParaRPr lang="nl-NL" sz="8000" b="1" u="sng" dirty="0"/>
          </a:p>
        </p:txBody>
      </p:sp>
      <p:grpSp>
        <p:nvGrpSpPr>
          <p:cNvPr id="10" name="Groep 9">
            <a:extLst>
              <a:ext uri="{FF2B5EF4-FFF2-40B4-BE49-F238E27FC236}">
                <a16:creationId xmlns:a16="http://schemas.microsoft.com/office/drawing/2014/main" id="{40ADDFB7-1017-4FC3-A1DE-68ABF9175D4F}"/>
              </a:ext>
            </a:extLst>
          </p:cNvPr>
          <p:cNvGrpSpPr/>
          <p:nvPr/>
        </p:nvGrpSpPr>
        <p:grpSpPr>
          <a:xfrm>
            <a:off x="-134269" y="-891480"/>
            <a:ext cx="9289032" cy="9361040"/>
            <a:chOff x="-134269" y="-891480"/>
            <a:chExt cx="9289032" cy="9361040"/>
          </a:xfrm>
        </p:grpSpPr>
        <p:pic>
          <p:nvPicPr>
            <p:cNvPr id="4" name="Afbeelding 3" descr="Afbeelding met tekst&#10;&#10;Automatisch gegenereerde beschrijving">
              <a:extLst>
                <a:ext uri="{FF2B5EF4-FFF2-40B4-BE49-F238E27FC236}">
                  <a16:creationId xmlns:a16="http://schemas.microsoft.com/office/drawing/2014/main" id="{CBA6615A-F81B-45DD-AB49-1AADC4FBE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311915"/>
              <a:ext cx="5538148" cy="5538148"/>
            </a:xfrm>
            <a:prstGeom prst="rect">
              <a:avLst/>
            </a:prstGeom>
          </p:spPr>
        </p:pic>
        <p:sp>
          <p:nvSpPr>
            <p:cNvPr id="7" name="Vermenigvuldigingsteken 6">
              <a:extLst>
                <a:ext uri="{FF2B5EF4-FFF2-40B4-BE49-F238E27FC236}">
                  <a16:creationId xmlns:a16="http://schemas.microsoft.com/office/drawing/2014/main" id="{3001D7BC-EAA9-45D4-A67C-B7304F33C14D}"/>
                </a:ext>
              </a:extLst>
            </p:cNvPr>
            <p:cNvSpPr/>
            <p:nvPr/>
          </p:nvSpPr>
          <p:spPr>
            <a:xfrm rot="21161386">
              <a:off x="-134269" y="-891480"/>
              <a:ext cx="9289032" cy="9361040"/>
            </a:xfrm>
            <a:prstGeom prst="mathMultiply">
              <a:avLst>
                <a:gd name="adj1" fmla="val 4131"/>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1625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401669"/>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900" b="1" dirty="0">
                <a:solidFill>
                  <a:srgbClr val="387038"/>
                </a:solidFill>
                <a:latin typeface="Century Gothic" panose="020B0502020202020204" pitchFamily="34" charset="0"/>
                <a:ea typeface="Calibri"/>
                <a:cs typeface="Times New Roman"/>
              </a:rPr>
              <a:t>voldoende</a:t>
            </a:r>
            <a:endParaRPr lang="nl-NL" sz="49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98934"/>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900" b="1" dirty="0">
                <a:solidFill>
                  <a:srgbClr val="387038"/>
                </a:solidFill>
                <a:latin typeface="Century Gothic" panose="020B0502020202020204" pitchFamily="34" charset="0"/>
                <a:ea typeface="Calibri"/>
                <a:cs typeface="Times New Roman"/>
              </a:rPr>
              <a:t>onvoldoende</a:t>
            </a:r>
            <a:endParaRPr lang="nl-NL" sz="4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7" y="1592163"/>
            <a:ext cx="4104453" cy="4677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genoeg</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2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Ik heb </a:t>
            </a:r>
            <a:r>
              <a:rPr lang="nl-NL" sz="2000" i="1" u="sng" dirty="0">
                <a:solidFill>
                  <a:srgbClr val="387038"/>
                </a:solidFill>
                <a:latin typeface="Century Gothic" panose="020B0502020202020204" pitchFamily="34" charset="0"/>
                <a:ea typeface="Calibri"/>
                <a:cs typeface="Times New Roman"/>
              </a:rPr>
              <a:t>voldoende</a:t>
            </a:r>
            <a:r>
              <a:rPr lang="nl-NL" sz="2000" i="1" dirty="0">
                <a:solidFill>
                  <a:srgbClr val="387038"/>
                </a:solidFill>
                <a:latin typeface="Century Gothic" panose="020B0502020202020204" pitchFamily="34" charset="0"/>
                <a:ea typeface="Calibri"/>
                <a:cs typeface="Times New Roman"/>
              </a:rPr>
              <a:t> eieren en melk om pannenkoeken te bakken.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9" y="1592163"/>
            <a:ext cx="4104454" cy="45160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genoeg</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8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Ik had </a:t>
            </a:r>
            <a:r>
              <a:rPr lang="nl-NL" sz="2000" i="1" u="sng" dirty="0">
                <a:solidFill>
                  <a:srgbClr val="387038"/>
                </a:solidFill>
                <a:latin typeface="Century Gothic" panose="020B0502020202020204" pitchFamily="34" charset="0"/>
                <a:ea typeface="Calibri"/>
                <a:cs typeface="Times New Roman"/>
              </a:rPr>
              <a:t>onvoldoende</a:t>
            </a:r>
            <a:r>
              <a:rPr lang="nl-NL" sz="2000" i="1" dirty="0">
                <a:solidFill>
                  <a:srgbClr val="387038"/>
                </a:solidFill>
                <a:latin typeface="Century Gothic" panose="020B0502020202020204" pitchFamily="34" charset="0"/>
                <a:ea typeface="Calibri"/>
                <a:cs typeface="Times New Roman"/>
              </a:rPr>
              <a:t> eieren en melk over om opnieuw te beginnen. </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tekst&#10;&#10;Automatisch gegenereerde beschrijving">
            <a:extLst>
              <a:ext uri="{FF2B5EF4-FFF2-40B4-BE49-F238E27FC236}">
                <a16:creationId xmlns:a16="http://schemas.microsoft.com/office/drawing/2014/main" id="{949E3F00-62A7-4A76-9B98-2CDD030356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39752" y="2060848"/>
            <a:ext cx="1853204" cy="1173880"/>
          </a:xfrm>
          <a:prstGeom prst="rect">
            <a:avLst/>
          </a:prstGeom>
        </p:spPr>
      </p:pic>
      <p:pic>
        <p:nvPicPr>
          <p:cNvPr id="5" name="Afbeelding 4">
            <a:extLst>
              <a:ext uri="{FF2B5EF4-FFF2-40B4-BE49-F238E27FC236}">
                <a16:creationId xmlns:a16="http://schemas.microsoft.com/office/drawing/2014/main" id="{9E5DA668-5B6A-47C0-8224-CBFA9A31D3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33190" y="2060848"/>
            <a:ext cx="1532033" cy="1077368"/>
          </a:xfrm>
          <a:prstGeom prst="rect">
            <a:avLst/>
          </a:prstGeom>
        </p:spPr>
      </p:pic>
      <p:pic>
        <p:nvPicPr>
          <p:cNvPr id="10" name="Afbeelding 9">
            <a:extLst>
              <a:ext uri="{FF2B5EF4-FFF2-40B4-BE49-F238E27FC236}">
                <a16:creationId xmlns:a16="http://schemas.microsoft.com/office/drawing/2014/main" id="{64C9F5C0-7E44-4032-A83B-DF89823363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19295" y="3486523"/>
            <a:ext cx="2102670" cy="1581207"/>
          </a:xfrm>
          <a:prstGeom prst="rect">
            <a:avLst/>
          </a:prstGeom>
        </p:spPr>
      </p:pic>
      <p:pic>
        <p:nvPicPr>
          <p:cNvPr id="16" name="Afbeelding 15" descr="Afbeelding met fles, vat&#10;&#10;Automatisch gegenereerde beschrijving">
            <a:extLst>
              <a:ext uri="{FF2B5EF4-FFF2-40B4-BE49-F238E27FC236}">
                <a16:creationId xmlns:a16="http://schemas.microsoft.com/office/drawing/2014/main" id="{096BD5DB-E753-4A51-9145-428A7F2E3D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644" r="26205"/>
          <a:stretch/>
        </p:blipFill>
        <p:spPr>
          <a:xfrm>
            <a:off x="7133191" y="3351960"/>
            <a:ext cx="730379" cy="1886574"/>
          </a:xfrm>
          <a:prstGeom prst="rect">
            <a:avLst/>
          </a:prstGeom>
        </p:spPr>
      </p:pic>
      <p:pic>
        <p:nvPicPr>
          <p:cNvPr id="4" name="Afbeelding 3">
            <a:extLst>
              <a:ext uri="{FF2B5EF4-FFF2-40B4-BE49-F238E27FC236}">
                <a16:creationId xmlns:a16="http://schemas.microsoft.com/office/drawing/2014/main" id="{8C82761B-D813-4F51-80A2-D39BC1501C0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5588" t="10404" r="43700" b="7091"/>
          <a:stretch/>
        </p:blipFill>
        <p:spPr>
          <a:xfrm>
            <a:off x="539552" y="3708306"/>
            <a:ext cx="1046249" cy="1173881"/>
          </a:xfrm>
          <a:prstGeom prst="rect">
            <a:avLst/>
          </a:prstGeom>
        </p:spPr>
      </p:pic>
      <p:pic>
        <p:nvPicPr>
          <p:cNvPr id="8" name="Afbeelding 7" descr="Afbeelding met binnen, fles, tafelgerei&#10;&#10;Automatisch gegenereerde beschrijving">
            <a:extLst>
              <a:ext uri="{FF2B5EF4-FFF2-40B4-BE49-F238E27FC236}">
                <a16:creationId xmlns:a16="http://schemas.microsoft.com/office/drawing/2014/main" id="{1090C016-0C91-4488-8954-E39E9BC07BE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71346" y="3458498"/>
            <a:ext cx="844062" cy="1529097"/>
          </a:xfrm>
          <a:prstGeom prst="rect">
            <a:avLst/>
          </a:prstGeom>
        </p:spPr>
      </p:pic>
    </p:spTree>
    <p:extLst>
      <p:ext uri="{BB962C8B-B14F-4D97-AF65-F5344CB8AC3E}">
        <p14:creationId xmlns:p14="http://schemas.microsoft.com/office/powerpoint/2010/main" val="12520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482244" y="347661"/>
            <a:ext cx="47160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onvolledig</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4873" y="38205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compleet</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alles wat erbij hoort, is er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Bij Sint </a:t>
            </a:r>
            <a:r>
              <a:rPr lang="nl-NL" sz="2000" i="1" dirty="0" err="1">
                <a:solidFill>
                  <a:srgbClr val="387038"/>
                </a:solidFill>
                <a:latin typeface="Century Gothic" panose="020B0502020202020204" pitchFamily="34" charset="0"/>
                <a:ea typeface="Calibri"/>
                <a:cs typeface="Times New Roman"/>
              </a:rPr>
              <a:t>Pannekoek</a:t>
            </a:r>
            <a:r>
              <a:rPr lang="nl-NL" sz="2000" i="1" dirty="0">
                <a:solidFill>
                  <a:srgbClr val="387038"/>
                </a:solidFill>
                <a:latin typeface="Century Gothic" panose="020B0502020202020204" pitchFamily="34" charset="0"/>
                <a:ea typeface="Calibri"/>
                <a:cs typeface="Times New Roman"/>
              </a:rPr>
              <a:t> is het feest pas </a:t>
            </a:r>
            <a:r>
              <a:rPr lang="nl-NL" sz="2000" i="1" u="sng" dirty="0">
                <a:solidFill>
                  <a:srgbClr val="387038"/>
                </a:solidFill>
                <a:latin typeface="Century Gothic" panose="020B0502020202020204" pitchFamily="34" charset="0"/>
                <a:ea typeface="Calibri"/>
                <a:cs typeface="Times New Roman"/>
              </a:rPr>
              <a:t>compleet</a:t>
            </a:r>
            <a:r>
              <a:rPr lang="nl-NL" sz="2000" i="1" dirty="0">
                <a:solidFill>
                  <a:srgbClr val="387038"/>
                </a:solidFill>
                <a:latin typeface="Century Gothic" panose="020B0502020202020204" pitchFamily="34" charset="0"/>
                <a:ea typeface="Calibri"/>
                <a:cs typeface="Times New Roman"/>
              </a:rPr>
              <a:t> als je een pannenkoek op je hoofd legt.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waarbij er iets mist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32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Mijn verjaardag vieren zonder bezoek voelt als een </a:t>
            </a:r>
            <a:r>
              <a:rPr lang="nl-NL" sz="2000" i="1" u="sng" dirty="0">
                <a:solidFill>
                  <a:srgbClr val="387038"/>
                </a:solidFill>
                <a:latin typeface="Century Gothic" panose="020B0502020202020204" pitchFamily="34" charset="0"/>
                <a:ea typeface="Calibri"/>
                <a:cs typeface="Times New Roman"/>
              </a:rPr>
              <a:t>onvolledig</a:t>
            </a:r>
            <a:r>
              <a:rPr lang="nl-NL" sz="2000" i="1" dirty="0">
                <a:solidFill>
                  <a:srgbClr val="387038"/>
                </a:solidFill>
                <a:latin typeface="Century Gothic" panose="020B0502020202020204" pitchFamily="34" charset="0"/>
                <a:ea typeface="Calibri"/>
                <a:cs typeface="Times New Roman"/>
              </a:rPr>
              <a:t> feest.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7" name="Picture 2" descr="De bronafbeelding bekijken">
            <a:extLst>
              <a:ext uri="{FF2B5EF4-FFF2-40B4-BE49-F238E27FC236}">
                <a16:creationId xmlns:a16="http://schemas.microsoft.com/office/drawing/2014/main" id="{53E0B524-610E-452A-8522-3D11454303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775" y="3074479"/>
            <a:ext cx="3115838" cy="1752659"/>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6FD4C7DE-FF7B-4146-9F88-77A0FF1EA558}"/>
              </a:ext>
            </a:extLst>
          </p:cNvPr>
          <p:cNvSpPr txBox="1"/>
          <p:nvPr/>
        </p:nvSpPr>
        <p:spPr>
          <a:xfrm>
            <a:off x="467544" y="6374128"/>
            <a:ext cx="3528392" cy="169162"/>
          </a:xfrm>
          <a:prstGeom prst="rect">
            <a:avLst/>
          </a:prstGeom>
          <a:noFill/>
        </p:spPr>
        <p:txBody>
          <a:bodyPr wrap="square" rtlCol="0">
            <a:spAutoFit/>
          </a:bodyPr>
          <a:lstStyle/>
          <a:p>
            <a:r>
              <a:rPr lang="nl-NL" sz="500" dirty="0">
                <a:solidFill>
                  <a:schemeClr val="bg1">
                    <a:lumMod val="85000"/>
                  </a:schemeClr>
                </a:solidFill>
                <a:hlinkClick r:id="rId5">
                  <a:extLst>
                    <a:ext uri="{A12FA001-AC4F-418D-AE19-62706E023703}">
                      <ahyp:hlinkClr xmlns:ahyp="http://schemas.microsoft.com/office/drawing/2018/hyperlinkcolor" val="tx"/>
                    </a:ext>
                  </a:extLst>
                </a:hlinkClick>
              </a:rPr>
              <a:t>29.11 Sint </a:t>
            </a:r>
            <a:r>
              <a:rPr lang="nl-NL" sz="500" dirty="0" err="1">
                <a:solidFill>
                  <a:schemeClr val="bg1">
                    <a:lumMod val="85000"/>
                  </a:schemeClr>
                </a:solidFill>
                <a:hlinkClick r:id="rId5">
                  <a:extLst>
                    <a:ext uri="{A12FA001-AC4F-418D-AE19-62706E023703}">
                      <ahyp:hlinkClr xmlns:ahyp="http://schemas.microsoft.com/office/drawing/2018/hyperlinkcolor" val="tx"/>
                    </a:ext>
                  </a:extLst>
                </a:hlinkClick>
              </a:rPr>
              <a:t>Pannekoek</a:t>
            </a:r>
            <a:r>
              <a:rPr lang="nl-NL" sz="500" dirty="0">
                <a:solidFill>
                  <a:schemeClr val="bg1">
                    <a:lumMod val="85000"/>
                  </a:schemeClr>
                </a:solidFill>
                <a:hlinkClick r:id="rId5">
                  <a:extLst>
                    <a:ext uri="{A12FA001-AC4F-418D-AE19-62706E023703}">
                      <ahyp:hlinkClr xmlns:ahyp="http://schemas.microsoft.com/office/drawing/2018/hyperlinkcolor" val="tx"/>
                    </a:ext>
                  </a:extLst>
                </a:hlinkClick>
              </a:rPr>
              <a:t> – Wij wensen u een vrolijke en gezegende Sint </a:t>
            </a:r>
            <a:r>
              <a:rPr lang="nl-NL" sz="500" dirty="0" err="1">
                <a:solidFill>
                  <a:schemeClr val="bg1">
                    <a:lumMod val="85000"/>
                  </a:schemeClr>
                </a:solidFill>
                <a:hlinkClick r:id="rId5">
                  <a:extLst>
                    <a:ext uri="{A12FA001-AC4F-418D-AE19-62706E023703}">
                      <ahyp:hlinkClr xmlns:ahyp="http://schemas.microsoft.com/office/drawing/2018/hyperlinkcolor" val="tx"/>
                    </a:ext>
                  </a:extLst>
                </a:hlinkClick>
              </a:rPr>
              <a:t>Pannekoek</a:t>
            </a:r>
            <a:r>
              <a:rPr lang="nl-NL" sz="500" dirty="0">
                <a:solidFill>
                  <a:schemeClr val="bg1">
                    <a:lumMod val="85000"/>
                  </a:schemeClr>
                </a:solidFill>
                <a:hlinkClick r:id="rId5">
                  <a:extLst>
                    <a:ext uri="{A12FA001-AC4F-418D-AE19-62706E023703}">
                      <ahyp:hlinkClr xmlns:ahyp="http://schemas.microsoft.com/office/drawing/2018/hyperlinkcolor" val="tx"/>
                    </a:ext>
                  </a:extLst>
                </a:hlinkClick>
              </a:rPr>
              <a:t>! - Nationaal Comité Sint </a:t>
            </a:r>
            <a:r>
              <a:rPr lang="nl-NL" sz="500" dirty="0" err="1">
                <a:solidFill>
                  <a:schemeClr val="bg1">
                    <a:lumMod val="85000"/>
                  </a:schemeClr>
                </a:solidFill>
                <a:hlinkClick r:id="rId5">
                  <a:extLst>
                    <a:ext uri="{A12FA001-AC4F-418D-AE19-62706E023703}">
                      <ahyp:hlinkClr xmlns:ahyp="http://schemas.microsoft.com/office/drawing/2018/hyperlinkcolor" val="tx"/>
                    </a:ext>
                  </a:extLst>
                </a:hlinkClick>
              </a:rPr>
              <a:t>Pannekoek</a:t>
            </a:r>
            <a:endParaRPr lang="nl-NL" sz="500" dirty="0">
              <a:solidFill>
                <a:schemeClr val="bg1">
                  <a:lumMod val="85000"/>
                </a:schemeClr>
              </a:solidFill>
            </a:endParaRPr>
          </a:p>
        </p:txBody>
      </p:sp>
      <p:pic>
        <p:nvPicPr>
          <p:cNvPr id="19" name="Picture 2" descr="De bronafbeelding bekijken">
            <a:extLst>
              <a:ext uri="{FF2B5EF4-FFF2-40B4-BE49-F238E27FC236}">
                <a16:creationId xmlns:a16="http://schemas.microsoft.com/office/drawing/2014/main" id="{36483FD2-356E-4B13-BCE4-82CF797AF3C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65276" y="2156061"/>
            <a:ext cx="1180935" cy="133291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tafel, muur, binnen, persoon&#10;&#10;Automatisch gegenereerde beschrijving">
            <a:extLst>
              <a:ext uri="{FF2B5EF4-FFF2-40B4-BE49-F238E27FC236}">
                <a16:creationId xmlns:a16="http://schemas.microsoft.com/office/drawing/2014/main" id="{A5E86DDD-8980-4398-BBF7-372566FB32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8155" y="2372245"/>
            <a:ext cx="3512590" cy="2416663"/>
          </a:xfrm>
          <a:prstGeom prst="rect">
            <a:avLst/>
          </a:prstGeom>
        </p:spPr>
      </p:pic>
    </p:spTree>
    <p:extLst>
      <p:ext uri="{BB962C8B-B14F-4D97-AF65-F5344CB8AC3E}">
        <p14:creationId xmlns:p14="http://schemas.microsoft.com/office/powerpoint/2010/main" val="349372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04800" y="39893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nationaal</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internationaal</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één land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100" i="1" dirty="0">
                <a:solidFill>
                  <a:srgbClr val="387038"/>
                </a:solidFill>
                <a:latin typeface="Century Gothic" panose="020B0502020202020204" pitchFamily="34" charset="0"/>
                <a:ea typeface="Calibri"/>
                <a:cs typeface="Times New Roman"/>
              </a:rPr>
              <a:t>Sint </a:t>
            </a:r>
            <a:r>
              <a:rPr lang="nl-NL" sz="2100" i="1" dirty="0" err="1">
                <a:solidFill>
                  <a:srgbClr val="387038"/>
                </a:solidFill>
                <a:latin typeface="Century Gothic" panose="020B0502020202020204" pitchFamily="34" charset="0"/>
                <a:ea typeface="Calibri"/>
                <a:cs typeface="Times New Roman"/>
              </a:rPr>
              <a:t>Pannekoek</a:t>
            </a:r>
            <a:r>
              <a:rPr lang="nl-NL" sz="2100" i="1" dirty="0">
                <a:solidFill>
                  <a:srgbClr val="387038"/>
                </a:solidFill>
                <a:latin typeface="Century Gothic" panose="020B0502020202020204" pitchFamily="34" charset="0"/>
                <a:ea typeface="Calibri"/>
                <a:cs typeface="Times New Roman"/>
              </a:rPr>
              <a:t> is en een </a:t>
            </a:r>
            <a:r>
              <a:rPr lang="nl-NL" sz="2100" i="1" u="sng" dirty="0">
                <a:solidFill>
                  <a:srgbClr val="387038"/>
                </a:solidFill>
                <a:latin typeface="Century Gothic" panose="020B0502020202020204" pitchFamily="34" charset="0"/>
                <a:ea typeface="Calibri"/>
                <a:cs typeface="Times New Roman"/>
              </a:rPr>
              <a:t>nationaal</a:t>
            </a:r>
            <a:r>
              <a:rPr lang="nl-NL" sz="2100" i="1" dirty="0">
                <a:solidFill>
                  <a:srgbClr val="387038"/>
                </a:solidFill>
                <a:latin typeface="Century Gothic" panose="020B0502020202020204" pitchFamily="34" charset="0"/>
                <a:ea typeface="Calibri"/>
                <a:cs typeface="Times New Roman"/>
              </a:rPr>
              <a:t> feest. Het wordt alleen in Nederland gevierd. </a:t>
            </a:r>
            <a:r>
              <a:rPr lang="nl-NL" sz="2100" dirty="0">
                <a:effectLst/>
                <a:latin typeface="Trebuchet MS"/>
                <a:ea typeface="Calibri"/>
                <a:cs typeface="Times New Roman"/>
              </a:rPr>
              <a:t> </a:t>
            </a:r>
            <a:endParaRPr lang="nl-NL" sz="2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verschillende landen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4000" dirty="0">
                <a:effectLst/>
                <a:latin typeface="Century Gothic" panose="020B0502020202020204" pitchFamily="34" charset="0"/>
                <a:ea typeface="Calibri"/>
                <a:cs typeface="Times New Roman"/>
              </a:rPr>
              <a:t>   </a:t>
            </a:r>
          </a:p>
          <a:p>
            <a:pPr>
              <a:lnSpc>
                <a:spcPct val="107000"/>
              </a:lnSpc>
              <a:spcAft>
                <a:spcPts val="0"/>
              </a:spcAft>
            </a:pPr>
            <a:endParaRPr lang="nl-NL" sz="14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r>
              <a:rPr lang="nl-NL" sz="2100" i="1" dirty="0">
                <a:solidFill>
                  <a:srgbClr val="387038"/>
                </a:solidFill>
                <a:effectLst/>
                <a:latin typeface="Century Gothic" panose="020B0502020202020204" pitchFamily="34" charset="0"/>
                <a:ea typeface="Calibri"/>
                <a:cs typeface="Times New Roman"/>
              </a:rPr>
              <a:t>Kerst</a:t>
            </a:r>
            <a:r>
              <a:rPr lang="nl-NL" sz="2100" i="1" dirty="0">
                <a:solidFill>
                  <a:srgbClr val="387038"/>
                </a:solidFill>
                <a:latin typeface="Century Gothic" panose="020B0502020202020204" pitchFamily="34" charset="0"/>
                <a:ea typeface="Calibri"/>
                <a:cs typeface="Times New Roman"/>
              </a:rPr>
              <a:t> is een </a:t>
            </a:r>
            <a:r>
              <a:rPr lang="nl-NL" sz="2100" i="1" u="sng" dirty="0">
                <a:solidFill>
                  <a:srgbClr val="387038"/>
                </a:solidFill>
                <a:latin typeface="Century Gothic" panose="020B0502020202020204" pitchFamily="34" charset="0"/>
                <a:ea typeface="Calibri"/>
                <a:cs typeface="Times New Roman"/>
              </a:rPr>
              <a:t>internationaal</a:t>
            </a:r>
            <a:r>
              <a:rPr lang="nl-NL" sz="2100" i="1" dirty="0">
                <a:solidFill>
                  <a:srgbClr val="387038"/>
                </a:solidFill>
                <a:latin typeface="Century Gothic" panose="020B0502020202020204" pitchFamily="34" charset="0"/>
                <a:ea typeface="Calibri"/>
                <a:cs typeface="Times New Roman"/>
              </a:rPr>
              <a:t> feest. Het wordt in verschillende landen gevierd.</a:t>
            </a:r>
            <a:endParaRPr lang="nl-NL" sz="2100" dirty="0">
              <a:effectLst/>
              <a:latin typeface="Calibri"/>
              <a:ea typeface="Calibri"/>
              <a:cs typeface="Times New Roman"/>
            </a:endParaRPr>
          </a:p>
        </p:txBody>
      </p:sp>
      <p:pic>
        <p:nvPicPr>
          <p:cNvPr id="36" name="Picture 2" descr="shutterstock_231504040">
            <a:extLst>
              <a:ext uri="{FF2B5EF4-FFF2-40B4-BE49-F238E27FC236}">
                <a16:creationId xmlns:a16="http://schemas.microsoft.com/office/drawing/2014/main" id="{C7B9901F-C9B7-4CAA-9AE2-DD91DD0E28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8085" y="2708920"/>
            <a:ext cx="3024336" cy="195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descr="Afbeelding met kaart&#10;&#10;Automatisch gegenereerde beschrijving">
            <a:extLst>
              <a:ext uri="{FF2B5EF4-FFF2-40B4-BE49-F238E27FC236}">
                <a16:creationId xmlns:a16="http://schemas.microsoft.com/office/drawing/2014/main" id="{0D9E7416-65B1-4E2C-9D7C-4DEA6C090A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9632" y="2213230"/>
            <a:ext cx="2067138" cy="2583922"/>
          </a:xfrm>
          <a:prstGeom prst="rect">
            <a:avLst/>
          </a:prstGeom>
        </p:spPr>
      </p:pic>
    </p:spTree>
    <p:extLst>
      <p:ext uri="{BB962C8B-B14F-4D97-AF65-F5344CB8AC3E}">
        <p14:creationId xmlns:p14="http://schemas.microsoft.com/office/powerpoint/2010/main" val="182980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8334" y="350224"/>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deelnemen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091935" y="160337"/>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afzien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meedoen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100" i="1" dirty="0">
                <a:solidFill>
                  <a:srgbClr val="387038"/>
                </a:solidFill>
                <a:latin typeface="Century Gothic" panose="020B0502020202020204" pitchFamily="34" charset="0"/>
                <a:ea typeface="Calibri"/>
                <a:cs typeface="Times New Roman"/>
              </a:rPr>
              <a:t>Zij </a:t>
            </a:r>
            <a:r>
              <a:rPr lang="nl-NL" sz="2100" i="1" u="sng" dirty="0">
                <a:solidFill>
                  <a:srgbClr val="387038"/>
                </a:solidFill>
                <a:latin typeface="Century Gothic" panose="020B0502020202020204" pitchFamily="34" charset="0"/>
                <a:ea typeface="Calibri"/>
                <a:cs typeface="Times New Roman"/>
              </a:rPr>
              <a:t>nemen deel aan</a:t>
            </a:r>
            <a:r>
              <a:rPr lang="nl-NL" sz="2100" i="1" dirty="0">
                <a:solidFill>
                  <a:srgbClr val="387038"/>
                </a:solidFill>
                <a:latin typeface="Century Gothic" panose="020B0502020202020204" pitchFamily="34" charset="0"/>
                <a:ea typeface="Calibri"/>
                <a:cs typeface="Times New Roman"/>
              </a:rPr>
              <a:t> de traditie van Sint </a:t>
            </a:r>
            <a:r>
              <a:rPr lang="nl-NL" sz="2100" i="1" dirty="0" err="1">
                <a:solidFill>
                  <a:srgbClr val="387038"/>
                </a:solidFill>
                <a:latin typeface="Century Gothic" panose="020B0502020202020204" pitchFamily="34" charset="0"/>
                <a:ea typeface="Calibri"/>
                <a:cs typeface="Times New Roman"/>
              </a:rPr>
              <a:t>Pannekoek</a:t>
            </a:r>
            <a:r>
              <a:rPr lang="nl-NL" sz="2100" i="1" dirty="0">
                <a:solidFill>
                  <a:srgbClr val="387038"/>
                </a:solidFill>
                <a:latin typeface="Century Gothic" panose="020B0502020202020204" pitchFamily="34" charset="0"/>
                <a:ea typeface="Calibri"/>
                <a:cs typeface="Times New Roman"/>
              </a:rPr>
              <a:t>. </a:t>
            </a:r>
            <a:r>
              <a:rPr lang="nl-NL" sz="21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meedoen met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1600" i="1" dirty="0">
              <a:solidFill>
                <a:srgbClr val="387038"/>
              </a:solidFill>
              <a:latin typeface="Century Gothic" panose="020B0502020202020204" pitchFamily="34" charset="0"/>
              <a:ea typeface="Calibri"/>
              <a:cs typeface="Times New Roman"/>
            </a:endParaRPr>
          </a:p>
          <a:p>
            <a:pPr algn="ctr">
              <a:lnSpc>
                <a:spcPct val="107000"/>
              </a:lnSpc>
            </a:pPr>
            <a:r>
              <a:rPr lang="nl-NL" sz="1600" i="1" dirty="0">
                <a:solidFill>
                  <a:srgbClr val="387038"/>
                </a:solidFill>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lnSpc>
                <a:spcPct val="107000"/>
              </a:lnSpc>
            </a:pPr>
            <a:r>
              <a:rPr lang="nl-NL" sz="2100" i="1" dirty="0">
                <a:solidFill>
                  <a:srgbClr val="387038"/>
                </a:solidFill>
                <a:latin typeface="Century Gothic" panose="020B0502020202020204" pitchFamily="34" charset="0"/>
                <a:ea typeface="Calibri"/>
                <a:cs typeface="Times New Roman"/>
              </a:rPr>
              <a:t>Hij </a:t>
            </a:r>
            <a:r>
              <a:rPr lang="nl-NL" sz="2100" i="1" u="sng" dirty="0">
                <a:solidFill>
                  <a:srgbClr val="387038"/>
                </a:solidFill>
                <a:latin typeface="Century Gothic" panose="020B0502020202020204" pitchFamily="34" charset="0"/>
                <a:ea typeface="Calibri"/>
                <a:cs typeface="Times New Roman"/>
              </a:rPr>
              <a:t>ziet af van</a:t>
            </a:r>
            <a:r>
              <a:rPr lang="nl-NL" sz="2100" i="1" dirty="0">
                <a:solidFill>
                  <a:srgbClr val="387038"/>
                </a:solidFill>
                <a:latin typeface="Century Gothic" panose="020B0502020202020204" pitchFamily="34" charset="0"/>
                <a:ea typeface="Calibri"/>
                <a:cs typeface="Times New Roman"/>
              </a:rPr>
              <a:t> deelname </a:t>
            </a:r>
            <a:br>
              <a:rPr lang="nl-NL" sz="2100" i="1" dirty="0">
                <a:solidFill>
                  <a:srgbClr val="387038"/>
                </a:solidFill>
                <a:latin typeface="Century Gothic" panose="020B0502020202020204" pitchFamily="34" charset="0"/>
                <a:ea typeface="Calibri"/>
                <a:cs typeface="Times New Roman"/>
              </a:rPr>
            </a:br>
            <a:r>
              <a:rPr lang="nl-NL" sz="2100" i="1" dirty="0">
                <a:solidFill>
                  <a:srgbClr val="387038"/>
                </a:solidFill>
                <a:latin typeface="Century Gothic" panose="020B0502020202020204" pitchFamily="34" charset="0"/>
                <a:ea typeface="Calibri"/>
                <a:cs typeface="Times New Roman"/>
              </a:rPr>
              <a:t>en wil geen pannenkoek op zijn hoofd leggen.</a:t>
            </a:r>
            <a:endParaRPr lang="nl-NL" sz="2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EF139340-CBB8-4CA5-89AA-14DEC6E624A4}"/>
              </a:ext>
            </a:extLst>
          </p:cNvPr>
          <p:cNvSpPr txBox="1">
            <a:spLocks noChangeArrowheads="1"/>
          </p:cNvSpPr>
          <p:nvPr/>
        </p:nvSpPr>
        <p:spPr bwMode="auto">
          <a:xfrm>
            <a:off x="4280847" y="645279"/>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van</a:t>
            </a:r>
            <a:endParaRPr lang="nl-NL" sz="5400" dirty="0">
              <a:effectLst/>
              <a:latin typeface="Century Gothic" panose="020B0502020202020204" pitchFamily="34" charset="0"/>
              <a:ea typeface="Calibri"/>
              <a:cs typeface="Times New Roman"/>
            </a:endParaRPr>
          </a:p>
        </p:txBody>
      </p:sp>
      <p:pic>
        <p:nvPicPr>
          <p:cNvPr id="9" name="Afbeelding 8" descr="Afbeelding met persoon, boom, buiten&#10;&#10;Automatisch gegenereerde beschrijving">
            <a:extLst>
              <a:ext uri="{FF2B5EF4-FFF2-40B4-BE49-F238E27FC236}">
                <a16:creationId xmlns:a16="http://schemas.microsoft.com/office/drawing/2014/main" id="{F269DB91-EC6D-4D9E-866D-D3786C9D7A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6737" y="2359777"/>
            <a:ext cx="3303884" cy="2206995"/>
          </a:xfrm>
          <a:prstGeom prst="rect">
            <a:avLst/>
          </a:prstGeom>
        </p:spPr>
      </p:pic>
      <p:pic>
        <p:nvPicPr>
          <p:cNvPr id="16" name="Picture 7" descr="C:\Users\dasg\Downloads\8bc800c5-c9e7-4333-9882-155d083231e3.JPG">
            <a:extLst>
              <a:ext uri="{FF2B5EF4-FFF2-40B4-BE49-F238E27FC236}">
                <a16:creationId xmlns:a16="http://schemas.microsoft.com/office/drawing/2014/main" id="{591B6C69-756D-4D2D-87F7-E2A2905E7AE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175" y="2435977"/>
            <a:ext cx="2980224" cy="2238893"/>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773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03649" y="503417"/>
            <a:ext cx="479370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403649" y="404664"/>
            <a:ext cx="4824535"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de voedingsstof</a:t>
            </a:r>
            <a:endParaRPr lang="nl-NL" sz="4800" b="1" dirty="0">
              <a:effectLst/>
              <a:latin typeface="Trebuchet MS" panose="020B0603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521349"/>
            <a:ext cx="2520280" cy="26402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7"/>
            <a:ext cx="2503476" cy="20737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700" dirty="0">
                <a:effectLst/>
                <a:latin typeface="Century Gothic" panose="020B0502020202020204" pitchFamily="34" charset="0"/>
                <a:ea typeface="Calibri"/>
                <a:cs typeface="Times New Roman"/>
              </a:rPr>
              <a:t>= de stof in eten die ervoor zorgt dat je lijf goed kan werken</a:t>
            </a:r>
          </a:p>
        </p:txBody>
      </p:sp>
      <p:pic>
        <p:nvPicPr>
          <p:cNvPr id="16" name="Afbeelding 15">
            <a:extLst>
              <a:ext uri="{FF2B5EF4-FFF2-40B4-BE49-F238E27FC236}">
                <a16:creationId xmlns:a16="http://schemas.microsoft.com/office/drawing/2014/main" id="{8B1E3A1D-FA45-4D40-890C-C923A35DA1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4245"/>
          <a:stretch/>
        </p:blipFill>
        <p:spPr>
          <a:xfrm>
            <a:off x="755576" y="3583320"/>
            <a:ext cx="2075377" cy="2418008"/>
          </a:xfrm>
          <a:prstGeom prst="rect">
            <a:avLst/>
          </a:prstGeom>
        </p:spPr>
      </p:pic>
      <p:pic>
        <p:nvPicPr>
          <p:cNvPr id="17" name="Afbeelding 16">
            <a:extLst>
              <a:ext uri="{FF2B5EF4-FFF2-40B4-BE49-F238E27FC236}">
                <a16:creationId xmlns:a16="http://schemas.microsoft.com/office/drawing/2014/main" id="{7B4E421E-264D-4A01-BE0D-BC44B7AA8E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3495" r="34880"/>
          <a:stretch/>
        </p:blipFill>
        <p:spPr>
          <a:xfrm>
            <a:off x="3491880" y="3583320"/>
            <a:ext cx="1835695" cy="2418008"/>
          </a:xfrm>
          <a:prstGeom prst="rect">
            <a:avLst/>
          </a:prstGeom>
        </p:spPr>
      </p:pic>
      <p:pic>
        <p:nvPicPr>
          <p:cNvPr id="18" name="Afbeelding 17">
            <a:extLst>
              <a:ext uri="{FF2B5EF4-FFF2-40B4-BE49-F238E27FC236}">
                <a16:creationId xmlns:a16="http://schemas.microsoft.com/office/drawing/2014/main" id="{DB7DD554-F4F5-44E3-89E0-36FF946A33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4786"/>
          <a:stretch/>
        </p:blipFill>
        <p:spPr>
          <a:xfrm>
            <a:off x="6488456" y="3573016"/>
            <a:ext cx="2043984" cy="2418008"/>
          </a:xfrm>
          <a:prstGeom prst="rect">
            <a:avLst/>
          </a:prstGeom>
        </p:spPr>
      </p:pic>
      <p:sp>
        <p:nvSpPr>
          <p:cNvPr id="2" name="Boog 1">
            <a:extLst>
              <a:ext uri="{FF2B5EF4-FFF2-40B4-BE49-F238E27FC236}">
                <a16:creationId xmlns:a16="http://schemas.microsoft.com/office/drawing/2014/main" id="{6420F582-E207-464B-A719-E72D04FBB2BB}"/>
              </a:ext>
            </a:extLst>
          </p:cNvPr>
          <p:cNvSpPr/>
          <p:nvPr/>
        </p:nvSpPr>
        <p:spPr>
          <a:xfrm rot="1040077">
            <a:off x="7768055" y="3519470"/>
            <a:ext cx="409431" cy="223754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9" name="Boog 18">
            <a:extLst>
              <a:ext uri="{FF2B5EF4-FFF2-40B4-BE49-F238E27FC236}">
                <a16:creationId xmlns:a16="http://schemas.microsoft.com/office/drawing/2014/main" id="{C3459173-FE64-4940-A013-F31BE55BB732}"/>
              </a:ext>
            </a:extLst>
          </p:cNvPr>
          <p:cNvSpPr/>
          <p:nvPr/>
        </p:nvSpPr>
        <p:spPr>
          <a:xfrm rot="20559923" flipH="1">
            <a:off x="1079618" y="3511190"/>
            <a:ext cx="409431" cy="223754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20" name="Boog 19">
            <a:extLst>
              <a:ext uri="{FF2B5EF4-FFF2-40B4-BE49-F238E27FC236}">
                <a16:creationId xmlns:a16="http://schemas.microsoft.com/office/drawing/2014/main" id="{F5D18099-B56D-4E4A-B45D-722A36982408}"/>
              </a:ext>
            </a:extLst>
          </p:cNvPr>
          <p:cNvSpPr/>
          <p:nvPr/>
        </p:nvSpPr>
        <p:spPr>
          <a:xfrm rot="1040077">
            <a:off x="4896042" y="3491366"/>
            <a:ext cx="409431" cy="223754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89674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0821" y="503417"/>
            <a:ext cx="398653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210821" y="404664"/>
            <a:ext cx="401736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brandstof</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benzine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gas</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olie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521350"/>
            <a:ext cx="2520280" cy="27636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stof om iets te laten rijden of vliegen, zoals benzine of gas</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9F1560A-386D-4B07-A939-63A3260E28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440" y="4581128"/>
            <a:ext cx="2183376" cy="1441028"/>
          </a:xfrm>
          <a:prstGeom prst="rect">
            <a:avLst/>
          </a:prstGeom>
        </p:spPr>
      </p:pic>
      <p:pic>
        <p:nvPicPr>
          <p:cNvPr id="19" name="Afbeelding 18" descr="Afbeelding met binnen, tafel, kop, zitten&#10;&#10;Automatisch gegenereerde beschrijving">
            <a:extLst>
              <a:ext uri="{FF2B5EF4-FFF2-40B4-BE49-F238E27FC236}">
                <a16:creationId xmlns:a16="http://schemas.microsoft.com/office/drawing/2014/main" id="{79B7E8E2-169B-4F2B-907D-CE9921A451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9571" y="4581127"/>
            <a:ext cx="2160861" cy="1443455"/>
          </a:xfrm>
          <a:prstGeom prst="rect">
            <a:avLst/>
          </a:prstGeom>
        </p:spPr>
      </p:pic>
      <p:pic>
        <p:nvPicPr>
          <p:cNvPr id="18" name="Picture 2">
            <a:extLst>
              <a:ext uri="{FF2B5EF4-FFF2-40B4-BE49-F238E27FC236}">
                <a16:creationId xmlns:a16="http://schemas.microsoft.com/office/drawing/2014/main" id="{8FDFCDD4-7061-4D9F-A4FB-E79E74D523F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19798" y="4653136"/>
            <a:ext cx="293637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96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45 – 8 </a:t>
            </a:r>
            <a:r>
              <a:rPr lang="nl-NL" dirty="0">
                <a:solidFill>
                  <a:srgbClr val="C00000"/>
                </a:solidFill>
                <a:latin typeface="Century Gothic" panose="020B0502020202020204" pitchFamily="34" charset="0"/>
              </a:rPr>
              <a:t>november 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0821" y="503417"/>
            <a:ext cx="398653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210821" y="404664"/>
            <a:ext cx="401736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maaltijd</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a:effectLst/>
                <a:latin typeface="Century Gothic" panose="020B0502020202020204" pitchFamily="34" charset="0"/>
                <a:ea typeface="Calibri"/>
                <a:cs typeface="Times New Roman"/>
              </a:rPr>
              <a:t>et ontbijt</a:t>
            </a: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lunch</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573016"/>
            <a:ext cx="2611399"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0" y="3602103"/>
            <a:ext cx="2611398" cy="437271"/>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het </a:t>
            </a:r>
            <a:r>
              <a:rPr lang="nl-NL" sz="3600" b="1" dirty="0">
                <a:effectLst/>
                <a:latin typeface="Century Gothic" panose="020B0502020202020204" pitchFamily="34" charset="0"/>
                <a:ea typeface="Calibri"/>
                <a:cs typeface="Times New Roman"/>
              </a:rPr>
              <a:t>avondeten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521350"/>
            <a:ext cx="2520280" cy="15278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7"/>
            <a:ext cx="2503476" cy="151306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ontbijt, lunch of avondeten</a:t>
            </a:r>
            <a:endParaRPr lang="nl-NL" sz="1100" dirty="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2AE8488A-4C33-4F69-A741-0BBE197E35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853" y="4565896"/>
            <a:ext cx="2066947" cy="1431580"/>
          </a:xfrm>
          <a:prstGeom prst="rect">
            <a:avLst/>
          </a:prstGeom>
        </p:spPr>
      </p:pic>
      <p:pic>
        <p:nvPicPr>
          <p:cNvPr id="22" name="Afbeelding 21">
            <a:extLst>
              <a:ext uri="{FF2B5EF4-FFF2-40B4-BE49-F238E27FC236}">
                <a16:creationId xmlns:a16="http://schemas.microsoft.com/office/drawing/2014/main" id="{19755BE2-3F1E-4516-9BD7-91990DE7F2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1880" y="4581128"/>
            <a:ext cx="2343228" cy="1478123"/>
          </a:xfrm>
          <a:prstGeom prst="rect">
            <a:avLst/>
          </a:prstGeom>
        </p:spPr>
      </p:pic>
      <p:pic>
        <p:nvPicPr>
          <p:cNvPr id="24" name="Afbeelding 23">
            <a:extLst>
              <a:ext uri="{FF2B5EF4-FFF2-40B4-BE49-F238E27FC236}">
                <a16:creationId xmlns:a16="http://schemas.microsoft.com/office/drawing/2014/main" id="{76AEC1D6-91F5-4739-AFB9-B566056C8F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01079" y="4589313"/>
            <a:ext cx="2550471" cy="1408163"/>
          </a:xfrm>
          <a:prstGeom prst="rect">
            <a:avLst/>
          </a:prstGeom>
        </p:spPr>
      </p:pic>
    </p:spTree>
    <p:extLst>
      <p:ext uri="{BB962C8B-B14F-4D97-AF65-F5344CB8AC3E}">
        <p14:creationId xmlns:p14="http://schemas.microsoft.com/office/powerpoint/2010/main" val="265065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995936" y="1935481"/>
            <a:ext cx="4224630"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340415" y="4343890"/>
            <a:ext cx="2569717"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237437" y="1807282"/>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energie</a:t>
            </a:r>
          </a:p>
        </p:txBody>
      </p:sp>
      <p:sp>
        <p:nvSpPr>
          <p:cNvPr id="15" name="Text Box 14"/>
          <p:cNvSpPr txBox="1"/>
          <p:nvPr/>
        </p:nvSpPr>
        <p:spPr>
          <a:xfrm>
            <a:off x="944566" y="795223"/>
            <a:ext cx="2756873"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63699" y="770132"/>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ontbijt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3532057"/>
            <a:ext cx="1659310" cy="790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3995936" y="2836042"/>
            <a:ext cx="4639699"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017471" y="2868547"/>
            <a:ext cx="4010913" cy="981396"/>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kracht en zin om iets te doen</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679539" y="4352148"/>
            <a:ext cx="381637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opladen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3678646" y="1231914"/>
            <a:ext cx="1603715" cy="703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C21F682A-EC51-45B7-9E4E-AEE2A7D6AA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9189" y="870051"/>
            <a:ext cx="1606305" cy="1044452"/>
          </a:xfrm>
          <a:prstGeom prst="rect">
            <a:avLst/>
          </a:prstGeom>
        </p:spPr>
      </p:pic>
      <p:pic>
        <p:nvPicPr>
          <p:cNvPr id="23" name="Afbeelding 22">
            <a:extLst>
              <a:ext uri="{FF2B5EF4-FFF2-40B4-BE49-F238E27FC236}">
                <a16:creationId xmlns:a16="http://schemas.microsoft.com/office/drawing/2014/main" id="{C9F53DF6-5B43-41F8-B3F5-82049D6DEB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0415" y="1500816"/>
            <a:ext cx="1838071" cy="1273059"/>
          </a:xfrm>
          <a:prstGeom prst="rect">
            <a:avLst/>
          </a:prstGeom>
        </p:spPr>
      </p:pic>
      <p:pic>
        <p:nvPicPr>
          <p:cNvPr id="11" name="Afbeelding 10" descr="Afbeelding met persoon, eten, kind, jong&#10;&#10;Automatisch gegenereerde beschrijving">
            <a:extLst>
              <a:ext uri="{FF2B5EF4-FFF2-40B4-BE49-F238E27FC236}">
                <a16:creationId xmlns:a16="http://schemas.microsoft.com/office/drawing/2014/main" id="{66E25568-FADA-415B-96D7-61473DA76E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25041" y="4480467"/>
            <a:ext cx="2698862" cy="1268465"/>
          </a:xfrm>
          <a:prstGeom prst="rect">
            <a:avLst/>
          </a:prstGeom>
        </p:spPr>
      </p:pic>
      <p:pic>
        <p:nvPicPr>
          <p:cNvPr id="22" name="Afbeelding 21" descr="Afbeelding met bed, persoon, binnen, neerleggen&#10;&#10;Automatisch gegenereerde beschrijving">
            <a:extLst>
              <a:ext uri="{FF2B5EF4-FFF2-40B4-BE49-F238E27FC236}">
                <a16:creationId xmlns:a16="http://schemas.microsoft.com/office/drawing/2014/main" id="{B84D114D-0D97-4D9C-AC40-3E55215119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04281" y="5279127"/>
            <a:ext cx="1524000" cy="1018032"/>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2462213"/>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diverse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verschillende</a:t>
            </a:r>
          </a:p>
          <a:p>
            <a:endParaRPr lang="nl-NL" sz="9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Je kunt </a:t>
            </a:r>
            <a:r>
              <a:rPr lang="nl-NL" sz="2800" i="1" u="sng" dirty="0">
                <a:solidFill>
                  <a:srgbClr val="387038"/>
                </a:solidFill>
                <a:latin typeface="Century Gothic" panose="020B0502020202020204" pitchFamily="34" charset="0"/>
                <a:cs typeface="Times New Roman"/>
              </a:rPr>
              <a:t>diverse</a:t>
            </a:r>
            <a:r>
              <a:rPr lang="nl-NL" sz="2800" i="1" dirty="0">
                <a:solidFill>
                  <a:srgbClr val="387038"/>
                </a:solidFill>
                <a:latin typeface="Century Gothic" panose="020B0502020202020204" pitchFamily="34" charset="0"/>
                <a:cs typeface="Times New Roman"/>
              </a:rPr>
              <a:t> dingen op je pannenkoek doen.</a:t>
            </a:r>
            <a:endParaRPr lang="nl-NL" sz="2800" i="1" dirty="0">
              <a:solidFill>
                <a:srgbClr val="00B050"/>
              </a:solidFill>
              <a:latin typeface="Century Gothic" panose="020B0502020202020204" pitchFamily="34" charset="0"/>
            </a:endParaRPr>
          </a:p>
        </p:txBody>
      </p:sp>
      <p:sp>
        <p:nvSpPr>
          <p:cNvPr id="4" name="Tekstvak 3">
            <a:extLst>
              <a:ext uri="{FF2B5EF4-FFF2-40B4-BE49-F238E27FC236}">
                <a16:creationId xmlns:a16="http://schemas.microsoft.com/office/drawing/2014/main" id="{A46B9BE7-F249-4D56-BEC4-0B030F3AEB75}"/>
              </a:ext>
            </a:extLst>
          </p:cNvPr>
          <p:cNvSpPr txBox="1"/>
          <p:nvPr/>
        </p:nvSpPr>
        <p:spPr>
          <a:xfrm>
            <a:off x="66368" y="3831719"/>
            <a:ext cx="9144000" cy="2908489"/>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voorkomen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zorgen dat iets niet gebeurt</a:t>
            </a:r>
            <a:endParaRPr lang="nl-NL" sz="4400" dirty="0">
              <a:latin typeface="Century Gothic" panose="020B0502020202020204" pitchFamily="34" charset="0"/>
            </a:endParaRPr>
          </a:p>
          <a:p>
            <a:endParaRPr lang="nl-NL" sz="9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Ik ga </a:t>
            </a:r>
            <a:r>
              <a:rPr lang="nl-NL" sz="2800" i="1" u="sng" dirty="0">
                <a:solidFill>
                  <a:srgbClr val="387038"/>
                </a:solidFill>
                <a:latin typeface="Century Gothic" panose="020B0502020202020204" pitchFamily="34" charset="0"/>
                <a:cs typeface="Times New Roman"/>
              </a:rPr>
              <a:t>voorkomen</a:t>
            </a:r>
            <a:r>
              <a:rPr lang="nl-NL" sz="2800" i="1" dirty="0">
                <a:solidFill>
                  <a:srgbClr val="387038"/>
                </a:solidFill>
                <a:latin typeface="Century Gothic" panose="020B0502020202020204" pitchFamily="34" charset="0"/>
                <a:cs typeface="Times New Roman"/>
              </a:rPr>
              <a:t> dat de pannenkoeken mislukken! Ik kan het!</a:t>
            </a:r>
            <a:endParaRPr lang="nl-NL" sz="2800" i="1" dirty="0">
              <a:solidFill>
                <a:srgbClr val="00B050"/>
              </a:solidFill>
              <a:latin typeface="Century Gothic" panose="020B0502020202020204" pitchFamily="34" charset="0"/>
            </a:endParaRPr>
          </a:p>
        </p:txBody>
      </p:sp>
      <p:grpSp>
        <p:nvGrpSpPr>
          <p:cNvPr id="5" name="Groep 4">
            <a:extLst>
              <a:ext uri="{FF2B5EF4-FFF2-40B4-BE49-F238E27FC236}">
                <a16:creationId xmlns:a16="http://schemas.microsoft.com/office/drawing/2014/main" id="{F4F1AA0E-86AE-4629-95F6-466AE3C8666E}"/>
              </a:ext>
            </a:extLst>
          </p:cNvPr>
          <p:cNvGrpSpPr/>
          <p:nvPr/>
        </p:nvGrpSpPr>
        <p:grpSpPr>
          <a:xfrm>
            <a:off x="5004048" y="2704597"/>
            <a:ext cx="2840457" cy="2862476"/>
            <a:chOff x="-134269" y="-891480"/>
            <a:chExt cx="9289032" cy="9361040"/>
          </a:xfrm>
        </p:grpSpPr>
        <p:pic>
          <p:nvPicPr>
            <p:cNvPr id="6" name="Afbeelding 5" descr="Afbeelding met tekst&#10;&#10;Automatisch gegenereerde beschrijving">
              <a:extLst>
                <a:ext uri="{FF2B5EF4-FFF2-40B4-BE49-F238E27FC236}">
                  <a16:creationId xmlns:a16="http://schemas.microsoft.com/office/drawing/2014/main" id="{40057417-DBA5-40E6-AF01-DC729D6D38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311915"/>
              <a:ext cx="5538148" cy="5538148"/>
            </a:xfrm>
            <a:prstGeom prst="rect">
              <a:avLst/>
            </a:prstGeom>
          </p:spPr>
        </p:pic>
        <p:sp>
          <p:nvSpPr>
            <p:cNvPr id="7" name="Vermenigvuldigingsteken 6">
              <a:extLst>
                <a:ext uri="{FF2B5EF4-FFF2-40B4-BE49-F238E27FC236}">
                  <a16:creationId xmlns:a16="http://schemas.microsoft.com/office/drawing/2014/main" id="{4552B28C-C357-4762-BF13-53FCFA4ED93A}"/>
                </a:ext>
              </a:extLst>
            </p:cNvPr>
            <p:cNvSpPr/>
            <p:nvPr/>
          </p:nvSpPr>
          <p:spPr>
            <a:xfrm rot="21161386">
              <a:off x="-134269" y="-891480"/>
              <a:ext cx="9289032" cy="9361040"/>
            </a:xfrm>
            <a:prstGeom prst="mathMultiply">
              <a:avLst>
                <a:gd name="adj1" fmla="val 4131"/>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9" name="Afbeelding 8">
            <a:extLst>
              <a:ext uri="{FF2B5EF4-FFF2-40B4-BE49-F238E27FC236}">
                <a16:creationId xmlns:a16="http://schemas.microsoft.com/office/drawing/2014/main" id="{D27CDCC2-B2DD-49E4-A52B-62FA516949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5174" y="66329"/>
            <a:ext cx="1841650" cy="1230223"/>
          </a:xfrm>
          <a:prstGeom prst="rect">
            <a:avLst/>
          </a:prstGeom>
        </p:spPr>
      </p:pic>
      <p:pic>
        <p:nvPicPr>
          <p:cNvPr id="11" name="Afbeelding 10" descr="Afbeelding met groente, peper, paprika&#10;&#10;Automatisch gegenereerde beschrijving">
            <a:extLst>
              <a:ext uri="{FF2B5EF4-FFF2-40B4-BE49-F238E27FC236}">
                <a16:creationId xmlns:a16="http://schemas.microsoft.com/office/drawing/2014/main" id="{FADB277D-47B0-4668-A4E9-5CD2FE8FA5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6650" y="771282"/>
            <a:ext cx="1015293" cy="828479"/>
          </a:xfrm>
          <a:prstGeom prst="rect">
            <a:avLst/>
          </a:prstGeom>
        </p:spPr>
      </p:pic>
      <p:pic>
        <p:nvPicPr>
          <p:cNvPr id="12" name="Afbeelding 11" descr="Afbeelding met groen, plant, groente, spinazie&#10;&#10;Automatisch gegenereerde beschrijving">
            <a:extLst>
              <a:ext uri="{FF2B5EF4-FFF2-40B4-BE49-F238E27FC236}">
                <a16:creationId xmlns:a16="http://schemas.microsoft.com/office/drawing/2014/main" id="{8A359E43-8987-41CF-B2F5-2281A66B10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6637" y="873160"/>
            <a:ext cx="1119568" cy="828480"/>
          </a:xfrm>
          <a:prstGeom prst="rect">
            <a:avLst/>
          </a:prstGeom>
        </p:spPr>
      </p:pic>
      <p:pic>
        <p:nvPicPr>
          <p:cNvPr id="13" name="Afbeelding 12" descr="Afbeelding met gereedschap&#10;&#10;Automatisch gegenereerde beschrijving">
            <a:extLst>
              <a:ext uri="{FF2B5EF4-FFF2-40B4-BE49-F238E27FC236}">
                <a16:creationId xmlns:a16="http://schemas.microsoft.com/office/drawing/2014/main" id="{D7071F17-DAC9-4F34-9520-0C517E2933A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235" r="7846" b="20310"/>
          <a:stretch/>
        </p:blipFill>
        <p:spPr>
          <a:xfrm>
            <a:off x="3851920" y="254891"/>
            <a:ext cx="1103331" cy="725837"/>
          </a:xfrm>
          <a:prstGeom prst="rect">
            <a:avLst/>
          </a:prstGeom>
        </p:spPr>
      </p:pic>
    </p:spTree>
    <p:extLst>
      <p:ext uri="{BB962C8B-B14F-4D97-AF65-F5344CB8AC3E}">
        <p14:creationId xmlns:p14="http://schemas.microsoft.com/office/powerpoint/2010/main" val="350703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nationaal</a:t>
            </a:r>
            <a:endParaRPr lang="nl-NL" sz="8000" b="1" u="sng" dirty="0"/>
          </a:p>
        </p:txBody>
      </p:sp>
      <p:pic>
        <p:nvPicPr>
          <p:cNvPr id="4" name="Afbeelding 3" descr="Afbeelding met kaart&#10;&#10;Automatisch gegenereerde beschrijving">
            <a:extLst>
              <a:ext uri="{FF2B5EF4-FFF2-40B4-BE49-F238E27FC236}">
                <a16:creationId xmlns:a16="http://schemas.microsoft.com/office/drawing/2014/main" id="{84EED9D1-9E1B-4898-9B31-1EFEB2D1B9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307681"/>
            <a:ext cx="4299379" cy="5374224"/>
          </a:xfrm>
          <a:prstGeom prst="rect">
            <a:avLst/>
          </a:prstGeom>
        </p:spPr>
      </p:pic>
      <p:pic>
        <p:nvPicPr>
          <p:cNvPr id="7" name="Picture 2" descr="De bronafbeelding bekijken">
            <a:extLst>
              <a:ext uri="{FF2B5EF4-FFF2-40B4-BE49-F238E27FC236}">
                <a16:creationId xmlns:a16="http://schemas.microsoft.com/office/drawing/2014/main" id="{D875D574-966F-4BE7-BC01-02A8E30339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5361" y="2204864"/>
            <a:ext cx="2664296" cy="300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1200329"/>
          </a:xfrm>
          <a:prstGeom prst="rect">
            <a:avLst/>
          </a:prstGeom>
          <a:noFill/>
        </p:spPr>
        <p:txBody>
          <a:bodyPr wrap="square" rtlCol="0">
            <a:spAutoFit/>
          </a:bodyPr>
          <a:lstStyle/>
          <a:p>
            <a:r>
              <a:rPr lang="nl-NL" sz="7200" b="1" u="sng" dirty="0">
                <a:latin typeface="Century Gothic" panose="020B0502020202020204" pitchFamily="34" charset="0"/>
              </a:rPr>
              <a:t>de maaltijd</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3B1DA652-B750-4108-ACD1-4DDA5EAD5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800" y="1278670"/>
            <a:ext cx="8262664" cy="5363151"/>
          </a:xfrm>
          <a:prstGeom prst="rect">
            <a:avLst/>
          </a:prstGeom>
        </p:spPr>
      </p:pic>
    </p:spTree>
    <p:extLst>
      <p:ext uri="{BB962C8B-B14F-4D97-AF65-F5344CB8AC3E}">
        <p14:creationId xmlns:p14="http://schemas.microsoft.com/office/powerpoint/2010/main" val="379495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compleet</a:t>
            </a:r>
            <a:endParaRPr lang="nl-NL" sz="68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7F5EEC34-B820-49F2-8737-CF136BCC7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428" y="2156551"/>
            <a:ext cx="4725144" cy="4725144"/>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deelnemen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De bronafbeelding bekijken">
            <a:extLst>
              <a:ext uri="{FF2B5EF4-FFF2-40B4-BE49-F238E27FC236}">
                <a16:creationId xmlns:a16="http://schemas.microsoft.com/office/drawing/2014/main" id="{662BBDC4-577B-404C-86C5-74253C11CB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832" y="1700808"/>
            <a:ext cx="7596336" cy="4272939"/>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428C6DAE-A542-4CCE-A2F8-5A573ECB3D9C}"/>
              </a:ext>
            </a:extLst>
          </p:cNvPr>
          <p:cNvSpPr txBox="1"/>
          <p:nvPr/>
        </p:nvSpPr>
        <p:spPr>
          <a:xfrm>
            <a:off x="467544" y="6374127"/>
            <a:ext cx="8676456" cy="230832"/>
          </a:xfrm>
          <a:prstGeom prst="rect">
            <a:avLst/>
          </a:prstGeom>
          <a:noFill/>
        </p:spPr>
        <p:txBody>
          <a:bodyPr wrap="square" rtlCol="0">
            <a:spAutoFit/>
          </a:bodyPr>
          <a:lstStyle/>
          <a:p>
            <a:r>
              <a:rPr lang="nl-NL" sz="900" dirty="0">
                <a:solidFill>
                  <a:schemeClr val="bg1">
                    <a:lumMod val="85000"/>
                  </a:schemeClr>
                </a:solidFill>
                <a:hlinkClick r:id="rId4">
                  <a:extLst>
                    <a:ext uri="{A12FA001-AC4F-418D-AE19-62706E023703}">
                      <ahyp:hlinkClr xmlns:ahyp="http://schemas.microsoft.com/office/drawing/2018/hyperlinkcolor" val="tx"/>
                    </a:ext>
                  </a:extLst>
                </a:hlinkClick>
              </a:rPr>
              <a:t>29.11 Sint </a:t>
            </a:r>
            <a:r>
              <a:rPr lang="nl-NL" sz="900" dirty="0" err="1">
                <a:solidFill>
                  <a:schemeClr val="bg1">
                    <a:lumMod val="85000"/>
                  </a:schemeClr>
                </a:solidFill>
                <a:hlinkClick r:id="rId4">
                  <a:extLst>
                    <a:ext uri="{A12FA001-AC4F-418D-AE19-62706E023703}">
                      <ahyp:hlinkClr xmlns:ahyp="http://schemas.microsoft.com/office/drawing/2018/hyperlinkcolor" val="tx"/>
                    </a:ext>
                  </a:extLst>
                </a:hlinkClick>
              </a:rPr>
              <a:t>Pannekoek</a:t>
            </a:r>
            <a:r>
              <a:rPr lang="nl-NL" sz="900" dirty="0">
                <a:solidFill>
                  <a:schemeClr val="bg1">
                    <a:lumMod val="85000"/>
                  </a:schemeClr>
                </a:solidFill>
                <a:hlinkClick r:id="rId4">
                  <a:extLst>
                    <a:ext uri="{A12FA001-AC4F-418D-AE19-62706E023703}">
                      <ahyp:hlinkClr xmlns:ahyp="http://schemas.microsoft.com/office/drawing/2018/hyperlinkcolor" val="tx"/>
                    </a:ext>
                  </a:extLst>
                </a:hlinkClick>
              </a:rPr>
              <a:t> – Wij wensen u een vrolijke en gezegende Sint </a:t>
            </a:r>
            <a:r>
              <a:rPr lang="nl-NL" sz="900" dirty="0" err="1">
                <a:solidFill>
                  <a:schemeClr val="bg1">
                    <a:lumMod val="85000"/>
                  </a:schemeClr>
                </a:solidFill>
                <a:hlinkClick r:id="rId4">
                  <a:extLst>
                    <a:ext uri="{A12FA001-AC4F-418D-AE19-62706E023703}">
                      <ahyp:hlinkClr xmlns:ahyp="http://schemas.microsoft.com/office/drawing/2018/hyperlinkcolor" val="tx"/>
                    </a:ext>
                  </a:extLst>
                </a:hlinkClick>
              </a:rPr>
              <a:t>Pannekoek</a:t>
            </a:r>
            <a:r>
              <a:rPr lang="nl-NL" sz="900" dirty="0">
                <a:solidFill>
                  <a:schemeClr val="bg1">
                    <a:lumMod val="85000"/>
                  </a:schemeClr>
                </a:solidFill>
                <a:hlinkClick r:id="rId4">
                  <a:extLst>
                    <a:ext uri="{A12FA001-AC4F-418D-AE19-62706E023703}">
                      <ahyp:hlinkClr xmlns:ahyp="http://schemas.microsoft.com/office/drawing/2018/hyperlinkcolor" val="tx"/>
                    </a:ext>
                  </a:extLst>
                </a:hlinkClick>
              </a:rPr>
              <a:t>! - Nationaal Comité Sint </a:t>
            </a:r>
            <a:r>
              <a:rPr lang="nl-NL" sz="900" dirty="0" err="1">
                <a:solidFill>
                  <a:schemeClr val="bg1">
                    <a:lumMod val="85000"/>
                  </a:schemeClr>
                </a:solidFill>
                <a:hlinkClick r:id="rId4">
                  <a:extLst>
                    <a:ext uri="{A12FA001-AC4F-418D-AE19-62706E023703}">
                      <ahyp:hlinkClr xmlns:ahyp="http://schemas.microsoft.com/office/drawing/2018/hyperlinkcolor" val="tx"/>
                    </a:ext>
                  </a:extLst>
                </a:hlinkClick>
              </a:rPr>
              <a:t>Pannekoek</a:t>
            </a:r>
            <a:endParaRPr lang="nl-NL" sz="900" dirty="0">
              <a:solidFill>
                <a:schemeClr val="bg1">
                  <a:lumMod val="85000"/>
                </a:schemeClr>
              </a:solidFill>
            </a:endParaRPr>
          </a:p>
        </p:txBody>
      </p:sp>
    </p:spTree>
    <p:extLst>
      <p:ext uri="{BB962C8B-B14F-4D97-AF65-F5344CB8AC3E}">
        <p14:creationId xmlns:p14="http://schemas.microsoft.com/office/powerpoint/2010/main" val="235756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diverse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C9C4B1B2-1AB7-4A26-B120-8901F850D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628800"/>
            <a:ext cx="4096263" cy="2736304"/>
          </a:xfrm>
          <a:prstGeom prst="rect">
            <a:avLst/>
          </a:prstGeom>
        </p:spPr>
      </p:pic>
      <p:pic>
        <p:nvPicPr>
          <p:cNvPr id="9" name="Afbeelding 8" descr="Afbeelding met groente, peper, paprika&#10;&#10;Automatisch gegenereerde beschrijving">
            <a:extLst>
              <a:ext uri="{FF2B5EF4-FFF2-40B4-BE49-F238E27FC236}">
                <a16:creationId xmlns:a16="http://schemas.microsoft.com/office/drawing/2014/main" id="{7CEDF27B-9D27-4921-B674-1C0BEF3503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4434" y="4317252"/>
            <a:ext cx="2235166" cy="1823895"/>
          </a:xfrm>
          <a:prstGeom prst="rect">
            <a:avLst/>
          </a:prstGeom>
        </p:spPr>
      </p:pic>
      <p:pic>
        <p:nvPicPr>
          <p:cNvPr id="11" name="Afbeelding 10" descr="Afbeelding met groen, plant, groente, spinazie&#10;&#10;Automatisch gegenereerde beschrijving">
            <a:extLst>
              <a:ext uri="{FF2B5EF4-FFF2-40B4-BE49-F238E27FC236}">
                <a16:creationId xmlns:a16="http://schemas.microsoft.com/office/drawing/2014/main" id="{ECFF01AA-5FAF-4A72-818C-299D32779B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0232" y="3510300"/>
            <a:ext cx="2273804" cy="1682615"/>
          </a:xfrm>
          <a:prstGeom prst="rect">
            <a:avLst/>
          </a:prstGeom>
        </p:spPr>
      </p:pic>
      <p:pic>
        <p:nvPicPr>
          <p:cNvPr id="13" name="Afbeelding 12" descr="Afbeelding met gereedschap&#10;&#10;Automatisch gegenereerde beschrijving">
            <a:extLst>
              <a:ext uri="{FF2B5EF4-FFF2-40B4-BE49-F238E27FC236}">
                <a16:creationId xmlns:a16="http://schemas.microsoft.com/office/drawing/2014/main" id="{118FC2EB-C544-42AB-BF8A-43D865845B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2017" y="534668"/>
            <a:ext cx="3695753" cy="2468763"/>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1200329"/>
          </a:xfrm>
          <a:prstGeom prst="rect">
            <a:avLst/>
          </a:prstGeom>
          <a:noFill/>
        </p:spPr>
        <p:txBody>
          <a:bodyPr wrap="square" rtlCol="0">
            <a:spAutoFit/>
          </a:bodyPr>
          <a:lstStyle/>
          <a:p>
            <a:r>
              <a:rPr lang="nl-NL" sz="7200" b="1" u="sng" dirty="0">
                <a:latin typeface="Century Gothic" panose="020B0502020202020204" pitchFamily="34" charset="0"/>
              </a:rPr>
              <a:t>de voedingsstof</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 name="Afbeelding 9">
            <a:extLst>
              <a:ext uri="{FF2B5EF4-FFF2-40B4-BE49-F238E27FC236}">
                <a16:creationId xmlns:a16="http://schemas.microsoft.com/office/drawing/2014/main" id="{9F2F665D-1DA7-4D95-83D7-DA93308D2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91930"/>
            <a:ext cx="9144000" cy="3809184"/>
          </a:xfrm>
          <a:prstGeom prst="rect">
            <a:avLst/>
          </a:prstGeom>
        </p:spPr>
      </p:pic>
      <p:pic>
        <p:nvPicPr>
          <p:cNvPr id="11" name="Afbeelding 10">
            <a:extLst>
              <a:ext uri="{FF2B5EF4-FFF2-40B4-BE49-F238E27FC236}">
                <a16:creationId xmlns:a16="http://schemas.microsoft.com/office/drawing/2014/main" id="{F194D6E0-EF1D-4B0D-B6FC-7626945AF9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192" y="5408269"/>
            <a:ext cx="2045248" cy="1366226"/>
          </a:xfrm>
          <a:prstGeom prst="rect">
            <a:avLst/>
          </a:prstGeom>
        </p:spPr>
      </p:pic>
      <p:pic>
        <p:nvPicPr>
          <p:cNvPr id="12" name="Afbeelding 11" descr="Afbeelding met gereedschap&#10;&#10;Automatisch gegenereerde beschrijving">
            <a:extLst>
              <a:ext uri="{FF2B5EF4-FFF2-40B4-BE49-F238E27FC236}">
                <a16:creationId xmlns:a16="http://schemas.microsoft.com/office/drawing/2014/main" id="{11A9245A-D397-4596-BCD2-A203CE2224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9396" y="5907341"/>
            <a:ext cx="1298135" cy="867154"/>
          </a:xfrm>
          <a:prstGeom prst="rect">
            <a:avLst/>
          </a:prstGeom>
        </p:spPr>
      </p:pic>
      <p:pic>
        <p:nvPicPr>
          <p:cNvPr id="13" name="Afbeelding 12" descr="Afbeelding met groente, peper, paprika&#10;&#10;Automatisch gegenereerde beschrijving">
            <a:extLst>
              <a:ext uri="{FF2B5EF4-FFF2-40B4-BE49-F238E27FC236}">
                <a16:creationId xmlns:a16="http://schemas.microsoft.com/office/drawing/2014/main" id="{86CCBA08-07D9-4E2B-825B-BB8815C0F3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9869" y="5589871"/>
            <a:ext cx="1298134" cy="1059277"/>
          </a:xfrm>
          <a:prstGeom prst="rect">
            <a:avLst/>
          </a:prstGeom>
        </p:spPr>
      </p:pic>
      <p:pic>
        <p:nvPicPr>
          <p:cNvPr id="14" name="Afbeelding 13" descr="Afbeelding met groen, plant, groente, spinazie&#10;&#10;Automatisch gegenereerde beschrijving">
            <a:extLst>
              <a:ext uri="{FF2B5EF4-FFF2-40B4-BE49-F238E27FC236}">
                <a16:creationId xmlns:a16="http://schemas.microsoft.com/office/drawing/2014/main" id="{D8CF1928-49C0-4A74-B304-FE130208B1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8958" y="5634381"/>
            <a:ext cx="1273522" cy="942406"/>
          </a:xfrm>
          <a:prstGeom prst="rect">
            <a:avLst/>
          </a:prstGeom>
        </p:spPr>
      </p:pic>
      <p:cxnSp>
        <p:nvCxnSpPr>
          <p:cNvPr id="16" name="Rechte verbindingslijn 15">
            <a:extLst>
              <a:ext uri="{FF2B5EF4-FFF2-40B4-BE49-F238E27FC236}">
                <a16:creationId xmlns:a16="http://schemas.microsoft.com/office/drawing/2014/main" id="{347EBCA5-20C0-487A-A479-E6FE154DC3FD}"/>
              </a:ext>
            </a:extLst>
          </p:cNvPr>
          <p:cNvCxnSpPr/>
          <p:nvPr/>
        </p:nvCxnSpPr>
        <p:spPr>
          <a:xfrm flipV="1">
            <a:off x="460375" y="5001114"/>
            <a:ext cx="7856041" cy="84070"/>
          </a:xfrm>
          <a:prstGeom prst="line">
            <a:avLst/>
          </a:prstGeom>
        </p:spPr>
        <p:style>
          <a:lnRef idx="1">
            <a:schemeClr val="dk1"/>
          </a:lnRef>
          <a:fillRef idx="0">
            <a:schemeClr val="dk1"/>
          </a:fillRef>
          <a:effectRef idx="0">
            <a:schemeClr val="dk1"/>
          </a:effectRef>
          <a:fontRef idx="minor">
            <a:schemeClr val="tx1"/>
          </a:fontRef>
        </p:style>
      </p:cxnSp>
      <p:pic>
        <p:nvPicPr>
          <p:cNvPr id="18" name="Afbeelding 17" descr="Afbeelding met tekst, illustratie&#10;&#10;Automatisch gegenereerde beschrijving">
            <a:extLst>
              <a:ext uri="{FF2B5EF4-FFF2-40B4-BE49-F238E27FC236}">
                <a16:creationId xmlns:a16="http://schemas.microsoft.com/office/drawing/2014/main" id="{D6118B67-2177-4DF9-B287-5D3DB61122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7444"/>
          <a:stretch/>
        </p:blipFill>
        <p:spPr>
          <a:xfrm>
            <a:off x="755576" y="5273855"/>
            <a:ext cx="837006" cy="986127"/>
          </a:xfrm>
          <a:prstGeom prst="rect">
            <a:avLst/>
          </a:prstGeom>
        </p:spPr>
      </p:pic>
      <p:pic>
        <p:nvPicPr>
          <p:cNvPr id="19" name="Afbeelding 18" descr="Afbeelding met tekst, illustratie&#10;&#10;Automatisch gegenereerde beschrijving">
            <a:extLst>
              <a:ext uri="{FF2B5EF4-FFF2-40B4-BE49-F238E27FC236}">
                <a16:creationId xmlns:a16="http://schemas.microsoft.com/office/drawing/2014/main" id="{3E07B1A4-1F9C-436F-B8A5-EB28F51C096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7046"/>
          <a:stretch/>
        </p:blipFill>
        <p:spPr>
          <a:xfrm>
            <a:off x="5486878" y="5173006"/>
            <a:ext cx="843332" cy="986127"/>
          </a:xfrm>
          <a:prstGeom prst="rect">
            <a:avLst/>
          </a:prstGeom>
        </p:spPr>
      </p:pic>
    </p:spTree>
    <p:extLst>
      <p:ext uri="{BB962C8B-B14F-4D97-AF65-F5344CB8AC3E}">
        <p14:creationId xmlns:p14="http://schemas.microsoft.com/office/powerpoint/2010/main" val="173506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25814"/>
            <a:ext cx="9396535" cy="1323439"/>
          </a:xfrm>
          <a:prstGeom prst="rect">
            <a:avLst/>
          </a:prstGeom>
          <a:noFill/>
        </p:spPr>
        <p:txBody>
          <a:bodyPr wrap="square" rtlCol="0">
            <a:spAutoFit/>
          </a:bodyPr>
          <a:lstStyle/>
          <a:p>
            <a:r>
              <a:rPr lang="nl-NL" sz="8000" b="1" u="sng" dirty="0">
                <a:latin typeface="Century Gothic" panose="020B0502020202020204" pitchFamily="34" charset="0"/>
              </a:rPr>
              <a:t>onvoldoende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BB9D3A44-48B2-40DD-9E21-4B21AB5B6C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60034" y="1726547"/>
            <a:ext cx="3895132" cy="2739166"/>
          </a:xfrm>
          <a:prstGeom prst="rect">
            <a:avLst/>
          </a:prstGeom>
        </p:spPr>
      </p:pic>
      <p:pic>
        <p:nvPicPr>
          <p:cNvPr id="4" name="Afbeelding 3">
            <a:extLst>
              <a:ext uri="{FF2B5EF4-FFF2-40B4-BE49-F238E27FC236}">
                <a16:creationId xmlns:a16="http://schemas.microsoft.com/office/drawing/2014/main" id="{818B9132-9D37-407F-9332-5C38259574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300" y="4152927"/>
            <a:ext cx="3056085" cy="2298176"/>
          </a:xfrm>
          <a:prstGeom prst="rect">
            <a:avLst/>
          </a:prstGeom>
        </p:spPr>
      </p:pic>
      <p:pic>
        <p:nvPicPr>
          <p:cNvPr id="10" name="Afbeelding 9" descr="Afbeelding met fles, vat&#10;&#10;Automatisch gegenereerde beschrijving">
            <a:extLst>
              <a:ext uri="{FF2B5EF4-FFF2-40B4-BE49-F238E27FC236}">
                <a16:creationId xmlns:a16="http://schemas.microsoft.com/office/drawing/2014/main" id="{38E66DA1-69F9-4A62-BBA9-7B908266CC16}"/>
              </a:ext>
            </a:extLst>
          </p:cNvPr>
          <p:cNvPicPr>
            <a:picLocks noChangeAspect="1"/>
          </p:cNvPicPr>
          <p:nvPr/>
        </p:nvPicPr>
        <p:blipFill rotWithShape="1">
          <a:blip r:embed="rId5">
            <a:extLst>
              <a:ext uri="{28A0092B-C50C-407E-A947-70E740481C1C}">
                <a14:useLocalDpi xmlns:a14="http://schemas.microsoft.com/office/drawing/2010/main"/>
              </a:ext>
            </a:extLst>
          </a:blip>
          <a:srcRect l="50644" r="26205"/>
          <a:stretch/>
        </p:blipFill>
        <p:spPr>
          <a:xfrm>
            <a:off x="3131839" y="3814037"/>
            <a:ext cx="1152129" cy="2975956"/>
          </a:xfrm>
          <a:prstGeom prst="rect">
            <a:avLst/>
          </a:prstGeom>
        </p:spPr>
      </p:pic>
    </p:spTree>
    <p:extLst>
      <p:ext uri="{BB962C8B-B14F-4D97-AF65-F5344CB8AC3E}">
        <p14:creationId xmlns:p14="http://schemas.microsoft.com/office/powerpoint/2010/main" val="32479299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6445</TotalTime>
  <Words>858</Words>
  <Application>Microsoft Office PowerPoint</Application>
  <PresentationFormat>Diavoorstelling (4:3)</PresentationFormat>
  <Paragraphs>207</Paragraphs>
  <Slides>22</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1423</cp:revision>
  <dcterms:created xsi:type="dcterms:W3CDTF">2020-12-15T09:16:44Z</dcterms:created>
  <dcterms:modified xsi:type="dcterms:W3CDTF">2022-11-08T10:28:29Z</dcterms:modified>
</cp:coreProperties>
</file>