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317" r:id="rId2"/>
    <p:sldId id="548" r:id="rId3"/>
    <p:sldId id="1238" r:id="rId4"/>
    <p:sldId id="1291" r:id="rId5"/>
    <p:sldId id="1442" r:id="rId6"/>
    <p:sldId id="1265" r:id="rId7"/>
    <p:sldId id="1245" r:id="rId8"/>
    <p:sldId id="1244" r:id="rId9"/>
    <p:sldId id="1241" r:id="rId10"/>
    <p:sldId id="1477" r:id="rId11"/>
    <p:sldId id="934" r:id="rId12"/>
    <p:sldId id="1428" r:id="rId13"/>
    <p:sldId id="1453" r:id="rId14"/>
    <p:sldId id="1476" r:id="rId15"/>
    <p:sldId id="1438" r:id="rId16"/>
    <p:sldId id="1454" r:id="rId17"/>
    <p:sldId id="259" r:id="rId18"/>
    <p:sldId id="1456" r:id="rId19"/>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238"/>
            <p14:sldId id="1291"/>
            <p14:sldId id="1442"/>
            <p14:sldId id="1265"/>
            <p14:sldId id="1245"/>
            <p14:sldId id="1244"/>
            <p14:sldId id="1241"/>
            <p14:sldId id="1477"/>
            <p14:sldId id="934"/>
            <p14:sldId id="1428"/>
            <p14:sldId id="1453"/>
            <p14:sldId id="1476"/>
            <p14:sldId id="1438"/>
            <p14:sldId id="1454"/>
            <p14:sldId id="259"/>
            <p14:sldId id="145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DDB"/>
    <a:srgbClr val="EEF6EE"/>
    <a:srgbClr val="F4FAF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4" autoAdjust="0"/>
    <p:restoredTop sz="68719" autoAdjust="0"/>
  </p:normalViewPr>
  <p:slideViewPr>
    <p:cSldViewPr>
      <p:cViewPr varScale="1">
        <p:scale>
          <a:sx n="56" d="100"/>
          <a:sy n="56" d="100"/>
        </p:scale>
        <p:origin x="2165" y="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6-9-2022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6-9-2022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b="1" dirty="0">
                <a:solidFill>
                  <a:srgbClr val="4F4F4F"/>
                </a:solidFill>
                <a:effectLst/>
                <a:latin typeface="Verdana" panose="020B0604030504040204" pitchFamily="34" charset="0"/>
              </a:rPr>
              <a:t>Woordenoverzicht</a:t>
            </a:r>
          </a:p>
          <a:p>
            <a:pPr algn="l"/>
            <a:r>
              <a:rPr lang="nl-NL" sz="1800" b="0" dirty="0">
                <a:solidFill>
                  <a:srgbClr val="4F4F4F"/>
                </a:solidFill>
                <a:effectLst/>
                <a:latin typeface="Verdana" panose="020B0604030504040204" pitchFamily="34" charset="0"/>
              </a:rPr>
              <a:t>Verwoesten: helemaal kapot maken</a:t>
            </a:r>
          </a:p>
          <a:p>
            <a:pPr algn="l"/>
            <a:r>
              <a:rPr lang="nl-NL" sz="1800" b="0" dirty="0">
                <a:solidFill>
                  <a:srgbClr val="4F4F4F"/>
                </a:solidFill>
                <a:effectLst/>
                <a:latin typeface="Verdana" panose="020B0604030504040204" pitchFamily="34" charset="0"/>
              </a:rPr>
              <a:t>De reddingwerker: iemand die mensen redt</a:t>
            </a:r>
          </a:p>
          <a:p>
            <a:pPr algn="l"/>
            <a:r>
              <a:rPr lang="nl-NL" sz="1800" b="0" dirty="0">
                <a:solidFill>
                  <a:srgbClr val="4F4F4F"/>
                </a:solidFill>
                <a:effectLst/>
                <a:latin typeface="Verdana" panose="020B0604030504040204" pitchFamily="34" charset="0"/>
              </a:rPr>
              <a:t>De puinhoop: de grote troep</a:t>
            </a:r>
          </a:p>
          <a:p>
            <a:pPr algn="l"/>
            <a:r>
              <a:rPr lang="nl-NL" sz="1800" b="0" dirty="0">
                <a:solidFill>
                  <a:srgbClr val="4F4F4F"/>
                </a:solidFill>
                <a:effectLst/>
                <a:latin typeface="Verdana" panose="020B0604030504040204" pitchFamily="34" charset="0"/>
              </a:rPr>
              <a:t>Voorkomen: er zijn</a:t>
            </a:r>
          </a:p>
          <a:p>
            <a:pPr algn="l"/>
            <a:r>
              <a:rPr lang="nl-NL" sz="1800" b="0" dirty="0">
                <a:solidFill>
                  <a:srgbClr val="4F4F4F"/>
                </a:solidFill>
                <a:effectLst/>
                <a:latin typeface="Verdana" panose="020B0604030504040204" pitchFamily="34" charset="0"/>
              </a:rPr>
              <a:t>Schuilen: een plek zoeken waar je veilig bent</a:t>
            </a:r>
          </a:p>
          <a:p>
            <a:pPr algn="l"/>
            <a:r>
              <a:rPr lang="nl-NL" sz="1800" b="0" dirty="0">
                <a:solidFill>
                  <a:srgbClr val="4F4F4F"/>
                </a:solidFill>
                <a:effectLst/>
                <a:latin typeface="Verdana" panose="020B0604030504040204" pitchFamily="34" charset="0"/>
              </a:rPr>
              <a:t>De ramp: het grote ongeluk waar veel mensen last van hebben</a:t>
            </a:r>
          </a:p>
          <a:p>
            <a:pPr algn="l"/>
            <a:r>
              <a:rPr lang="nl-NL" sz="1800" b="0" dirty="0">
                <a:solidFill>
                  <a:srgbClr val="4F4F4F"/>
                </a:solidFill>
                <a:effectLst/>
                <a:latin typeface="Verdana" panose="020B0604030504040204" pitchFamily="34" charset="0"/>
              </a:rPr>
              <a:t>Omkomen: doodgaan door een ongeluk of oorlog</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60220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348359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131611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3424412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18</a:t>
            </a:fld>
            <a:endParaRPr lang="nl-NL" dirty="0"/>
          </a:p>
        </p:txBody>
      </p:sp>
    </p:spTree>
    <p:extLst>
      <p:ext uri="{BB962C8B-B14F-4D97-AF65-F5344CB8AC3E}">
        <p14:creationId xmlns:p14="http://schemas.microsoft.com/office/powerpoint/2010/main" val="272983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500595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7330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1683" y="48269"/>
            <a:ext cx="9144000" cy="6858000"/>
          </a:xfrm>
        </p:spPr>
        <p:txBody>
          <a:bodyPr>
            <a:noAutofit/>
          </a:bodyPr>
          <a:lstStyle/>
          <a:p>
            <a:pPr marL="0" indent="0">
              <a:buNone/>
            </a:pPr>
            <a:r>
              <a:rPr lang="nl-NL" sz="2000" u="sng" dirty="0"/>
              <a:t>Semantisatieverhaal AA:</a:t>
            </a:r>
          </a:p>
          <a:p>
            <a:pPr marL="0" indent="0">
              <a:buNone/>
            </a:pPr>
            <a:r>
              <a:rPr lang="nl-NL" sz="2000" dirty="0"/>
              <a:t>Meer dan 20 jaar geleden, op 13 mei 2000 gebeurde er in Enschede een </a:t>
            </a:r>
            <a:r>
              <a:rPr lang="nl-NL" sz="2000" b="1" u="sng" dirty="0"/>
              <a:t>ramp</a:t>
            </a:r>
            <a:r>
              <a:rPr lang="nl-NL" sz="2000" dirty="0"/>
              <a:t>. De ramp is </a:t>
            </a:r>
            <a:r>
              <a:rPr lang="nl-NL" sz="2000" b="1" i="1" dirty="0"/>
              <a:t>het grote ongeluk waar veel mensen last van hebben</a:t>
            </a:r>
            <a:r>
              <a:rPr lang="nl-NL" sz="2000" dirty="0"/>
              <a:t>. Mensen noemen het de Vuurwerkramp. Op die dag </a:t>
            </a:r>
            <a:r>
              <a:rPr lang="nl-NL" sz="2000" b="1" u="sng" dirty="0"/>
              <a:t>verwoestte</a:t>
            </a:r>
            <a:r>
              <a:rPr lang="nl-NL" sz="2000" dirty="0"/>
              <a:t> een explosie een hele woonwijk. Deze wijk werd </a:t>
            </a:r>
            <a:r>
              <a:rPr lang="nl-NL" sz="2000" b="1" i="1" dirty="0"/>
              <a:t>helemaal kapot gemaakt. </a:t>
            </a:r>
            <a:r>
              <a:rPr lang="nl-NL" sz="2000" dirty="0"/>
              <a:t>Nu zul je denken: Hoe kan in een woonwijk in Enschede nou zo’n grote ontploffing </a:t>
            </a:r>
            <a:r>
              <a:rPr lang="nl-NL" sz="2000" b="1" u="sng" dirty="0"/>
              <a:t>voorkomen</a:t>
            </a:r>
            <a:r>
              <a:rPr lang="nl-NL" sz="2000" dirty="0"/>
              <a:t>? Hoe kan </a:t>
            </a:r>
            <a:r>
              <a:rPr lang="nl-NL" sz="2000" b="1" i="1" dirty="0"/>
              <a:t>er</a:t>
            </a:r>
            <a:r>
              <a:rPr lang="nl-NL" sz="2000" dirty="0"/>
              <a:t> nou een ontploffing </a:t>
            </a:r>
            <a:r>
              <a:rPr lang="nl-NL" sz="2000" b="1" i="1" dirty="0"/>
              <a:t>zijn</a:t>
            </a:r>
            <a:r>
              <a:rPr lang="nl-NL" sz="2000" dirty="0"/>
              <a:t>? Nou.. Mensen kwamen er later achter dat er in die wijk een vuurwerkbedrijf was. Ook bewaarden ze daar heel veel vuurwerk. De brandweer weet nog steeds niet precies hoe de explosie ontstaan is. Wel weten ze dat er eerst een klein brandje was en dat later alles in de lucht vloog. De mensen die in de buurt waren probeerden nog te </a:t>
            </a:r>
            <a:r>
              <a:rPr lang="nl-NL" sz="2000" b="1" u="sng" dirty="0"/>
              <a:t>schuilen</a:t>
            </a:r>
            <a:r>
              <a:rPr lang="nl-NL" sz="2000" dirty="0"/>
              <a:t>, ze probeerden </a:t>
            </a:r>
            <a:r>
              <a:rPr lang="nl-NL" sz="2000" b="1" i="1" dirty="0"/>
              <a:t>een plek te zoeken waar ze veilig zijn</a:t>
            </a:r>
            <a:r>
              <a:rPr lang="nl-NL" sz="2000" dirty="0"/>
              <a:t>. Maar dat lukte niet iedereen. </a:t>
            </a:r>
            <a:r>
              <a:rPr lang="nl-NL" sz="2000" b="1" u="sng" dirty="0"/>
              <a:t>De reddingwerkers</a:t>
            </a:r>
            <a:r>
              <a:rPr lang="nl-NL" sz="2000" dirty="0"/>
              <a:t> (de reddingwerker is </a:t>
            </a:r>
            <a:r>
              <a:rPr lang="nl-NL" sz="2000" b="1" i="1" dirty="0"/>
              <a:t>iemand die mensen redt</a:t>
            </a:r>
            <a:r>
              <a:rPr lang="nl-NL" sz="2000" dirty="0"/>
              <a:t>)</a:t>
            </a:r>
            <a:r>
              <a:rPr lang="nl-NL" sz="2000" b="1" dirty="0"/>
              <a:t> </a:t>
            </a:r>
            <a:r>
              <a:rPr lang="nl-NL" sz="2000" dirty="0"/>
              <a:t>konden honderden gewonden helpen, maar er </a:t>
            </a:r>
            <a:r>
              <a:rPr lang="nl-NL" sz="2000" b="1" u="sng" dirty="0"/>
              <a:t>kwamen</a:t>
            </a:r>
            <a:r>
              <a:rPr lang="nl-NL" sz="2000" dirty="0"/>
              <a:t> ook 23 mensen </a:t>
            </a:r>
            <a:r>
              <a:rPr lang="nl-NL" sz="2000" b="1" u="sng" dirty="0"/>
              <a:t>om</a:t>
            </a:r>
            <a:r>
              <a:rPr lang="nl-NL" sz="2000" dirty="0"/>
              <a:t>. Omkomen betekent </a:t>
            </a:r>
            <a:r>
              <a:rPr lang="nl-NL" sz="2000" b="1" i="1" dirty="0"/>
              <a:t>doodgaan door een ongeluk of oorlog</a:t>
            </a:r>
            <a:r>
              <a:rPr lang="nl-NL" sz="2000" dirty="0"/>
              <a:t>. </a:t>
            </a:r>
            <a:r>
              <a:rPr lang="nl-NL" sz="2000" b="1" u="sng" dirty="0"/>
              <a:t>De puinhoop</a:t>
            </a:r>
            <a:r>
              <a:rPr lang="nl-NL" sz="2000" dirty="0"/>
              <a:t> was enorm, er was </a:t>
            </a:r>
            <a:r>
              <a:rPr lang="nl-NL" sz="2000" b="1" dirty="0"/>
              <a:t>een grote troep</a:t>
            </a:r>
            <a:r>
              <a:rPr lang="nl-NL" sz="2000" dirty="0"/>
              <a:t>: huizen, fabrieken en scholen waren ingestort of verbrand. En het duurde meer dan 10 jaar, maar de hele wijk is opnieuw opgebouwd. Op de plek van de ramp is nu een plaats waar mensen naar toe kunnen gaan om de slachtoffers te herdenken. </a:t>
            </a:r>
            <a:r>
              <a:rPr lang="nl-NL" sz="2000" dirty="0">
                <a:solidFill>
                  <a:srgbClr val="00B050"/>
                </a:solidFill>
              </a:rPr>
              <a:t>(extra klik)</a:t>
            </a:r>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hthoek 4">
            <a:extLst>
              <a:ext uri="{FF2B5EF4-FFF2-40B4-BE49-F238E27FC236}">
                <a16:creationId xmlns:a16="http://schemas.microsoft.com/office/drawing/2014/main" id="{ADC2D12A-7E09-405F-81D7-7B06C0AC1B5A}"/>
              </a:ext>
            </a:extLst>
          </p:cNvPr>
          <p:cNvSpPr/>
          <p:nvPr/>
        </p:nvSpPr>
        <p:spPr>
          <a:xfrm>
            <a:off x="4120469" y="3429000"/>
            <a:ext cx="4572000" cy="369332"/>
          </a:xfrm>
          <a:prstGeom prst="rect">
            <a:avLst/>
          </a:prstGeom>
        </p:spPr>
        <p:txBody>
          <a:bodyPr>
            <a:spAutoFit/>
          </a:bodyPr>
          <a:lstStyle/>
          <a:p>
            <a:endParaRPr lang="nl-NL" dirty="0"/>
          </a:p>
        </p:txBody>
      </p:sp>
      <p:sp>
        <p:nvSpPr>
          <p:cNvPr id="6" name="Rectangle 1">
            <a:extLst>
              <a:ext uri="{FF2B5EF4-FFF2-40B4-BE49-F238E27FC236}">
                <a16:creationId xmlns:a16="http://schemas.microsoft.com/office/drawing/2014/main" id="{D0783D60-8CCC-4FEB-A5E1-BC0B82D9D936}"/>
              </a:ext>
            </a:extLst>
          </p:cNvPr>
          <p:cNvSpPr>
            <a:spLocks noChangeArrowheads="1"/>
          </p:cNvSpPr>
          <p:nvPr/>
        </p:nvSpPr>
        <p:spPr bwMode="auto">
          <a:xfrm>
            <a:off x="0" y="-21862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7" name="Rechthoek 6">
            <a:extLst>
              <a:ext uri="{FF2B5EF4-FFF2-40B4-BE49-F238E27FC236}">
                <a16:creationId xmlns:a16="http://schemas.microsoft.com/office/drawing/2014/main" id="{D68CB51A-4ADC-40B0-8CC6-89F8E0EB72D8}"/>
              </a:ext>
            </a:extLst>
          </p:cNvPr>
          <p:cNvSpPr/>
          <p:nvPr/>
        </p:nvSpPr>
        <p:spPr>
          <a:xfrm>
            <a:off x="3995936" y="5229200"/>
            <a:ext cx="4320480" cy="1200329"/>
          </a:xfrm>
          <a:prstGeom prst="rect">
            <a:avLst/>
          </a:prstGeom>
        </p:spPr>
        <p:txBody>
          <a:bodyPr wrap="square">
            <a:spAutoFit/>
          </a:bodyPr>
          <a:lstStyle/>
          <a:p>
            <a:endParaRPr lang="nl-NL" dirty="0"/>
          </a:p>
          <a:p>
            <a:endParaRPr lang="nl-NL" dirty="0"/>
          </a:p>
          <a:p>
            <a:endParaRPr lang="nl-NL" dirty="0"/>
          </a:p>
          <a:p>
            <a:endParaRPr lang="nl-NL" dirty="0"/>
          </a:p>
        </p:txBody>
      </p:sp>
      <p:sp>
        <p:nvSpPr>
          <p:cNvPr id="8" name="Rectangle 1">
            <a:extLst>
              <a:ext uri="{FF2B5EF4-FFF2-40B4-BE49-F238E27FC236}">
                <a16:creationId xmlns:a16="http://schemas.microsoft.com/office/drawing/2014/main" id="{1D884C30-DB4C-4171-B42F-2162DF003D9B}"/>
              </a:ext>
            </a:extLst>
          </p:cNvPr>
          <p:cNvSpPr>
            <a:spLocks noChangeArrowheads="1"/>
          </p:cNvSpPr>
          <p:nvPr/>
        </p:nvSpPr>
        <p:spPr bwMode="auto">
          <a:xfrm>
            <a:off x="-5941168" y="3772836"/>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001769D-7E1B-4F79-9DB5-A59CEE4C5051}"/>
              </a:ext>
            </a:extLst>
          </p:cNvPr>
          <p:cNvSpPr txBox="1"/>
          <p:nvPr/>
        </p:nvSpPr>
        <p:spPr>
          <a:xfrm>
            <a:off x="5307546" y="6309356"/>
            <a:ext cx="2520280" cy="215444"/>
          </a:xfrm>
          <a:prstGeom prst="rect">
            <a:avLst/>
          </a:prstGeom>
          <a:noFill/>
        </p:spPr>
        <p:txBody>
          <a:bodyPr wrap="square" rtlCol="0">
            <a:spAutoFit/>
          </a:bodyPr>
          <a:lstStyle/>
          <a:p>
            <a:r>
              <a:rPr lang="nl-NL" sz="800" dirty="0"/>
              <a:t>Bron: enschederamp.nl</a:t>
            </a:r>
          </a:p>
        </p:txBody>
      </p:sp>
      <p:pic>
        <p:nvPicPr>
          <p:cNvPr id="6" name="Afbeelding 5" descr="Afbeelding met gras, buiten, lucht, natuur&#10;&#10;Automatisch gegenereerde beschrijving">
            <a:extLst>
              <a:ext uri="{FF2B5EF4-FFF2-40B4-BE49-F238E27FC236}">
                <a16:creationId xmlns:a16="http://schemas.microsoft.com/office/drawing/2014/main" id="{98FBA2C8-C3C2-4A6A-B243-4FB6C25A7F5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55976" y="476672"/>
            <a:ext cx="4229100" cy="5638800"/>
          </a:xfrm>
          <a:prstGeom prst="rect">
            <a:avLst/>
          </a:prstGeom>
        </p:spPr>
      </p:pic>
      <p:pic>
        <p:nvPicPr>
          <p:cNvPr id="8" name="Afbeelding 7" descr="Afbeelding met tekst&#10;&#10;Automatisch gegenereerde beschrijving">
            <a:extLst>
              <a:ext uri="{FF2B5EF4-FFF2-40B4-BE49-F238E27FC236}">
                <a16:creationId xmlns:a16="http://schemas.microsoft.com/office/drawing/2014/main" id="{420C8103-EFEF-4AD8-9BEE-6A4F51C012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2014990"/>
            <a:ext cx="3770693" cy="2828020"/>
          </a:xfrm>
          <a:prstGeom prst="rect">
            <a:avLst/>
          </a:prstGeom>
        </p:spPr>
      </p:pic>
    </p:spTree>
    <p:extLst>
      <p:ext uri="{BB962C8B-B14F-4D97-AF65-F5344CB8AC3E}">
        <p14:creationId xmlns:p14="http://schemas.microsoft.com/office/powerpoint/2010/main" val="349657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2576" y="339195"/>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omkomen</a:t>
            </a:r>
            <a:endParaRPr lang="nl-NL" sz="60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8646" y="373831"/>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overleven</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74616"/>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doodgaan door een ongeluk of oorlog</a:t>
            </a: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Als gevolg van de ontploffing zijn 23 mensen </a:t>
            </a:r>
            <a:r>
              <a:rPr lang="nl-NL" sz="2000" i="1" u="sng" dirty="0">
                <a:solidFill>
                  <a:srgbClr val="387038"/>
                </a:solidFill>
                <a:latin typeface="Century Gothic" panose="020B0502020202020204" pitchFamily="34" charset="0"/>
                <a:ea typeface="Calibri"/>
                <a:cs typeface="Times New Roman"/>
              </a:rPr>
              <a:t>omgekomen</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638" y="1550480"/>
            <a:ext cx="4427362"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blijven leven ondanks een ongeluk of oorlog</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man </a:t>
            </a:r>
            <a:r>
              <a:rPr lang="nl-NL" sz="2000" i="1" u="sng" dirty="0">
                <a:solidFill>
                  <a:srgbClr val="387038"/>
                </a:solidFill>
                <a:latin typeface="Century Gothic" panose="020B0502020202020204" pitchFamily="34" charset="0"/>
                <a:ea typeface="Calibri"/>
                <a:cs typeface="Times New Roman"/>
              </a:rPr>
              <a:t>overleeft</a:t>
            </a:r>
            <a:r>
              <a:rPr lang="nl-NL" sz="2000" i="1" dirty="0">
                <a:solidFill>
                  <a:srgbClr val="387038"/>
                </a:solidFill>
                <a:latin typeface="Century Gothic" panose="020B0502020202020204" pitchFamily="34" charset="0"/>
                <a:ea typeface="Calibri"/>
                <a:cs typeface="Times New Roman"/>
              </a:rPr>
              <a:t> het ongeluk met de boot.</a:t>
            </a: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5" name="Afbeelding 4" descr="Afbeelding met gras, boom, gebouw, buiten&#10;&#10;Automatisch gegenereerde beschrijving">
            <a:extLst>
              <a:ext uri="{FF2B5EF4-FFF2-40B4-BE49-F238E27FC236}">
                <a16:creationId xmlns:a16="http://schemas.microsoft.com/office/drawing/2014/main" id="{6A5FCA8C-E590-415F-BDAE-786CBB2B837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4673" y="2639839"/>
            <a:ext cx="3600400" cy="2417320"/>
          </a:xfrm>
          <a:prstGeom prst="rect">
            <a:avLst/>
          </a:prstGeom>
        </p:spPr>
      </p:pic>
      <p:pic>
        <p:nvPicPr>
          <p:cNvPr id="8" name="Afbeelding 7">
            <a:extLst>
              <a:ext uri="{FF2B5EF4-FFF2-40B4-BE49-F238E27FC236}">
                <a16:creationId xmlns:a16="http://schemas.microsoft.com/office/drawing/2014/main" id="{B790E605-ADE3-40FB-93B6-4286832C69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51432" y="2639839"/>
            <a:ext cx="3719295" cy="2484489"/>
          </a:xfrm>
          <a:prstGeom prst="rect">
            <a:avLst/>
          </a:prstGeom>
        </p:spPr>
      </p:pic>
    </p:spTree>
    <p:extLst>
      <p:ext uri="{BB962C8B-B14F-4D97-AF65-F5344CB8AC3E}">
        <p14:creationId xmlns:p14="http://schemas.microsoft.com/office/powerpoint/2010/main" val="3955866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04457" y="413446"/>
            <a:ext cx="4520832"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voorkomen</a:t>
            </a:r>
            <a:endParaRPr lang="nl-NL" sz="59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3920" y="413863"/>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ontbreken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74616"/>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er zijn</a:t>
            </a: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Hoe kan er nou een ontploffing in een woonwijk </a:t>
            </a:r>
            <a:r>
              <a:rPr lang="nl-NL" sz="2000" i="1" u="sng" dirty="0">
                <a:solidFill>
                  <a:srgbClr val="387038"/>
                </a:solidFill>
                <a:latin typeface="Century Gothic" panose="020B0502020202020204" pitchFamily="34" charset="0"/>
                <a:ea typeface="Calibri"/>
                <a:cs typeface="Times New Roman"/>
              </a:rPr>
              <a:t>voorkomen</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628799"/>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er niet zijn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In deze puzzel </a:t>
            </a:r>
            <a:r>
              <a:rPr lang="nl-NL" sz="2000" i="1" u="sng" dirty="0">
                <a:solidFill>
                  <a:srgbClr val="387038"/>
                </a:solidFill>
                <a:latin typeface="Century Gothic" panose="020B0502020202020204" pitchFamily="34" charset="0"/>
                <a:ea typeface="Calibri"/>
                <a:cs typeface="Times New Roman"/>
              </a:rPr>
              <a:t>ontbreekt</a:t>
            </a:r>
            <a:r>
              <a:rPr lang="nl-NL" sz="2000" i="1" dirty="0">
                <a:solidFill>
                  <a:srgbClr val="387038"/>
                </a:solidFill>
                <a:latin typeface="Century Gothic" panose="020B0502020202020204" pitchFamily="34" charset="0"/>
                <a:ea typeface="Calibri"/>
                <a:cs typeface="Times New Roman"/>
              </a:rPr>
              <a:t> het laatste stukje!</a:t>
            </a: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descr="Afbeelding met tekst, buiten, reizen&#10;&#10;Automatisch gegenereerde beschrijving">
            <a:extLst>
              <a:ext uri="{FF2B5EF4-FFF2-40B4-BE49-F238E27FC236}">
                <a16:creationId xmlns:a16="http://schemas.microsoft.com/office/drawing/2014/main" id="{1F0B9685-85C9-41C1-B910-3828F899B85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4718" y="2512950"/>
            <a:ext cx="3696101" cy="2314331"/>
          </a:xfrm>
          <a:prstGeom prst="rect">
            <a:avLst/>
          </a:prstGeom>
        </p:spPr>
      </p:pic>
      <p:pic>
        <p:nvPicPr>
          <p:cNvPr id="3" name="Afbeelding 2">
            <a:extLst>
              <a:ext uri="{FF2B5EF4-FFF2-40B4-BE49-F238E27FC236}">
                <a16:creationId xmlns:a16="http://schemas.microsoft.com/office/drawing/2014/main" id="{653B5501-FC0A-47F1-8CBE-6BFC65AD1C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29768" y="2512951"/>
            <a:ext cx="3687263" cy="2314330"/>
          </a:xfrm>
          <a:prstGeom prst="rect">
            <a:avLst/>
          </a:prstGeom>
          <a:ln>
            <a:solidFill>
              <a:schemeClr val="tx2"/>
            </a:solidFill>
          </a:ln>
        </p:spPr>
      </p:pic>
      <p:sp>
        <p:nvSpPr>
          <p:cNvPr id="2" name="Tekstvak 1">
            <a:extLst>
              <a:ext uri="{FF2B5EF4-FFF2-40B4-BE49-F238E27FC236}">
                <a16:creationId xmlns:a16="http://schemas.microsoft.com/office/drawing/2014/main" id="{11B0D5FE-659B-4DE5-929B-C99D774D1271}"/>
              </a:ext>
            </a:extLst>
          </p:cNvPr>
          <p:cNvSpPr txBox="1"/>
          <p:nvPr/>
        </p:nvSpPr>
        <p:spPr>
          <a:xfrm>
            <a:off x="2450893" y="4827281"/>
            <a:ext cx="2121107" cy="230832"/>
          </a:xfrm>
          <a:prstGeom prst="rect">
            <a:avLst/>
          </a:prstGeom>
          <a:noFill/>
        </p:spPr>
        <p:txBody>
          <a:bodyPr wrap="square" rtlCol="0">
            <a:spAutoFit/>
          </a:bodyPr>
          <a:lstStyle/>
          <a:p>
            <a:r>
              <a:rPr lang="nl-NL" sz="900" dirty="0"/>
              <a:t>Bron: nu.nl</a:t>
            </a:r>
          </a:p>
        </p:txBody>
      </p:sp>
    </p:spTree>
    <p:extLst>
      <p:ext uri="{BB962C8B-B14F-4D97-AF65-F5344CB8AC3E}">
        <p14:creationId xmlns:p14="http://schemas.microsoft.com/office/powerpoint/2010/main" val="1590299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08520" y="306793"/>
            <a:ext cx="482453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600" b="1" dirty="0">
                <a:solidFill>
                  <a:srgbClr val="387038"/>
                </a:solidFill>
                <a:latin typeface="Century Gothic" panose="020B0502020202020204" pitchFamily="34" charset="0"/>
                <a:ea typeface="Calibri"/>
                <a:cs typeface="Times New Roman"/>
              </a:rPr>
              <a:t>verwoesten</a:t>
            </a:r>
            <a:endParaRPr lang="nl-NL" sz="56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herstellen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74616"/>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helemaal kapot maken</a:t>
            </a: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ontploffing heeft de hele wijk </a:t>
            </a:r>
            <a:r>
              <a:rPr lang="nl-NL" sz="2000" i="1" u="sng" dirty="0">
                <a:solidFill>
                  <a:srgbClr val="387038"/>
                </a:solidFill>
                <a:latin typeface="Century Gothic" panose="020B0502020202020204" pitchFamily="34" charset="0"/>
                <a:ea typeface="Calibri"/>
                <a:cs typeface="Times New Roman"/>
              </a:rPr>
              <a:t>verwoest</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9" y="1628799"/>
            <a:ext cx="3940396"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repareren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mannen zijn bezig het dak te </a:t>
            </a:r>
            <a:r>
              <a:rPr lang="nl-NL" sz="2000" i="1" u="sng" dirty="0">
                <a:solidFill>
                  <a:srgbClr val="387038"/>
                </a:solidFill>
                <a:latin typeface="Century Gothic" panose="020B0502020202020204" pitchFamily="34" charset="0"/>
                <a:ea typeface="Calibri"/>
                <a:cs typeface="Times New Roman"/>
              </a:rPr>
              <a:t>herstellen</a:t>
            </a:r>
            <a:r>
              <a:rPr lang="nl-NL" sz="2000" i="1" dirty="0">
                <a:solidFill>
                  <a:srgbClr val="387038"/>
                </a:solidFill>
                <a:latin typeface="Century Gothic" panose="020B0502020202020204" pitchFamily="34" charset="0"/>
                <a:ea typeface="Calibri"/>
                <a:cs typeface="Times New Roman"/>
              </a:rPr>
              <a:t>.</a:t>
            </a: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descr="Afbeelding met buiten&#10;&#10;Automatisch gegenereerde beschrijving">
            <a:extLst>
              <a:ext uri="{FF2B5EF4-FFF2-40B4-BE49-F238E27FC236}">
                <a16:creationId xmlns:a16="http://schemas.microsoft.com/office/drawing/2014/main" id="{86467C3B-2D05-4985-802C-7E941345760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2712" y="2733458"/>
            <a:ext cx="3753853" cy="2515166"/>
          </a:xfrm>
          <a:prstGeom prst="rect">
            <a:avLst/>
          </a:prstGeom>
        </p:spPr>
      </p:pic>
      <p:pic>
        <p:nvPicPr>
          <p:cNvPr id="16" name="Afbeelding 15" descr="Afbeelding met bloem, plant&#10;&#10;Automatisch gegenereerde beschrijving">
            <a:extLst>
              <a:ext uri="{FF2B5EF4-FFF2-40B4-BE49-F238E27FC236}">
                <a16:creationId xmlns:a16="http://schemas.microsoft.com/office/drawing/2014/main" id="{D0179756-2221-40E3-A4A2-29C56954BCA7}"/>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41623" y="3622263"/>
            <a:ext cx="1808145" cy="1754789"/>
          </a:xfrm>
          <a:prstGeom prst="rect">
            <a:avLst/>
          </a:prstGeom>
        </p:spPr>
      </p:pic>
      <p:pic>
        <p:nvPicPr>
          <p:cNvPr id="18" name="Afbeelding 17" descr="Afbeelding met persoon, buiten&#10;&#10;Automatisch gegenereerde beschrijving">
            <a:extLst>
              <a:ext uri="{FF2B5EF4-FFF2-40B4-BE49-F238E27FC236}">
                <a16:creationId xmlns:a16="http://schemas.microsoft.com/office/drawing/2014/main" id="{10F8E7F1-110A-4CEC-B689-EBA6AE466D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04048" y="2733457"/>
            <a:ext cx="3398329" cy="2270084"/>
          </a:xfrm>
          <a:prstGeom prst="rect">
            <a:avLst/>
          </a:prstGeom>
        </p:spPr>
      </p:pic>
      <p:sp>
        <p:nvSpPr>
          <p:cNvPr id="2" name="Tekstvak 1">
            <a:extLst>
              <a:ext uri="{FF2B5EF4-FFF2-40B4-BE49-F238E27FC236}">
                <a16:creationId xmlns:a16="http://schemas.microsoft.com/office/drawing/2014/main" id="{0FF0F753-F7BF-4343-8067-79709BD72F3A}"/>
              </a:ext>
            </a:extLst>
          </p:cNvPr>
          <p:cNvSpPr txBox="1"/>
          <p:nvPr/>
        </p:nvSpPr>
        <p:spPr>
          <a:xfrm>
            <a:off x="2647829" y="2485102"/>
            <a:ext cx="2160240" cy="215444"/>
          </a:xfrm>
          <a:prstGeom prst="rect">
            <a:avLst/>
          </a:prstGeom>
          <a:noFill/>
        </p:spPr>
        <p:txBody>
          <a:bodyPr wrap="square" rtlCol="0">
            <a:spAutoFit/>
          </a:bodyPr>
          <a:lstStyle/>
          <a:p>
            <a:r>
              <a:rPr lang="nl-NL" sz="800" dirty="0"/>
              <a:t>Bron: tubantia.nl</a:t>
            </a:r>
          </a:p>
        </p:txBody>
      </p:sp>
    </p:spTree>
    <p:extLst>
      <p:ext uri="{BB962C8B-B14F-4D97-AF65-F5344CB8AC3E}">
        <p14:creationId xmlns:p14="http://schemas.microsoft.com/office/powerpoint/2010/main" val="732730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8793"/>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63166" y="4482790"/>
            <a:ext cx="2788039"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6" name="Text Box 14"/>
          <p:cNvSpPr txBox="1"/>
          <p:nvPr/>
        </p:nvSpPr>
        <p:spPr>
          <a:xfrm>
            <a:off x="3185257" y="3886317"/>
            <a:ext cx="2693235"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5933716" y="3383567"/>
            <a:ext cx="2975665" cy="59895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500" b="1" dirty="0">
                <a:latin typeface="Century Gothic" panose="020B0502020202020204" pitchFamily="34" charset="0"/>
                <a:ea typeface="Calibri"/>
                <a:cs typeface="Times New Roman"/>
              </a:rPr>
              <a:t>de puinhoop</a:t>
            </a:r>
          </a:p>
        </p:txBody>
      </p:sp>
      <p:sp>
        <p:nvSpPr>
          <p:cNvPr id="8" name="Text Box 14"/>
          <p:cNvSpPr txBox="1"/>
          <p:nvPr/>
        </p:nvSpPr>
        <p:spPr>
          <a:xfrm>
            <a:off x="296512" y="4599277"/>
            <a:ext cx="2752827" cy="5313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500" b="1" dirty="0">
                <a:latin typeface="Century Gothic" panose="020B0502020202020204" pitchFamily="34" charset="0"/>
                <a:ea typeface="Calibri"/>
                <a:cs typeface="Times New Roman"/>
              </a:rPr>
              <a:t>de rommel</a:t>
            </a:r>
          </a:p>
        </p:txBody>
      </p:sp>
      <p:sp>
        <p:nvSpPr>
          <p:cNvPr id="9" name="Text Box 14"/>
          <p:cNvSpPr txBox="1"/>
          <p:nvPr/>
        </p:nvSpPr>
        <p:spPr>
          <a:xfrm>
            <a:off x="3162296" y="4037422"/>
            <a:ext cx="2693235" cy="48934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500" b="1" dirty="0">
                <a:latin typeface="Century Gothic" panose="020B0502020202020204" pitchFamily="34" charset="0"/>
                <a:ea typeface="Calibri"/>
                <a:cs typeface="Times New Roman"/>
              </a:rPr>
              <a:t>de bende</a:t>
            </a:r>
            <a:endParaRPr lang="nl-NL" sz="3500" b="1"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51022" y="448452"/>
            <a:ext cx="6624736"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latin typeface="Century Gothic" panose="020B0502020202020204" pitchFamily="34" charset="0"/>
                <a:ea typeface="Calibri"/>
                <a:cs typeface="Times New Roman"/>
              </a:rPr>
              <a:t>Na de ontploffing was er een grote </a:t>
            </a:r>
            <a:r>
              <a:rPr lang="nl-NL" sz="2000" i="1" u="sng" dirty="0">
                <a:solidFill>
                  <a:srgbClr val="387038"/>
                </a:solidFill>
                <a:latin typeface="Century Gothic" panose="020B0502020202020204" pitchFamily="34" charset="0"/>
                <a:ea typeface="Calibri"/>
                <a:cs typeface="Times New Roman"/>
              </a:rPr>
              <a:t>puinhoop</a:t>
            </a:r>
            <a:r>
              <a:rPr lang="nl-NL" sz="2000" i="1" dirty="0">
                <a:solidFill>
                  <a:srgbClr val="387038"/>
                </a:solidFill>
                <a:latin typeface="Century Gothic" panose="020B0502020202020204" pitchFamily="34" charset="0"/>
                <a:ea typeface="Calibri"/>
                <a:cs typeface="Times New Roman"/>
              </a:rPr>
              <a:t> in Enschede.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6069638" y="4168290"/>
            <a:ext cx="2764129" cy="59895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6129770" y="4251106"/>
            <a:ext cx="2779611" cy="521967"/>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de grote troep</a:t>
            </a:r>
          </a:p>
        </p:txBody>
      </p:sp>
      <p:pic>
        <p:nvPicPr>
          <p:cNvPr id="12" name="Afbeelding 11" descr="Afbeelding met buiten, lucht, grond, oud&#10;&#10;Automatisch gegenereerde beschrijving">
            <a:extLst>
              <a:ext uri="{FF2B5EF4-FFF2-40B4-BE49-F238E27FC236}">
                <a16:creationId xmlns:a16="http://schemas.microsoft.com/office/drawing/2014/main" id="{F9F8D8FF-DD30-4A15-8588-84DE9B3B8C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26500" y="1361004"/>
            <a:ext cx="2990096" cy="1884815"/>
          </a:xfrm>
          <a:prstGeom prst="rect">
            <a:avLst/>
          </a:prstGeom>
        </p:spPr>
      </p:pic>
      <p:pic>
        <p:nvPicPr>
          <p:cNvPr id="3" name="Afbeelding 2" descr="Afbeelding met binnen, rommelig, eettafel&#10;&#10;Automatisch gegenereerde beschrijving">
            <a:extLst>
              <a:ext uri="{FF2B5EF4-FFF2-40B4-BE49-F238E27FC236}">
                <a16:creationId xmlns:a16="http://schemas.microsoft.com/office/drawing/2014/main" id="{6E1065C0-1B99-4352-A5EB-5A3BE964DF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64540" y="1991504"/>
            <a:ext cx="2678379" cy="1783801"/>
          </a:xfrm>
          <a:prstGeom prst="rect">
            <a:avLst/>
          </a:prstGeom>
        </p:spPr>
      </p:pic>
      <p:pic>
        <p:nvPicPr>
          <p:cNvPr id="16" name="Afbeelding 15" descr="Afbeelding met binnen, rommelig&#10;&#10;Automatisch gegenereerde beschrijving">
            <a:extLst>
              <a:ext uri="{FF2B5EF4-FFF2-40B4-BE49-F238E27FC236}">
                <a16:creationId xmlns:a16="http://schemas.microsoft.com/office/drawing/2014/main" id="{1823F4F2-1758-4749-9F89-F5FF888B205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4099" y="2492896"/>
            <a:ext cx="2765432" cy="1847309"/>
          </a:xfrm>
          <a:prstGeom prst="rect">
            <a:avLst/>
          </a:prstGeom>
        </p:spPr>
      </p:pic>
      <p:sp>
        <p:nvSpPr>
          <p:cNvPr id="2" name="Tekstvak 1">
            <a:extLst>
              <a:ext uri="{FF2B5EF4-FFF2-40B4-BE49-F238E27FC236}">
                <a16:creationId xmlns:a16="http://schemas.microsoft.com/office/drawing/2014/main" id="{EDD04744-5B42-4CEB-A288-974028263FD1}"/>
              </a:ext>
            </a:extLst>
          </p:cNvPr>
          <p:cNvSpPr txBox="1"/>
          <p:nvPr/>
        </p:nvSpPr>
        <p:spPr>
          <a:xfrm>
            <a:off x="6930528" y="1102798"/>
            <a:ext cx="2555776" cy="230832"/>
          </a:xfrm>
          <a:prstGeom prst="rect">
            <a:avLst/>
          </a:prstGeom>
          <a:noFill/>
        </p:spPr>
        <p:txBody>
          <a:bodyPr wrap="square" rtlCol="0">
            <a:spAutoFit/>
          </a:bodyPr>
          <a:lstStyle/>
          <a:p>
            <a:r>
              <a:rPr lang="nl-NL" sz="900" dirty="0"/>
              <a:t>Bron: tubantia.nl</a:t>
            </a:r>
          </a:p>
        </p:txBody>
      </p:sp>
    </p:spTree>
    <p:extLst>
      <p:ext uri="{BB962C8B-B14F-4D97-AF65-F5344CB8AC3E}">
        <p14:creationId xmlns:p14="http://schemas.microsoft.com/office/powerpoint/2010/main" val="3244961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82" y="29861"/>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24784" y="4560909"/>
            <a:ext cx="2563971"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2954039" y="4031295"/>
            <a:ext cx="2974823"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40151" y="3553733"/>
            <a:ext cx="2812488" cy="6304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de ramp</a:t>
            </a:r>
          </a:p>
        </p:txBody>
      </p:sp>
      <p:sp>
        <p:nvSpPr>
          <p:cNvPr id="8" name="Text Box 14"/>
          <p:cNvSpPr txBox="1"/>
          <p:nvPr/>
        </p:nvSpPr>
        <p:spPr>
          <a:xfrm>
            <a:off x="-44383" y="4671359"/>
            <a:ext cx="3247109"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de pech</a:t>
            </a:r>
            <a:endParaRPr lang="nl-NL" sz="900" b="1" dirty="0">
              <a:latin typeface="Century Gothic" panose="020B0502020202020204" pitchFamily="34" charset="0"/>
              <a:ea typeface="Calibri"/>
              <a:cs typeface="Times New Roman"/>
            </a:endParaRPr>
          </a:p>
        </p:txBody>
      </p:sp>
      <p:sp>
        <p:nvSpPr>
          <p:cNvPr id="9" name="Text Box 14"/>
          <p:cNvSpPr txBox="1"/>
          <p:nvPr/>
        </p:nvSpPr>
        <p:spPr>
          <a:xfrm>
            <a:off x="2808756" y="4103644"/>
            <a:ext cx="3247109"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het ongeluk</a:t>
            </a:r>
            <a:endParaRPr lang="nl-NL" sz="900" b="1"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24784" y="477793"/>
            <a:ext cx="6624736"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latin typeface="Century Gothic" panose="020B0502020202020204" pitchFamily="34" charset="0"/>
                <a:ea typeface="Calibri"/>
                <a:cs typeface="Times New Roman"/>
              </a:rPr>
              <a:t>Op 13 mei 2000 was de vuurwerk</a:t>
            </a:r>
            <a:r>
              <a:rPr lang="nl-NL" sz="2000" i="1" u="sng" dirty="0">
                <a:solidFill>
                  <a:srgbClr val="387038"/>
                </a:solidFill>
                <a:latin typeface="Century Gothic" panose="020B0502020202020204" pitchFamily="34" charset="0"/>
                <a:ea typeface="Calibri"/>
                <a:cs typeface="Times New Roman"/>
              </a:rPr>
              <a:t>ramp</a:t>
            </a:r>
            <a:r>
              <a:rPr lang="nl-NL" sz="2000" i="1" dirty="0">
                <a:solidFill>
                  <a:srgbClr val="387038"/>
                </a:solidFill>
                <a:latin typeface="Century Gothic" panose="020B0502020202020204" pitchFamily="34" charset="0"/>
                <a:ea typeface="Calibri"/>
                <a:cs typeface="Times New Roman"/>
              </a:rPr>
              <a:t> in Enschede.</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6064330" y="4284123"/>
            <a:ext cx="2764129" cy="125634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6155613" y="4341779"/>
            <a:ext cx="2693235" cy="1126016"/>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het grote ongeluk waar veel mensen last van hebben</a:t>
            </a:r>
          </a:p>
        </p:txBody>
      </p:sp>
      <p:pic>
        <p:nvPicPr>
          <p:cNvPr id="12" name="Afbeelding 11" descr="Afbeelding met lucht, buiten, rook, wapen&#10;&#10;Automatisch gegenereerde beschrijving">
            <a:extLst>
              <a:ext uri="{FF2B5EF4-FFF2-40B4-BE49-F238E27FC236}">
                <a16:creationId xmlns:a16="http://schemas.microsoft.com/office/drawing/2014/main" id="{972AB6AD-810B-4E38-90B8-963252DAB6E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42478" y="1556792"/>
            <a:ext cx="2810577" cy="1915427"/>
          </a:xfrm>
          <a:prstGeom prst="rect">
            <a:avLst/>
          </a:prstGeom>
        </p:spPr>
      </p:pic>
      <p:pic>
        <p:nvPicPr>
          <p:cNvPr id="3" name="Afbeelding 2" descr="Afbeelding met grond, persoon, buiten, jongen&#10;&#10;Automatisch gegenereerde beschrijving">
            <a:extLst>
              <a:ext uri="{FF2B5EF4-FFF2-40B4-BE49-F238E27FC236}">
                <a16:creationId xmlns:a16="http://schemas.microsoft.com/office/drawing/2014/main" id="{806BA7F4-5258-4BA1-BF9A-B6974C1773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4784" y="2751568"/>
            <a:ext cx="2523269" cy="1685544"/>
          </a:xfrm>
          <a:prstGeom prst="rect">
            <a:avLst/>
          </a:prstGeom>
        </p:spPr>
      </p:pic>
      <p:pic>
        <p:nvPicPr>
          <p:cNvPr id="16" name="Afbeelding 15" descr="Afbeelding met boom, buiten, fiets&#10;&#10;Automatisch gegenereerde beschrijving">
            <a:extLst>
              <a:ext uri="{FF2B5EF4-FFF2-40B4-BE49-F238E27FC236}">
                <a16:creationId xmlns:a16="http://schemas.microsoft.com/office/drawing/2014/main" id="{FFFCB71D-85CE-4E0A-8768-A883B1C0F64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28235" y="2060848"/>
            <a:ext cx="2880074" cy="1958450"/>
          </a:xfrm>
          <a:prstGeom prst="rect">
            <a:avLst/>
          </a:prstGeom>
        </p:spPr>
      </p:pic>
      <p:sp>
        <p:nvSpPr>
          <p:cNvPr id="2" name="Tekstvak 1">
            <a:extLst>
              <a:ext uri="{FF2B5EF4-FFF2-40B4-BE49-F238E27FC236}">
                <a16:creationId xmlns:a16="http://schemas.microsoft.com/office/drawing/2014/main" id="{19724412-98BF-41A3-B6D5-2DB8594641D6}"/>
              </a:ext>
            </a:extLst>
          </p:cNvPr>
          <p:cNvSpPr txBox="1"/>
          <p:nvPr/>
        </p:nvSpPr>
        <p:spPr>
          <a:xfrm>
            <a:off x="7884833" y="1114787"/>
            <a:ext cx="1582920" cy="369332"/>
          </a:xfrm>
          <a:prstGeom prst="rect">
            <a:avLst/>
          </a:prstGeom>
          <a:noFill/>
        </p:spPr>
        <p:txBody>
          <a:bodyPr wrap="square" rtlCol="0">
            <a:spAutoFit/>
          </a:bodyPr>
          <a:lstStyle/>
          <a:p>
            <a:r>
              <a:rPr lang="nl-NL" sz="900" dirty="0"/>
              <a:t>Foto: </a:t>
            </a:r>
          </a:p>
          <a:p>
            <a:r>
              <a:rPr lang="nl-NL" sz="900" dirty="0"/>
              <a:t>Bart </a:t>
            </a:r>
            <a:r>
              <a:rPr lang="nl-NL" sz="900" dirty="0" err="1"/>
              <a:t>Flikweert</a:t>
            </a:r>
            <a:endParaRPr lang="nl-NL" sz="900" dirty="0"/>
          </a:p>
        </p:txBody>
      </p:sp>
    </p:spTree>
    <p:extLst>
      <p:ext uri="{BB962C8B-B14F-4D97-AF65-F5344CB8AC3E}">
        <p14:creationId xmlns:p14="http://schemas.microsoft.com/office/powerpoint/2010/main" val="3496990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6352"/>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454920" y="548680"/>
            <a:ext cx="5721798"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36371" y="404664"/>
            <a:ext cx="603857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reddingwerker</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5187" y="3308883"/>
            <a:ext cx="3474638" cy="123624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574654" y="3308883"/>
            <a:ext cx="2443973" cy="123624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268910" y="3429000"/>
            <a:ext cx="3056828" cy="156027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de politie-</a:t>
            </a:r>
          </a:p>
          <a:p>
            <a:pPr algn="ctr">
              <a:lnSpc>
                <a:spcPct val="80000"/>
              </a:lnSpc>
              <a:spcAft>
                <a:spcPts val="800"/>
              </a:spcAft>
            </a:pPr>
            <a:r>
              <a:rPr lang="nl-NL" sz="3600" b="1" dirty="0">
                <a:effectLst/>
                <a:latin typeface="Century Gothic" panose="020B0502020202020204" pitchFamily="34" charset="0"/>
                <a:ea typeface="Calibri"/>
                <a:cs typeface="Times New Roman"/>
              </a:rPr>
              <a:t>agent</a:t>
            </a:r>
          </a:p>
        </p:txBody>
      </p:sp>
      <p:sp>
        <p:nvSpPr>
          <p:cNvPr id="11" name="Text Box 14"/>
          <p:cNvSpPr txBox="1"/>
          <p:nvPr/>
        </p:nvSpPr>
        <p:spPr>
          <a:xfrm>
            <a:off x="6139602" y="3308883"/>
            <a:ext cx="2736397" cy="123624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209772" y="3308883"/>
            <a:ext cx="2611398" cy="5472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brand-weerman</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74574" cy="112757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679447" cy="16416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kumimoji="0" lang="nl-NL" altLang="nl-NL" sz="2800" b="0" i="0" u="none" strike="noStrike" cap="none" normalizeH="0" baseline="0" dirty="0">
                <a:ln>
                  <a:noFill/>
                </a:ln>
                <a:solidFill>
                  <a:srgbClr val="4F4F4F"/>
                </a:solidFill>
                <a:effectLst/>
                <a:latin typeface="Century Gothic" panose="020B0502020202020204" pitchFamily="34" charset="0"/>
              </a:rPr>
              <a:t>iemand die mensen redt</a:t>
            </a: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22660" y="3377979"/>
            <a:ext cx="3597315" cy="982833"/>
          </a:xfrm>
          <a:prstGeom prst="rect">
            <a:avLst/>
          </a:prstGeom>
          <a:noFill/>
        </p:spPr>
        <p:txBody>
          <a:bodyPr wrap="square" rtlCol="0">
            <a:spAutoFit/>
          </a:bodyPr>
          <a:lstStyle/>
          <a:p>
            <a:pPr algn="ctr">
              <a:lnSpc>
                <a:spcPct val="80000"/>
              </a:lnSpc>
              <a:spcAft>
                <a:spcPts val="800"/>
              </a:spcAft>
            </a:pPr>
            <a:r>
              <a:rPr lang="en-US" sz="3200" b="1" dirty="0">
                <a:latin typeface="Century Gothic" panose="020B0502020202020204" pitchFamily="34" charset="0"/>
                <a:ea typeface="Calibri"/>
                <a:cs typeface="Times New Roman"/>
              </a:rPr>
              <a:t>d</a:t>
            </a:r>
            <a:r>
              <a:rPr lang="en-US" sz="3200" b="1" dirty="0">
                <a:effectLst/>
                <a:latin typeface="Century Gothic" panose="020B0502020202020204" pitchFamily="34" charset="0"/>
                <a:ea typeface="Calibri"/>
                <a:cs typeface="Times New Roman"/>
              </a:rPr>
              <a:t>e ambulance </a:t>
            </a:r>
          </a:p>
          <a:p>
            <a:pPr algn="ctr">
              <a:lnSpc>
                <a:spcPct val="80000"/>
              </a:lnSpc>
              <a:spcAft>
                <a:spcPts val="800"/>
              </a:spcAft>
            </a:pPr>
            <a:r>
              <a:rPr lang="en-US" sz="3200" b="1" dirty="0">
                <a:latin typeface="Century Gothic" panose="020B0502020202020204" pitchFamily="34" charset="0"/>
                <a:ea typeface="Calibri"/>
                <a:cs typeface="Times New Roman"/>
              </a:rPr>
              <a:t>verpleegkundige</a:t>
            </a:r>
            <a:endParaRPr lang="nl-NL" sz="3200" b="1" dirty="0">
              <a:effectLst/>
              <a:latin typeface="Century Gothic" panose="020B0502020202020204" pitchFamily="34" charset="0"/>
              <a:ea typeface="Calibri"/>
              <a:cs typeface="Times New Roman"/>
            </a:endParaRPr>
          </a:p>
        </p:txBody>
      </p:sp>
      <p:pic>
        <p:nvPicPr>
          <p:cNvPr id="4" name="Afbeelding 3" descr="Afbeelding met tekst, persoon, buiten, geel&#10;&#10;Automatisch gegenereerde beschrijving">
            <a:extLst>
              <a:ext uri="{FF2B5EF4-FFF2-40B4-BE49-F238E27FC236}">
                <a16:creationId xmlns:a16="http://schemas.microsoft.com/office/drawing/2014/main" id="{9E129776-CAB6-46F5-8C6C-C56845844B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30361" y="4626312"/>
            <a:ext cx="1422168" cy="1954909"/>
          </a:xfrm>
          <a:prstGeom prst="rect">
            <a:avLst/>
          </a:prstGeom>
        </p:spPr>
      </p:pic>
      <p:pic>
        <p:nvPicPr>
          <p:cNvPr id="3" name="Afbeelding 2" descr="Afbeelding met persoon, buiten, groep, mensen&#10;&#10;Automatisch gegenereerde beschrijving">
            <a:extLst>
              <a:ext uri="{FF2B5EF4-FFF2-40B4-BE49-F238E27FC236}">
                <a16:creationId xmlns:a16="http://schemas.microsoft.com/office/drawing/2014/main" id="{8D130963-AEE4-40D2-B147-086D976806E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81708" y="4654499"/>
            <a:ext cx="2846475" cy="1895753"/>
          </a:xfrm>
          <a:prstGeom prst="rect">
            <a:avLst/>
          </a:prstGeom>
        </p:spPr>
      </p:pic>
      <p:pic>
        <p:nvPicPr>
          <p:cNvPr id="17" name="Afbeelding 16">
            <a:extLst>
              <a:ext uri="{FF2B5EF4-FFF2-40B4-BE49-F238E27FC236}">
                <a16:creationId xmlns:a16="http://schemas.microsoft.com/office/drawing/2014/main" id="{03157AB0-CF11-4C28-B21F-E0BE696CD37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6058" y="4684804"/>
            <a:ext cx="3026453" cy="1865448"/>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15" y="31671"/>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17615" y="1974698"/>
            <a:ext cx="3238562"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1931475" y="747706"/>
            <a:ext cx="3952470"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679171" y="1860290"/>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Trebuchet MS"/>
                <a:ea typeface="Calibri"/>
                <a:cs typeface="Times New Roman"/>
              </a:rPr>
              <a:t>schuilen</a:t>
            </a:r>
            <a:endParaRPr lang="nl-NL" sz="1200" dirty="0">
              <a:effectLst/>
              <a:latin typeface="Calibri"/>
              <a:ea typeface="Calibri"/>
              <a:cs typeface="Times New Roman"/>
            </a:endParaRPr>
          </a:p>
        </p:txBody>
      </p:sp>
      <p:sp>
        <p:nvSpPr>
          <p:cNvPr id="15" name="Text Box 14"/>
          <p:cNvSpPr txBox="1"/>
          <p:nvPr/>
        </p:nvSpPr>
        <p:spPr>
          <a:xfrm>
            <a:off x="306979" y="4312699"/>
            <a:ext cx="3544941"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573408" y="4263284"/>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voor gevaar</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336626" y="2842881"/>
            <a:ext cx="1822279" cy="1479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282361" y="2833303"/>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2915817" y="2836042"/>
            <a:ext cx="4824536" cy="9633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915816" y="2830564"/>
            <a:ext cx="5556934" cy="487162"/>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een plek zoeken waar je veilig bent</a:t>
            </a: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994535" y="701716"/>
            <a:ext cx="555693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voor de regen</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20343" y="4327034"/>
            <a:ext cx="4315291"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4448449" y="4346089"/>
            <a:ext cx="4445313" cy="707886"/>
          </a:xfrm>
          <a:prstGeom prst="rect">
            <a:avLst/>
          </a:prstGeom>
          <a:noFill/>
        </p:spPr>
        <p:txBody>
          <a:bodyPr wrap="square" rtlCol="0">
            <a:spAutoFit/>
          </a:bodyPr>
          <a:lstStyle/>
          <a:p>
            <a:r>
              <a:rPr lang="nl-NL" sz="4000" dirty="0">
                <a:latin typeface="Century Gothic" panose="020B0502020202020204" pitchFamily="34" charset="0"/>
              </a:rPr>
              <a:t>voor de warmte </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4249482" y="1498090"/>
            <a:ext cx="548905" cy="4561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F5B37047-33DB-4760-ABEF-21857743FAE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0523" y="5063050"/>
            <a:ext cx="2463040" cy="1638898"/>
          </a:xfrm>
          <a:prstGeom prst="rect">
            <a:avLst/>
          </a:prstGeom>
        </p:spPr>
      </p:pic>
      <p:pic>
        <p:nvPicPr>
          <p:cNvPr id="8" name="Afbeelding 7" descr="Afbeelding met gras, buiten, reizen&#10;&#10;Automatisch gegenereerde beschrijving">
            <a:extLst>
              <a:ext uri="{FF2B5EF4-FFF2-40B4-BE49-F238E27FC236}">
                <a16:creationId xmlns:a16="http://schemas.microsoft.com/office/drawing/2014/main" id="{981096B7-5489-4A82-8AE6-26225EEA46F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50002" y="442430"/>
            <a:ext cx="2643759" cy="1794620"/>
          </a:xfrm>
          <a:prstGeom prst="rect">
            <a:avLst/>
          </a:prstGeom>
        </p:spPr>
      </p:pic>
      <p:pic>
        <p:nvPicPr>
          <p:cNvPr id="19" name="Afbeelding 18" descr="Afbeelding met hond, lucht, buiten, strand&#10;&#10;Automatisch gegenereerde beschrijving">
            <a:extLst>
              <a:ext uri="{FF2B5EF4-FFF2-40B4-BE49-F238E27FC236}">
                <a16:creationId xmlns:a16="http://schemas.microsoft.com/office/drawing/2014/main" id="{4139B614-495C-4BC8-A1B2-565E8D6C2A2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98387" y="5085858"/>
            <a:ext cx="2461989" cy="1639685"/>
          </a:xfrm>
          <a:prstGeom prst="rect">
            <a:avLst/>
          </a:prstGeom>
        </p:spPr>
      </p:pic>
    </p:spTree>
    <p:extLst>
      <p:ext uri="{BB962C8B-B14F-4D97-AF65-F5344CB8AC3E}">
        <p14:creationId xmlns:p14="http://schemas.microsoft.com/office/powerpoint/2010/main" val="2759150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50 – 14 december </a:t>
            </a:r>
            <a:r>
              <a:rPr lang="nl-NL" dirty="0">
                <a:solidFill>
                  <a:srgbClr val="C00000"/>
                </a:solidFill>
                <a:latin typeface="Century Gothic" panose="020B0502020202020204" pitchFamily="34" charset="0"/>
              </a:rPr>
              <a:t>2021</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47255"/>
            <a:ext cx="9036496" cy="1323439"/>
          </a:xfrm>
          <a:prstGeom prst="rect">
            <a:avLst/>
          </a:prstGeom>
          <a:noFill/>
        </p:spPr>
        <p:txBody>
          <a:bodyPr wrap="square" rtlCol="0">
            <a:spAutoFit/>
          </a:bodyPr>
          <a:lstStyle/>
          <a:p>
            <a:r>
              <a:rPr lang="nl-NL" sz="8000" b="1" u="sng" dirty="0">
                <a:latin typeface="Century Gothic" panose="020B0502020202020204" pitchFamily="34" charset="0"/>
              </a:rPr>
              <a:t>de ramp</a:t>
            </a:r>
          </a:p>
        </p:txBody>
      </p:sp>
      <p:sp>
        <p:nvSpPr>
          <p:cNvPr id="3" name="Tekstvak 2">
            <a:extLst>
              <a:ext uri="{FF2B5EF4-FFF2-40B4-BE49-F238E27FC236}">
                <a16:creationId xmlns:a16="http://schemas.microsoft.com/office/drawing/2014/main" id="{B30CB3C2-838A-4334-B5CD-7583DDCA5CCD}"/>
              </a:ext>
            </a:extLst>
          </p:cNvPr>
          <p:cNvSpPr txBox="1"/>
          <p:nvPr/>
        </p:nvSpPr>
        <p:spPr>
          <a:xfrm>
            <a:off x="7595828" y="6489050"/>
            <a:ext cx="3096344" cy="215444"/>
          </a:xfrm>
          <a:prstGeom prst="rect">
            <a:avLst/>
          </a:prstGeom>
          <a:noFill/>
        </p:spPr>
        <p:txBody>
          <a:bodyPr wrap="square" rtlCol="0">
            <a:spAutoFit/>
          </a:bodyPr>
          <a:lstStyle/>
          <a:p>
            <a:r>
              <a:rPr lang="nl-NL" sz="800" dirty="0"/>
              <a:t>l</a:t>
            </a:r>
          </a:p>
        </p:txBody>
      </p:sp>
      <p:sp>
        <p:nvSpPr>
          <p:cNvPr id="5" name="Tekstvak 4">
            <a:extLst>
              <a:ext uri="{FF2B5EF4-FFF2-40B4-BE49-F238E27FC236}">
                <a16:creationId xmlns:a16="http://schemas.microsoft.com/office/drawing/2014/main" id="{3CA78822-6828-4E95-85D3-B3D684E190F2}"/>
              </a:ext>
            </a:extLst>
          </p:cNvPr>
          <p:cNvSpPr txBox="1"/>
          <p:nvPr/>
        </p:nvSpPr>
        <p:spPr>
          <a:xfrm>
            <a:off x="-385490" y="1649906"/>
            <a:ext cx="9036495" cy="369332"/>
          </a:xfrm>
          <a:prstGeom prst="rect">
            <a:avLst/>
          </a:prstGeom>
          <a:noFill/>
        </p:spPr>
        <p:txBody>
          <a:bodyPr wrap="square" rtlCol="0">
            <a:spAutoFit/>
          </a:bodyPr>
          <a:lstStyle/>
          <a:p>
            <a:r>
              <a:rPr lang="nl-NL" dirty="0"/>
              <a:t>             </a:t>
            </a:r>
          </a:p>
        </p:txBody>
      </p:sp>
      <p:sp>
        <p:nvSpPr>
          <p:cNvPr id="4" name="Tekstvak 3">
            <a:extLst>
              <a:ext uri="{FF2B5EF4-FFF2-40B4-BE49-F238E27FC236}">
                <a16:creationId xmlns:a16="http://schemas.microsoft.com/office/drawing/2014/main" id="{FE43C9FB-5064-42CC-96EC-374345460093}"/>
              </a:ext>
            </a:extLst>
          </p:cNvPr>
          <p:cNvSpPr txBox="1"/>
          <p:nvPr/>
        </p:nvSpPr>
        <p:spPr>
          <a:xfrm>
            <a:off x="7065119" y="6365940"/>
            <a:ext cx="3600400" cy="230832"/>
          </a:xfrm>
          <a:prstGeom prst="rect">
            <a:avLst/>
          </a:prstGeom>
          <a:noFill/>
        </p:spPr>
        <p:txBody>
          <a:bodyPr wrap="square" rtlCol="0">
            <a:spAutoFit/>
          </a:bodyPr>
          <a:lstStyle/>
          <a:p>
            <a:r>
              <a:rPr lang="nl-NL" sz="900" dirty="0"/>
              <a:t>Foto: Bart Flikweert</a:t>
            </a:r>
          </a:p>
        </p:txBody>
      </p:sp>
      <p:pic>
        <p:nvPicPr>
          <p:cNvPr id="8" name="Afbeelding 7" descr="Afbeelding met lucht, buiten, rook, wapen&#10;&#10;Automatisch gegenereerde beschrijving">
            <a:extLst>
              <a:ext uri="{FF2B5EF4-FFF2-40B4-BE49-F238E27FC236}">
                <a16:creationId xmlns:a16="http://schemas.microsoft.com/office/drawing/2014/main" id="{D174F307-7AFD-405B-B232-F7638C0514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1550" y="1470694"/>
            <a:ext cx="7200900" cy="4886325"/>
          </a:xfrm>
          <a:prstGeom prst="rect">
            <a:avLst/>
          </a:prstGeom>
        </p:spPr>
      </p:pic>
    </p:spTree>
    <p:extLst>
      <p:ext uri="{BB962C8B-B14F-4D97-AF65-F5344CB8AC3E}">
        <p14:creationId xmlns:p14="http://schemas.microsoft.com/office/powerpoint/2010/main" val="3912772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23528" y="0"/>
            <a:ext cx="9540552" cy="1323439"/>
          </a:xfrm>
          <a:prstGeom prst="rect">
            <a:avLst/>
          </a:prstGeom>
          <a:noFill/>
        </p:spPr>
        <p:txBody>
          <a:bodyPr wrap="square" rtlCol="0">
            <a:spAutoFit/>
          </a:bodyPr>
          <a:lstStyle/>
          <a:p>
            <a:r>
              <a:rPr lang="nl-NL" sz="8000" b="1" u="sng" dirty="0">
                <a:latin typeface="Century Gothic" panose="020B0502020202020204" pitchFamily="34" charset="0"/>
              </a:rPr>
              <a:t>verwoesten</a:t>
            </a:r>
          </a:p>
        </p:txBody>
      </p:sp>
      <p:sp>
        <p:nvSpPr>
          <p:cNvPr id="9" name="Tekstvak 8"/>
          <p:cNvSpPr txBox="1"/>
          <p:nvPr/>
        </p:nvSpPr>
        <p:spPr>
          <a:xfrm rot="20040098">
            <a:off x="6728849" y="213338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Afbeelding 3" descr="Afbeelding met buiten&#10;&#10;Automatisch gegenereerde beschrijving">
            <a:extLst>
              <a:ext uri="{FF2B5EF4-FFF2-40B4-BE49-F238E27FC236}">
                <a16:creationId xmlns:a16="http://schemas.microsoft.com/office/drawing/2014/main" id="{36FC83D9-8565-4AF5-825E-9535B36B63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4752" y="1845515"/>
            <a:ext cx="8077200" cy="4524375"/>
          </a:xfrm>
          <a:prstGeom prst="rect">
            <a:avLst/>
          </a:prstGeom>
        </p:spPr>
      </p:pic>
      <p:sp>
        <p:nvSpPr>
          <p:cNvPr id="5" name="Tekstvak 4">
            <a:extLst>
              <a:ext uri="{FF2B5EF4-FFF2-40B4-BE49-F238E27FC236}">
                <a16:creationId xmlns:a16="http://schemas.microsoft.com/office/drawing/2014/main" id="{DE1D8664-A607-4A92-9BF3-B44927DA0DBC}"/>
              </a:ext>
            </a:extLst>
          </p:cNvPr>
          <p:cNvSpPr txBox="1"/>
          <p:nvPr/>
        </p:nvSpPr>
        <p:spPr>
          <a:xfrm>
            <a:off x="7308304" y="6453335"/>
            <a:ext cx="1152128" cy="215444"/>
          </a:xfrm>
          <a:prstGeom prst="rect">
            <a:avLst/>
          </a:prstGeom>
          <a:noFill/>
        </p:spPr>
        <p:txBody>
          <a:bodyPr wrap="square" rtlCol="0">
            <a:spAutoFit/>
          </a:bodyPr>
          <a:lstStyle/>
          <a:p>
            <a:r>
              <a:rPr lang="nl-NL" sz="800" dirty="0"/>
              <a:t>Bron: Tubantia.nl</a:t>
            </a:r>
          </a:p>
        </p:txBody>
      </p:sp>
      <p:pic>
        <p:nvPicPr>
          <p:cNvPr id="8" name="Afbeelding 7">
            <a:extLst>
              <a:ext uri="{FF2B5EF4-FFF2-40B4-BE49-F238E27FC236}">
                <a16:creationId xmlns:a16="http://schemas.microsoft.com/office/drawing/2014/main" id="{F5F20155-F0FA-4BA0-8F9C-703EE85E077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24544" y="3127358"/>
            <a:ext cx="3744416" cy="3625167"/>
          </a:xfrm>
          <a:prstGeom prst="rect">
            <a:avLst/>
          </a:prstGeom>
        </p:spPr>
      </p:pic>
    </p:spTree>
    <p:extLst>
      <p:ext uri="{BB962C8B-B14F-4D97-AF65-F5344CB8AC3E}">
        <p14:creationId xmlns:p14="http://schemas.microsoft.com/office/powerpoint/2010/main" val="87927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25930"/>
            <a:ext cx="9361040" cy="1323439"/>
          </a:xfrm>
          <a:prstGeom prst="rect">
            <a:avLst/>
          </a:prstGeom>
          <a:noFill/>
        </p:spPr>
        <p:txBody>
          <a:bodyPr wrap="square" rtlCol="0">
            <a:spAutoFit/>
          </a:bodyPr>
          <a:lstStyle/>
          <a:p>
            <a:r>
              <a:rPr lang="nl-NL" sz="8000" b="1" u="sng" dirty="0">
                <a:latin typeface="Century Gothic" panose="020B0502020202020204" pitchFamily="34" charset="0"/>
              </a:rPr>
              <a:t>voorkomen</a:t>
            </a:r>
          </a:p>
        </p:txBody>
      </p:sp>
      <p:pic>
        <p:nvPicPr>
          <p:cNvPr id="4" name="Afbeelding 3" descr="Afbeelding met tekst, buiten&#10;&#10;Automatisch gegenereerde beschrijving">
            <a:extLst>
              <a:ext uri="{FF2B5EF4-FFF2-40B4-BE49-F238E27FC236}">
                <a16:creationId xmlns:a16="http://schemas.microsoft.com/office/drawing/2014/main" id="{BA2AEE05-FED5-43AC-9DAB-EB948C8FCB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3893" y="1556792"/>
            <a:ext cx="8016213" cy="4509120"/>
          </a:xfrm>
          <a:prstGeom prst="rect">
            <a:avLst/>
          </a:prstGeom>
        </p:spPr>
      </p:pic>
      <p:sp>
        <p:nvSpPr>
          <p:cNvPr id="5" name="Tekstvak 4">
            <a:extLst>
              <a:ext uri="{FF2B5EF4-FFF2-40B4-BE49-F238E27FC236}">
                <a16:creationId xmlns:a16="http://schemas.microsoft.com/office/drawing/2014/main" id="{94AE74BC-F747-45B9-977B-AC93FAB8992F}"/>
              </a:ext>
            </a:extLst>
          </p:cNvPr>
          <p:cNvSpPr txBox="1"/>
          <p:nvPr/>
        </p:nvSpPr>
        <p:spPr>
          <a:xfrm>
            <a:off x="7956376" y="6217472"/>
            <a:ext cx="2024136" cy="215444"/>
          </a:xfrm>
          <a:prstGeom prst="rect">
            <a:avLst/>
          </a:prstGeom>
          <a:noFill/>
        </p:spPr>
        <p:txBody>
          <a:bodyPr wrap="square" rtlCol="0">
            <a:spAutoFit/>
          </a:bodyPr>
          <a:lstStyle/>
          <a:p>
            <a:r>
              <a:rPr lang="nl-NL" sz="800" dirty="0"/>
              <a:t>Bron: nu.nl</a:t>
            </a:r>
          </a:p>
        </p:txBody>
      </p:sp>
    </p:spTree>
    <p:extLst>
      <p:ext uri="{BB962C8B-B14F-4D97-AF65-F5344CB8AC3E}">
        <p14:creationId xmlns:p14="http://schemas.microsoft.com/office/powerpoint/2010/main" val="3577119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322747" y="7937"/>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schuilen</a:t>
            </a:r>
          </a:p>
        </p:txBody>
      </p:sp>
      <p:sp>
        <p:nvSpPr>
          <p:cNvPr id="5" name="AutoShape 2" descr="Wat betekenen de diverse symbolen op haar en verzorgingsproducten - B4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descr="Afbeelding met jongen, kind, persoon, jong&#10;&#10;Automatisch gegenereerde beschrijving">
            <a:extLst>
              <a:ext uri="{FF2B5EF4-FFF2-40B4-BE49-F238E27FC236}">
                <a16:creationId xmlns:a16="http://schemas.microsoft.com/office/drawing/2014/main" id="{0714951D-3BF4-4F94-8184-ADE29AE0A2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3141" y="1338950"/>
            <a:ext cx="7997717" cy="5326479"/>
          </a:xfrm>
          <a:prstGeom prst="rect">
            <a:avLst/>
          </a:prstGeom>
        </p:spPr>
      </p:pic>
    </p:spTree>
    <p:extLst>
      <p:ext uri="{BB962C8B-B14F-4D97-AF65-F5344CB8AC3E}">
        <p14:creationId xmlns:p14="http://schemas.microsoft.com/office/powerpoint/2010/main" val="131918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7839"/>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de reddingwerker</a:t>
            </a:r>
            <a:endParaRPr lang="nl-NL" sz="8000" b="1" u="sng" kern="1200" dirty="0">
              <a:latin typeface="Century Gothic" panose="020B0502020202020204" pitchFamily="34" charset="0"/>
              <a:ea typeface="+mj-ea"/>
              <a:cs typeface="+mj-cs"/>
            </a:endParaRPr>
          </a:p>
        </p:txBody>
      </p:sp>
      <p:sp>
        <p:nvSpPr>
          <p:cNvPr id="4" name="Tekstvak 3">
            <a:extLst>
              <a:ext uri="{FF2B5EF4-FFF2-40B4-BE49-F238E27FC236}">
                <a16:creationId xmlns:a16="http://schemas.microsoft.com/office/drawing/2014/main" id="{EB4B28F5-86DB-458D-9AF5-97934458949F}"/>
              </a:ext>
            </a:extLst>
          </p:cNvPr>
          <p:cNvSpPr txBox="1"/>
          <p:nvPr/>
        </p:nvSpPr>
        <p:spPr>
          <a:xfrm>
            <a:off x="1331640" y="1469989"/>
            <a:ext cx="5616624" cy="1015663"/>
          </a:xfrm>
          <a:prstGeom prst="rect">
            <a:avLst/>
          </a:prstGeom>
          <a:noFill/>
        </p:spPr>
        <p:txBody>
          <a:bodyPr wrap="square" rtlCol="0">
            <a:spAutoFit/>
          </a:bodyPr>
          <a:lstStyle/>
          <a:p>
            <a:r>
              <a:rPr lang="nl-NL" sz="6000" dirty="0">
                <a:solidFill>
                  <a:srgbClr val="FF0000"/>
                </a:solidFill>
              </a:rPr>
              <a:t>               </a:t>
            </a:r>
            <a:endParaRPr lang="nl-NL" sz="8800" dirty="0"/>
          </a:p>
        </p:txBody>
      </p:sp>
      <p:pic>
        <p:nvPicPr>
          <p:cNvPr id="3" name="Afbeelding 2" descr="Afbeelding met persoon, buiten, geel&#10;&#10;Automatisch gegenereerde beschrijving">
            <a:extLst>
              <a:ext uri="{FF2B5EF4-FFF2-40B4-BE49-F238E27FC236}">
                <a16:creationId xmlns:a16="http://schemas.microsoft.com/office/drawing/2014/main" id="{ED0FE9A9-C410-4907-99AB-51B66F10A42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11760" y="1422321"/>
            <a:ext cx="3816424" cy="5242341"/>
          </a:xfrm>
          <a:prstGeom prst="rect">
            <a:avLst/>
          </a:prstGeom>
        </p:spPr>
      </p:pic>
    </p:spTree>
    <p:extLst>
      <p:ext uri="{BB962C8B-B14F-4D97-AF65-F5344CB8AC3E}">
        <p14:creationId xmlns:p14="http://schemas.microsoft.com/office/powerpoint/2010/main" val="4251169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488" y="31288"/>
            <a:ext cx="11409158" cy="1323439"/>
          </a:xfrm>
          <a:prstGeom prst="rect">
            <a:avLst/>
          </a:prstGeom>
          <a:noFill/>
        </p:spPr>
        <p:txBody>
          <a:bodyPr wrap="square" rtlCol="0">
            <a:spAutoFit/>
          </a:bodyPr>
          <a:lstStyle/>
          <a:p>
            <a:r>
              <a:rPr lang="nl-NL" sz="8000" b="1" u="sng" dirty="0">
                <a:latin typeface="Century Gothic" panose="020B0502020202020204" pitchFamily="34" charset="0"/>
              </a:rPr>
              <a:t>omkomen</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dirty="0">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pic>
        <p:nvPicPr>
          <p:cNvPr id="3" name="Afbeelding 2" descr="Afbeelding met gras, boom, gebouw, buiten&#10;&#10;Automatisch gegenereerde beschrijving">
            <a:extLst>
              <a:ext uri="{FF2B5EF4-FFF2-40B4-BE49-F238E27FC236}">
                <a16:creationId xmlns:a16="http://schemas.microsoft.com/office/drawing/2014/main" id="{9046DDC4-A275-447F-825A-7C1F3859C48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544" y="1436442"/>
            <a:ext cx="7920880" cy="5291148"/>
          </a:xfrm>
          <a:prstGeom prst="rect">
            <a:avLst/>
          </a:prstGeom>
        </p:spPr>
      </p:pic>
    </p:spTree>
    <p:extLst>
      <p:ext uri="{BB962C8B-B14F-4D97-AF65-F5344CB8AC3E}">
        <p14:creationId xmlns:p14="http://schemas.microsoft.com/office/powerpoint/2010/main" val="198754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0"/>
            <a:ext cx="9361040" cy="1323439"/>
          </a:xfrm>
          <a:prstGeom prst="rect">
            <a:avLst/>
          </a:prstGeom>
          <a:noFill/>
        </p:spPr>
        <p:txBody>
          <a:bodyPr wrap="square" rtlCol="0">
            <a:spAutoFit/>
          </a:bodyPr>
          <a:lstStyle/>
          <a:p>
            <a:r>
              <a:rPr lang="nl-NL" sz="8000" b="1" u="sng" dirty="0">
                <a:latin typeface="Century Gothic" panose="020B0502020202020204" pitchFamily="34" charset="0"/>
              </a:rPr>
              <a:t>de puinhoop</a:t>
            </a:r>
          </a:p>
        </p:txBody>
      </p:sp>
      <p:pic>
        <p:nvPicPr>
          <p:cNvPr id="4" name="Afbeelding 3" descr="Afbeelding met buiten, lucht, grond, oud&#10;&#10;Automatisch gegenereerde beschrijving">
            <a:extLst>
              <a:ext uri="{FF2B5EF4-FFF2-40B4-BE49-F238E27FC236}">
                <a16:creationId xmlns:a16="http://schemas.microsoft.com/office/drawing/2014/main" id="{41E080B3-838A-453A-832D-D8AC123FE6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309" y="1484784"/>
            <a:ext cx="7849381" cy="4968552"/>
          </a:xfrm>
          <a:prstGeom prst="rect">
            <a:avLst/>
          </a:prstGeom>
        </p:spPr>
      </p:pic>
      <p:sp>
        <p:nvSpPr>
          <p:cNvPr id="2" name="Tekstvak 1">
            <a:extLst>
              <a:ext uri="{FF2B5EF4-FFF2-40B4-BE49-F238E27FC236}">
                <a16:creationId xmlns:a16="http://schemas.microsoft.com/office/drawing/2014/main" id="{C01791BB-0925-4FB3-8513-BD0F4574429F}"/>
              </a:ext>
            </a:extLst>
          </p:cNvPr>
          <p:cNvSpPr txBox="1"/>
          <p:nvPr/>
        </p:nvSpPr>
        <p:spPr>
          <a:xfrm>
            <a:off x="7272554" y="6506959"/>
            <a:ext cx="2448272" cy="215444"/>
          </a:xfrm>
          <a:prstGeom prst="rect">
            <a:avLst/>
          </a:prstGeom>
          <a:noFill/>
        </p:spPr>
        <p:txBody>
          <a:bodyPr wrap="square" rtlCol="0">
            <a:spAutoFit/>
          </a:bodyPr>
          <a:lstStyle/>
          <a:p>
            <a:r>
              <a:rPr lang="nl-NL" sz="800" dirty="0"/>
              <a:t>Bron: tubantia.nl</a:t>
            </a:r>
          </a:p>
        </p:txBody>
      </p:sp>
    </p:spTree>
    <p:extLst>
      <p:ext uri="{BB962C8B-B14F-4D97-AF65-F5344CB8AC3E}">
        <p14:creationId xmlns:p14="http://schemas.microsoft.com/office/powerpoint/2010/main" val="387086110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8589</TotalTime>
  <Words>611</Words>
  <Application>Microsoft Office PowerPoint</Application>
  <PresentationFormat>Diavoorstelling (4:3)</PresentationFormat>
  <Paragraphs>220</Paragraphs>
  <Slides>18</Slides>
  <Notes>14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Arial</vt:lpstr>
      <vt:lpstr>Calibri</vt:lpstr>
      <vt:lpstr>Century Gothic</vt:lpstr>
      <vt:lpstr>Tahoma</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Vrielink, Francis</cp:lastModifiedBy>
  <cp:revision>1358</cp:revision>
  <dcterms:created xsi:type="dcterms:W3CDTF">2020-12-15T09:16:44Z</dcterms:created>
  <dcterms:modified xsi:type="dcterms:W3CDTF">2022-09-06T18:40:09Z</dcterms:modified>
</cp:coreProperties>
</file>