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1317" r:id="rId2"/>
    <p:sldId id="548" r:id="rId3"/>
    <p:sldId id="1291" r:id="rId4"/>
    <p:sldId id="1245" r:id="rId5"/>
    <p:sldId id="1241" r:id="rId6"/>
    <p:sldId id="1442" r:id="rId7"/>
    <p:sldId id="1265" r:id="rId8"/>
    <p:sldId id="1238" r:id="rId9"/>
    <p:sldId id="1244" r:id="rId10"/>
    <p:sldId id="1493" r:id="rId11"/>
    <p:sldId id="934" r:id="rId12"/>
    <p:sldId id="1428" r:id="rId13"/>
    <p:sldId id="1494" r:id="rId14"/>
    <p:sldId id="1492" r:id="rId15"/>
    <p:sldId id="1438" r:id="rId16"/>
    <p:sldId id="1452" r:id="rId17"/>
    <p:sldId id="1495" r:id="rId18"/>
    <p:sldId id="259" r:id="rId19"/>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317"/>
            <p14:sldId id="548"/>
            <p14:sldId id="1291"/>
            <p14:sldId id="1245"/>
            <p14:sldId id="1241"/>
            <p14:sldId id="1442"/>
            <p14:sldId id="1265"/>
            <p14:sldId id="1238"/>
            <p14:sldId id="1244"/>
            <p14:sldId id="1493"/>
            <p14:sldId id="934"/>
            <p14:sldId id="1428"/>
            <p14:sldId id="1494"/>
            <p14:sldId id="1492"/>
            <p14:sldId id="1438"/>
            <p14:sldId id="1452"/>
            <p14:sldId id="1495"/>
            <p14:sldId id="25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DDB"/>
    <a:srgbClr val="EEF6EE"/>
    <a:srgbClr val="F4FAF4"/>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4" autoAdjust="0"/>
    <p:restoredTop sz="76498" autoAdjust="0"/>
  </p:normalViewPr>
  <p:slideViewPr>
    <p:cSldViewPr>
      <p:cViewPr varScale="1">
        <p:scale>
          <a:sx n="62" d="100"/>
          <a:sy n="62" d="100"/>
        </p:scale>
        <p:origin x="1997"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6-9-2022</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6-9-2022</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pPr algn="l"/>
            <a:r>
              <a:rPr lang="nl-NL" sz="1800" b="1" dirty="0">
                <a:solidFill>
                  <a:srgbClr val="4F4F4F"/>
                </a:solidFill>
                <a:effectLst/>
                <a:latin typeface="Verdana" panose="020B0604030504040204" pitchFamily="34" charset="0"/>
              </a:rPr>
              <a:t>Woordenoverzicht</a:t>
            </a:r>
          </a:p>
          <a:p>
            <a:pPr algn="l"/>
            <a:r>
              <a:rPr lang="nl-NL" sz="2800" dirty="0"/>
              <a:t>misschien: mogelijk, het zou kunnen</a:t>
            </a:r>
          </a:p>
          <a:p>
            <a:pPr algn="l"/>
            <a:r>
              <a:rPr lang="nl-NL" sz="2800" dirty="0"/>
              <a:t>de persoon: de mens</a:t>
            </a:r>
          </a:p>
          <a:p>
            <a:pPr algn="l"/>
            <a:r>
              <a:rPr lang="nl-NL" sz="2800" dirty="0"/>
              <a:t>de actie: wat je doet om te zorgen dat mensen iets gaan doen</a:t>
            </a:r>
          </a:p>
          <a:p>
            <a:pPr algn="l"/>
            <a:r>
              <a:rPr lang="nl-NL" sz="2800" dirty="0"/>
              <a:t>delen: een bericht op internet zetten zodat andere mensen het kunnen zien</a:t>
            </a:r>
          </a:p>
          <a:p>
            <a:pPr algn="l"/>
            <a:r>
              <a:rPr lang="nl-NL" sz="2800" dirty="0"/>
              <a:t>de minister: iemand die samen met anderen beslist wat er in een land moet gebeuren</a:t>
            </a:r>
          </a:p>
          <a:p>
            <a:pPr algn="l"/>
            <a:r>
              <a:rPr lang="nl-NL" sz="2800" dirty="0"/>
              <a:t>enorm: heel erg</a:t>
            </a:r>
          </a:p>
          <a:p>
            <a:pPr algn="l"/>
            <a:r>
              <a:rPr lang="nl-NL" sz="2800" dirty="0"/>
              <a:t>last hebben van: heel vervelend vinden</a:t>
            </a:r>
            <a:endParaRPr lang="nl-NL" sz="1800" b="1" dirty="0">
              <a:solidFill>
                <a:srgbClr val="4F4F4F"/>
              </a:solidFill>
              <a:effectLst/>
              <a:latin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extLst>
      <p:ext uri="{BB962C8B-B14F-4D97-AF65-F5344CB8AC3E}">
        <p14:creationId xmlns:p14="http://schemas.microsoft.com/office/powerpoint/2010/main" val="245278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602208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497780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dirty="0"/>
          </a:p>
        </p:txBody>
      </p:sp>
    </p:spTree>
    <p:extLst>
      <p:ext uri="{BB962C8B-B14F-4D97-AF65-F5344CB8AC3E}">
        <p14:creationId xmlns:p14="http://schemas.microsoft.com/office/powerpoint/2010/main" val="3516478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16</a:t>
            </a:fld>
            <a:endParaRPr lang="nl-NL" dirty="0"/>
          </a:p>
        </p:txBody>
      </p:sp>
    </p:spTree>
    <p:extLst>
      <p:ext uri="{BB962C8B-B14F-4D97-AF65-F5344CB8AC3E}">
        <p14:creationId xmlns:p14="http://schemas.microsoft.com/office/powerpoint/2010/main" val="2578169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17</a:t>
            </a:fld>
            <a:endParaRPr lang="nl-NL" dirty="0"/>
          </a:p>
        </p:txBody>
      </p:sp>
    </p:spTree>
    <p:extLst>
      <p:ext uri="{BB962C8B-B14F-4D97-AF65-F5344CB8AC3E}">
        <p14:creationId xmlns:p14="http://schemas.microsoft.com/office/powerpoint/2010/main" val="2578169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803689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500595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360090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youtube.com/watch?v=U9VKrVh-Q5w"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28.pn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1683" y="48269"/>
            <a:ext cx="9144000" cy="6858000"/>
          </a:xfrm>
        </p:spPr>
        <p:txBody>
          <a:bodyPr>
            <a:noAutofit/>
          </a:bodyPr>
          <a:lstStyle/>
          <a:p>
            <a:pPr marL="0" indent="0">
              <a:buNone/>
            </a:pPr>
            <a:r>
              <a:rPr lang="nl-NL" sz="2200" u="sng" dirty="0"/>
              <a:t>Semantisatieverhaal AA:</a:t>
            </a:r>
          </a:p>
          <a:p>
            <a:pPr marL="0" indent="0">
              <a:buNone/>
            </a:pPr>
            <a:r>
              <a:rPr lang="nl-NL" sz="2200" dirty="0"/>
              <a:t>Ik zag laatst een heel bijzonder filmpje op YouTube. Dit filmpje ging over een meisje dat </a:t>
            </a:r>
            <a:r>
              <a:rPr lang="nl-NL" sz="2200" b="1" u="sng" dirty="0"/>
              <a:t>enorm</a:t>
            </a:r>
            <a:r>
              <a:rPr lang="nl-NL" sz="2200" dirty="0"/>
              <a:t>, </a:t>
            </a:r>
            <a:r>
              <a:rPr lang="nl-NL" sz="2200" b="1" i="1" dirty="0"/>
              <a:t>heel erg</a:t>
            </a:r>
            <a:r>
              <a:rPr lang="nl-NL" sz="2200" dirty="0"/>
              <a:t> </a:t>
            </a:r>
            <a:r>
              <a:rPr lang="nl-NL" sz="2200" b="1" u="sng" dirty="0"/>
              <a:t>last heeft van</a:t>
            </a:r>
            <a:r>
              <a:rPr lang="nl-NL" sz="2200" dirty="0"/>
              <a:t> geluiden die mensen in haar omgeving maken. Lotte, zo heet ze, </a:t>
            </a:r>
            <a:r>
              <a:rPr lang="nl-NL" sz="2200" b="1" i="1" dirty="0"/>
              <a:t>vindt </a:t>
            </a:r>
            <a:r>
              <a:rPr lang="nl-NL" sz="2200" dirty="0"/>
              <a:t>het geluid van mensen die chips of appels eten </a:t>
            </a:r>
            <a:r>
              <a:rPr lang="nl-NL" sz="2200" b="1" i="1" dirty="0"/>
              <a:t>heel vervelend</a:t>
            </a:r>
            <a:r>
              <a:rPr lang="nl-NL" sz="2200" dirty="0"/>
              <a:t>. Of het geluid van haar broertje die een boterham eet. Lotte vertelt dat ze er niet alleen lást van heeft, maar dat ze er echt heel boos van kan worden. Dat heet </a:t>
            </a:r>
            <a:r>
              <a:rPr lang="nl-NL" sz="2200" dirty="0" err="1"/>
              <a:t>misofonie</a:t>
            </a:r>
            <a:r>
              <a:rPr lang="nl-NL" sz="2200" dirty="0"/>
              <a:t>. Ik wist helemaal niet dat zoiets bestaat. Maar </a:t>
            </a:r>
            <a:r>
              <a:rPr lang="nl-NL" sz="2200" b="1" u="sng" dirty="0"/>
              <a:t>misschien</a:t>
            </a:r>
            <a:r>
              <a:rPr lang="nl-NL" sz="2200" dirty="0"/>
              <a:t>, </a:t>
            </a:r>
            <a:r>
              <a:rPr lang="nl-NL" sz="2200" b="1" i="1" dirty="0"/>
              <a:t>mogelijk, het zou kunnen</a:t>
            </a:r>
            <a:r>
              <a:rPr lang="nl-NL" sz="2200" dirty="0"/>
              <a:t> dat jullie er al wel eens van </a:t>
            </a:r>
            <a:r>
              <a:rPr lang="nl-NL" sz="2200" dirty="0" err="1"/>
              <a:t>misofonie</a:t>
            </a:r>
            <a:r>
              <a:rPr lang="nl-NL" sz="2200" dirty="0"/>
              <a:t> gehoord hebben. Misschien kennen jullie zelfs wel </a:t>
            </a:r>
            <a:r>
              <a:rPr lang="nl-NL" sz="2200" b="1" u="sng" dirty="0"/>
              <a:t>een persoon</a:t>
            </a:r>
            <a:r>
              <a:rPr lang="nl-NL" sz="2200" dirty="0"/>
              <a:t>, </a:t>
            </a:r>
            <a:r>
              <a:rPr lang="nl-NL" sz="2200" b="1" i="1" dirty="0"/>
              <a:t>een mens </a:t>
            </a:r>
            <a:r>
              <a:rPr lang="nl-NL" sz="2200" dirty="0"/>
              <a:t>die hier ook last van heeft. Omdat dit probleem nog best onbekend is, vind ik dat veel meer mensen dit moeten weten. Daarom ga ik </a:t>
            </a:r>
            <a:r>
              <a:rPr lang="nl-NL" sz="2200" b="1" u="sng" dirty="0"/>
              <a:t>een actie </a:t>
            </a:r>
            <a:r>
              <a:rPr lang="nl-NL" sz="2200" dirty="0"/>
              <a:t>starten. Dat is </a:t>
            </a:r>
            <a:r>
              <a:rPr lang="nl-NL" sz="2200" b="1" i="1" dirty="0"/>
              <a:t>wat je doet om te zorgen dat mensen iets gaan doen</a:t>
            </a:r>
            <a:r>
              <a:rPr lang="nl-NL" sz="2200" dirty="0"/>
              <a:t>. Ik ben daarom van plan een bericht te </a:t>
            </a:r>
            <a:r>
              <a:rPr lang="nl-NL" sz="2200" b="1" u="sng" dirty="0"/>
              <a:t>delen</a:t>
            </a:r>
            <a:r>
              <a:rPr lang="nl-NL" sz="2200" dirty="0"/>
              <a:t>, </a:t>
            </a:r>
            <a:r>
              <a:rPr lang="nl-NL" sz="2200" b="1" i="1" dirty="0"/>
              <a:t>een bericht op internet te zetten</a:t>
            </a:r>
            <a:r>
              <a:rPr lang="nl-NL" sz="2200" dirty="0"/>
              <a:t> zodat iedereen leert dat </a:t>
            </a:r>
            <a:r>
              <a:rPr lang="nl-NL" sz="2200" dirty="0" err="1"/>
              <a:t>misofonie</a:t>
            </a:r>
            <a:r>
              <a:rPr lang="nl-NL" sz="2200" dirty="0"/>
              <a:t> bestaat. Ik hoop dat </a:t>
            </a:r>
            <a:r>
              <a:rPr lang="nl-NL" sz="2200" b="1" u="sng" dirty="0"/>
              <a:t>de minister</a:t>
            </a:r>
            <a:r>
              <a:rPr lang="nl-NL" sz="2200" b="1" dirty="0"/>
              <a:t> </a:t>
            </a:r>
            <a:r>
              <a:rPr lang="nl-NL" sz="2200" dirty="0"/>
              <a:t>van Volksgezondheid mijn bericht ook leest. Een minister is </a:t>
            </a:r>
            <a:r>
              <a:rPr lang="nl-NL" sz="2200" b="1" i="1" dirty="0"/>
              <a:t>iemand die samen met anderen beslist wat er in een land moet gebeuren</a:t>
            </a:r>
            <a:r>
              <a:rPr lang="nl-NL" sz="2200" dirty="0"/>
              <a:t>. Hij kan er dan voor zorgen dat deze mensen hulp krijgen bij het omgaan met dit probleem. </a:t>
            </a:r>
            <a:br>
              <a:rPr lang="nl-NL" sz="2200" dirty="0"/>
            </a:br>
            <a:r>
              <a:rPr lang="nl-NL" sz="2200" dirty="0"/>
              <a:t>Kijk maar gauw naar het filmpje. </a:t>
            </a:r>
            <a:r>
              <a:rPr lang="nl-NL" sz="2200" dirty="0">
                <a:solidFill>
                  <a:srgbClr val="00B050"/>
                </a:solidFill>
              </a:rPr>
              <a:t>Extra klik voor een filmpje.</a:t>
            </a:r>
          </a:p>
        </p:txBody>
      </p:sp>
      <p:sp>
        <p:nvSpPr>
          <p:cNvPr id="4" name="Tekstvak 1"/>
          <p:cNvSpPr txBox="1"/>
          <p:nvPr/>
        </p:nvSpPr>
        <p:spPr>
          <a:xfrm>
            <a:off x="8649968" y="35332"/>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
        <p:nvSpPr>
          <p:cNvPr id="2" name="Rectangle 1">
            <a:extLst>
              <a:ext uri="{FF2B5EF4-FFF2-40B4-BE49-F238E27FC236}">
                <a16:creationId xmlns:a16="http://schemas.microsoft.com/office/drawing/2014/main" id="{A12F29BF-E32F-4D67-99EB-DAC7432961F5}"/>
              </a:ext>
            </a:extLst>
          </p:cNvPr>
          <p:cNvSpPr>
            <a:spLocks noChangeArrowheads="1"/>
          </p:cNvSpPr>
          <p:nvPr/>
        </p:nvSpPr>
        <p:spPr bwMode="auto">
          <a:xfrm>
            <a:off x="9396536" y="-4443068"/>
            <a:ext cx="3168352" cy="8827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380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b="1" dirty="0">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800" b="0" i="0" u="none" strike="noStrike" cap="none" normalizeH="0" baseline="0" dirty="0">
                <a:ln>
                  <a:noFill/>
                </a:ln>
                <a:solidFill>
                  <a:schemeClr val="tx1"/>
                </a:solidFill>
                <a:effectLst/>
                <a:latin typeface="Arial" panose="020B0604020202020204" pitchFamily="34" charset="0"/>
              </a:rPr>
            </a:b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5" name="Rechthoek 4">
            <a:extLst>
              <a:ext uri="{FF2B5EF4-FFF2-40B4-BE49-F238E27FC236}">
                <a16:creationId xmlns:a16="http://schemas.microsoft.com/office/drawing/2014/main" id="{ADC2D12A-7E09-405F-81D7-7B06C0AC1B5A}"/>
              </a:ext>
            </a:extLst>
          </p:cNvPr>
          <p:cNvSpPr/>
          <p:nvPr/>
        </p:nvSpPr>
        <p:spPr>
          <a:xfrm>
            <a:off x="4120469" y="3429000"/>
            <a:ext cx="4572000" cy="369332"/>
          </a:xfrm>
          <a:prstGeom prst="rect">
            <a:avLst/>
          </a:prstGeom>
        </p:spPr>
        <p:txBody>
          <a:bodyPr>
            <a:spAutoFit/>
          </a:bodyPr>
          <a:lstStyle/>
          <a:p>
            <a:endParaRPr lang="nl-NL" dirty="0"/>
          </a:p>
        </p:txBody>
      </p:sp>
      <p:sp>
        <p:nvSpPr>
          <p:cNvPr id="6" name="Rectangle 1">
            <a:extLst>
              <a:ext uri="{FF2B5EF4-FFF2-40B4-BE49-F238E27FC236}">
                <a16:creationId xmlns:a16="http://schemas.microsoft.com/office/drawing/2014/main" id="{D0783D60-8CCC-4FEB-A5E1-BC0B82D9D936}"/>
              </a:ext>
            </a:extLst>
          </p:cNvPr>
          <p:cNvSpPr>
            <a:spLocks noChangeArrowheads="1"/>
          </p:cNvSpPr>
          <p:nvPr/>
        </p:nvSpPr>
        <p:spPr bwMode="auto">
          <a:xfrm>
            <a:off x="0" y="-218625"/>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7" name="Rechthoek 6">
            <a:extLst>
              <a:ext uri="{FF2B5EF4-FFF2-40B4-BE49-F238E27FC236}">
                <a16:creationId xmlns:a16="http://schemas.microsoft.com/office/drawing/2014/main" id="{D68CB51A-4ADC-40B0-8CC6-89F8E0EB72D8}"/>
              </a:ext>
            </a:extLst>
          </p:cNvPr>
          <p:cNvSpPr/>
          <p:nvPr/>
        </p:nvSpPr>
        <p:spPr>
          <a:xfrm>
            <a:off x="3923928" y="5229200"/>
            <a:ext cx="4320480" cy="1200329"/>
          </a:xfrm>
          <a:prstGeom prst="rect">
            <a:avLst/>
          </a:prstGeom>
        </p:spPr>
        <p:txBody>
          <a:bodyPr wrap="square">
            <a:spAutoFit/>
          </a:bodyPr>
          <a:lstStyle/>
          <a:p>
            <a:endParaRPr lang="nl-NL" dirty="0"/>
          </a:p>
          <a:p>
            <a:endParaRPr lang="nl-NL" dirty="0"/>
          </a:p>
          <a:p>
            <a:endParaRPr lang="nl-NL" dirty="0"/>
          </a:p>
          <a:p>
            <a:endParaRPr lang="nl-NL" dirty="0"/>
          </a:p>
        </p:txBody>
      </p:sp>
      <p:sp>
        <p:nvSpPr>
          <p:cNvPr id="8" name="Rectangle 1">
            <a:extLst>
              <a:ext uri="{FF2B5EF4-FFF2-40B4-BE49-F238E27FC236}">
                <a16:creationId xmlns:a16="http://schemas.microsoft.com/office/drawing/2014/main" id="{1D884C30-DB4C-4171-B42F-2162DF003D9B}"/>
              </a:ext>
            </a:extLst>
          </p:cNvPr>
          <p:cNvSpPr>
            <a:spLocks noChangeArrowheads="1"/>
          </p:cNvSpPr>
          <p:nvPr/>
        </p:nvSpPr>
        <p:spPr bwMode="auto">
          <a:xfrm>
            <a:off x="-5941168" y="3772836"/>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5555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D31A23B4-296D-486C-B267-8244B082E335}"/>
              </a:ext>
            </a:extLst>
          </p:cNvPr>
          <p:cNvSpPr>
            <a:spLocks noGrp="1"/>
          </p:cNvSpPr>
          <p:nvPr>
            <p:ph type="subTitle" idx="1"/>
          </p:nvPr>
        </p:nvSpPr>
        <p:spPr/>
        <p:txBody>
          <a:bodyPr>
            <a:normAutofit fontScale="92500" lnSpcReduction="20000"/>
          </a:bodyPr>
          <a:lstStyle/>
          <a:p>
            <a:endParaRPr lang="nl-NL" dirty="0">
              <a:hlinkClick r:id="rId2"/>
            </a:endParaRPr>
          </a:p>
          <a:p>
            <a:endParaRPr lang="nl-NL" dirty="0">
              <a:hlinkClick r:id="rId2"/>
            </a:endParaRPr>
          </a:p>
          <a:p>
            <a:r>
              <a:rPr lang="nl-NL" dirty="0">
                <a:hlinkClick r:id="rId2"/>
              </a:rPr>
              <a:t>Lotte (12) krijgt haatgevoelens van mensen die smakken - YouTube</a:t>
            </a:r>
            <a:endParaRPr lang="nl-NL" dirty="0"/>
          </a:p>
        </p:txBody>
      </p:sp>
      <p:pic>
        <p:nvPicPr>
          <p:cNvPr id="5" name="Afbeelding 4">
            <a:extLst>
              <a:ext uri="{FF2B5EF4-FFF2-40B4-BE49-F238E27FC236}">
                <a16:creationId xmlns:a16="http://schemas.microsoft.com/office/drawing/2014/main" id="{2AD88BF7-F7C1-4392-881E-515C8A8936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52729" y="426542"/>
            <a:ext cx="3638542" cy="3173908"/>
          </a:xfrm>
          <a:prstGeom prst="rect">
            <a:avLst/>
          </a:prstGeom>
        </p:spPr>
      </p:pic>
    </p:spTree>
    <p:extLst>
      <p:ext uri="{BB962C8B-B14F-4D97-AF65-F5344CB8AC3E}">
        <p14:creationId xmlns:p14="http://schemas.microsoft.com/office/powerpoint/2010/main" val="2875312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7081" y="306793"/>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misschien</a:t>
            </a:r>
            <a:endParaRPr lang="nl-NL" sz="44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1" y="33265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zeker</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86" y="1574616"/>
            <a:ext cx="4226574" cy="4772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mogelijk, het zou kunnen</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r>
              <a:rPr lang="nl-NL" sz="2000" i="1" u="sng" dirty="0">
                <a:solidFill>
                  <a:srgbClr val="387038"/>
                </a:solidFill>
                <a:latin typeface="Century Gothic" panose="020B0502020202020204" pitchFamily="34" charset="0"/>
                <a:ea typeface="Calibri"/>
                <a:cs typeface="Times New Roman"/>
              </a:rPr>
              <a:t>Misschien</a:t>
            </a:r>
            <a:r>
              <a:rPr lang="nl-NL" sz="2000" i="1" dirty="0">
                <a:solidFill>
                  <a:srgbClr val="387038"/>
                </a:solidFill>
                <a:latin typeface="Century Gothic" panose="020B0502020202020204" pitchFamily="34" charset="0"/>
                <a:ea typeface="Calibri"/>
                <a:cs typeface="Times New Roman"/>
              </a:rPr>
              <a:t> hebben jullie al eens van misofonie gehoord.</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808068" y="1556792"/>
            <a:ext cx="4226575"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vast, echt</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Het is </a:t>
            </a:r>
            <a:r>
              <a:rPr lang="nl-NL" sz="2000" i="1" u="sng" dirty="0">
                <a:solidFill>
                  <a:srgbClr val="387038"/>
                </a:solidFill>
                <a:latin typeface="Century Gothic" panose="020B0502020202020204" pitchFamily="34" charset="0"/>
                <a:ea typeface="Calibri"/>
                <a:cs typeface="Times New Roman"/>
              </a:rPr>
              <a:t>zeker</a:t>
            </a:r>
            <a:r>
              <a:rPr lang="nl-NL" sz="2000" i="1" dirty="0">
                <a:solidFill>
                  <a:srgbClr val="387038"/>
                </a:solidFill>
                <a:latin typeface="Century Gothic" panose="020B0502020202020204" pitchFamily="34" charset="0"/>
                <a:ea typeface="Calibri"/>
                <a:cs typeface="Times New Roman"/>
              </a:rPr>
              <a:t> dat hij last heeft van het lawaai bij de bovenburen.</a:t>
            </a: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E8604EA6-6B4C-4BF1-A7AF-B422D554EC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2559" y="2780927"/>
            <a:ext cx="3644627" cy="2580131"/>
          </a:xfrm>
          <a:prstGeom prst="rect">
            <a:avLst/>
          </a:prstGeom>
        </p:spPr>
      </p:pic>
      <p:pic>
        <p:nvPicPr>
          <p:cNvPr id="6" name="Afbeelding 5" descr="Afbeelding met bed, binnen, muur, persoon&#10;&#10;Automatisch gegenereerde beschrijving">
            <a:extLst>
              <a:ext uri="{FF2B5EF4-FFF2-40B4-BE49-F238E27FC236}">
                <a16:creationId xmlns:a16="http://schemas.microsoft.com/office/drawing/2014/main" id="{3B296EA8-41F9-42B1-A14A-3D727E92960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36016" y="2564904"/>
            <a:ext cx="3988467" cy="2664297"/>
          </a:xfrm>
          <a:prstGeom prst="rect">
            <a:avLst/>
          </a:prstGeom>
        </p:spPr>
      </p:pic>
    </p:spTree>
    <p:extLst>
      <p:ext uri="{BB962C8B-B14F-4D97-AF65-F5344CB8AC3E}">
        <p14:creationId xmlns:p14="http://schemas.microsoft.com/office/powerpoint/2010/main" val="3955866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7081" y="306793"/>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enorm</a:t>
            </a:r>
            <a:endParaRPr lang="nl-NL" sz="44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1" y="33265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nauwelijks</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86" y="1511093"/>
            <a:ext cx="4226574" cy="4772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heel erg</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Het meisje heeft </a:t>
            </a:r>
            <a:r>
              <a:rPr lang="nl-NL" sz="2000" i="1" u="sng" dirty="0">
                <a:solidFill>
                  <a:srgbClr val="387038"/>
                </a:solidFill>
                <a:latin typeface="Century Gothic" panose="020B0502020202020204" pitchFamily="34" charset="0"/>
                <a:ea typeface="Calibri"/>
                <a:cs typeface="Times New Roman"/>
              </a:rPr>
              <a:t>enorme</a:t>
            </a:r>
            <a:r>
              <a:rPr lang="nl-NL" sz="2000" i="1" dirty="0">
                <a:solidFill>
                  <a:srgbClr val="387038"/>
                </a:solidFill>
                <a:latin typeface="Century Gothic" panose="020B0502020202020204" pitchFamily="34" charset="0"/>
                <a:ea typeface="Calibri"/>
                <a:cs typeface="Times New Roman"/>
              </a:rPr>
              <a:t> last van alle geluiden om haar heen.</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48041" y="1550694"/>
            <a:ext cx="4226575"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heel weinig, een beetje</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Haar broer heeft </a:t>
            </a:r>
            <a:r>
              <a:rPr lang="nl-NL" sz="2000" i="1" u="sng" dirty="0">
                <a:solidFill>
                  <a:srgbClr val="387038"/>
                </a:solidFill>
                <a:latin typeface="Century Gothic" panose="020B0502020202020204" pitchFamily="34" charset="0"/>
                <a:ea typeface="Calibri"/>
                <a:cs typeface="Times New Roman"/>
              </a:rPr>
              <a:t>nauwelijks</a:t>
            </a:r>
            <a:r>
              <a:rPr lang="nl-NL" sz="2000" i="1" dirty="0">
                <a:solidFill>
                  <a:srgbClr val="387038"/>
                </a:solidFill>
                <a:latin typeface="Century Gothic" panose="020B0502020202020204" pitchFamily="34" charset="0"/>
                <a:ea typeface="Calibri"/>
                <a:cs typeface="Times New Roman"/>
              </a:rPr>
              <a:t> last van de harde muziek.</a:t>
            </a: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E792A0D2-8B47-4767-9AE4-D638908DD5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20842" y="2199109"/>
            <a:ext cx="2088061" cy="3142760"/>
          </a:xfrm>
          <a:prstGeom prst="rect">
            <a:avLst/>
          </a:prstGeom>
        </p:spPr>
      </p:pic>
      <p:pic>
        <p:nvPicPr>
          <p:cNvPr id="4" name="Afbeelding 3" descr="Afbeelding met persoon&#10;&#10;Automatisch gegenereerde beschrijving">
            <a:extLst>
              <a:ext uri="{FF2B5EF4-FFF2-40B4-BE49-F238E27FC236}">
                <a16:creationId xmlns:a16="http://schemas.microsoft.com/office/drawing/2014/main" id="{97560FCA-61C4-40E7-AE1A-DB1FBA57F5F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02832" y="2102078"/>
            <a:ext cx="2275742" cy="3417030"/>
          </a:xfrm>
          <a:prstGeom prst="rect">
            <a:avLst/>
          </a:prstGeom>
        </p:spPr>
      </p:pic>
    </p:spTree>
    <p:extLst>
      <p:ext uri="{BB962C8B-B14F-4D97-AF65-F5344CB8AC3E}">
        <p14:creationId xmlns:p14="http://schemas.microsoft.com/office/powerpoint/2010/main" val="3022981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02576" y="423554"/>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a:solidFill>
                  <a:srgbClr val="387038"/>
                </a:solidFill>
                <a:latin typeface="Century Gothic" panose="020B0502020202020204" pitchFamily="34" charset="0"/>
                <a:ea typeface="Calibri"/>
                <a:cs typeface="Times New Roman"/>
              </a:rPr>
              <a:t>last hebben van</a:t>
            </a:r>
            <a:endParaRPr lang="nl-NL" sz="40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06066" y="423554"/>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a:solidFill>
                  <a:srgbClr val="387038"/>
                </a:solidFill>
                <a:latin typeface="Century Gothic" panose="020B0502020202020204" pitchFamily="34" charset="0"/>
                <a:ea typeface="Calibri"/>
                <a:cs typeface="Times New Roman"/>
              </a:rPr>
              <a:t>genieten van</a:t>
            </a:r>
            <a:endParaRPr lang="nl-NL" sz="4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86" y="1574616"/>
            <a:ext cx="4226574" cy="4772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heel vervelend vinden</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u="sng"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Zij </a:t>
            </a:r>
            <a:r>
              <a:rPr lang="nl-NL" sz="2000" i="1" u="sng" dirty="0">
                <a:solidFill>
                  <a:srgbClr val="387038"/>
                </a:solidFill>
                <a:latin typeface="Century Gothic" panose="020B0502020202020204" pitchFamily="34" charset="0"/>
                <a:ea typeface="Calibri"/>
                <a:cs typeface="Times New Roman"/>
              </a:rPr>
              <a:t>heeft last van</a:t>
            </a:r>
            <a:r>
              <a:rPr lang="nl-NL" sz="2000" i="1" dirty="0">
                <a:solidFill>
                  <a:srgbClr val="387038"/>
                </a:solidFill>
                <a:latin typeface="Century Gothic" panose="020B0502020202020204" pitchFamily="34" charset="0"/>
                <a:ea typeface="Calibri"/>
                <a:cs typeface="Times New Roman"/>
              </a:rPr>
              <a:t> de geluiden </a:t>
            </a:r>
            <a:br>
              <a:rPr lang="nl-NL" sz="2000" i="1" dirty="0">
                <a:solidFill>
                  <a:srgbClr val="387038"/>
                </a:solidFill>
                <a:latin typeface="Century Gothic" panose="020B0502020202020204" pitchFamily="34" charset="0"/>
                <a:ea typeface="Calibri"/>
                <a:cs typeface="Times New Roman"/>
              </a:rPr>
            </a:br>
            <a:r>
              <a:rPr lang="nl-NL" sz="2000" i="1" dirty="0">
                <a:solidFill>
                  <a:srgbClr val="387038"/>
                </a:solidFill>
                <a:latin typeface="Century Gothic" panose="020B0502020202020204" pitchFamily="34" charset="0"/>
                <a:ea typeface="Calibri"/>
                <a:cs typeface="Times New Roman"/>
              </a:rPr>
              <a:t>bij de buren.</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808068" y="1517513"/>
            <a:ext cx="4226575" cy="459068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heel prettig vinden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u="sng"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Haar broertje </a:t>
            </a:r>
            <a:r>
              <a:rPr lang="nl-NL" sz="2000" i="1" u="sng" dirty="0">
                <a:solidFill>
                  <a:srgbClr val="387038"/>
                </a:solidFill>
                <a:latin typeface="Century Gothic" panose="020B0502020202020204" pitchFamily="34" charset="0"/>
                <a:ea typeface="Calibri"/>
                <a:cs typeface="Times New Roman"/>
              </a:rPr>
              <a:t>geniet van</a:t>
            </a:r>
            <a:r>
              <a:rPr lang="nl-NL" sz="2000" i="1" dirty="0">
                <a:solidFill>
                  <a:srgbClr val="387038"/>
                </a:solidFill>
                <a:latin typeface="Century Gothic" panose="020B0502020202020204" pitchFamily="34" charset="0"/>
                <a:ea typeface="Calibri"/>
                <a:cs typeface="Times New Roman"/>
              </a:rPr>
              <a:t> de muziek op zijn koptelefoon.</a:t>
            </a: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E9164DF2-30ED-491A-BD2A-124276F896C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6059" y="2759385"/>
            <a:ext cx="3817627" cy="2502456"/>
          </a:xfrm>
          <a:prstGeom prst="rect">
            <a:avLst/>
          </a:prstGeom>
        </p:spPr>
      </p:pic>
      <p:pic>
        <p:nvPicPr>
          <p:cNvPr id="5" name="Afbeelding 4" descr="Afbeelding met person, geel, staand&#10;&#10;Automatisch gegenereerde beschrijving">
            <a:extLst>
              <a:ext uri="{FF2B5EF4-FFF2-40B4-BE49-F238E27FC236}">
                <a16:creationId xmlns:a16="http://schemas.microsoft.com/office/drawing/2014/main" id="{6EE0503B-B0E7-4197-987E-0E3950B6036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10920" y="2759385"/>
            <a:ext cx="3600320" cy="2494925"/>
          </a:xfrm>
          <a:prstGeom prst="rect">
            <a:avLst/>
          </a:prstGeom>
        </p:spPr>
      </p:pic>
    </p:spTree>
    <p:extLst>
      <p:ext uri="{BB962C8B-B14F-4D97-AF65-F5344CB8AC3E}">
        <p14:creationId xmlns:p14="http://schemas.microsoft.com/office/powerpoint/2010/main" val="3394454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590" y="-99392"/>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2774" y="4488448"/>
            <a:ext cx="2788039" cy="7027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5924909" y="3429000"/>
            <a:ext cx="2974824" cy="59895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het effect</a:t>
            </a:r>
          </a:p>
        </p:txBody>
      </p:sp>
      <p:sp>
        <p:nvSpPr>
          <p:cNvPr id="8" name="Text Box 14"/>
          <p:cNvSpPr txBox="1"/>
          <p:nvPr/>
        </p:nvSpPr>
        <p:spPr>
          <a:xfrm>
            <a:off x="0" y="4581126"/>
            <a:ext cx="3247109" cy="92697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de actie</a:t>
            </a:r>
            <a:endParaRPr lang="nl-NL" sz="900" b="1" dirty="0">
              <a:latin typeface="Century Gothic" panose="020B0502020202020204" pitchFamily="34" charset="0"/>
              <a:ea typeface="Calibri"/>
              <a:cs typeface="Times New Roman"/>
            </a:endParaRPr>
          </a:p>
        </p:txBody>
      </p:sp>
      <p:sp>
        <p:nvSpPr>
          <p:cNvPr id="10" name="Text Box 14"/>
          <p:cNvSpPr txBox="1"/>
          <p:nvPr/>
        </p:nvSpPr>
        <p:spPr>
          <a:xfrm>
            <a:off x="5842919" y="4393932"/>
            <a:ext cx="3138805" cy="630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1100" b="1" dirty="0">
              <a:effectLst/>
              <a:latin typeface="Century Gothic" panose="020B0502020202020204" pitchFamily="34" charset="0"/>
              <a:ea typeface="Calibri"/>
              <a:cs typeface="Times New Roman"/>
            </a:endParaRPr>
          </a:p>
        </p:txBody>
      </p:sp>
      <p:sp>
        <p:nvSpPr>
          <p:cNvPr id="11" name="Text Box 14"/>
          <p:cNvSpPr txBox="1"/>
          <p:nvPr/>
        </p:nvSpPr>
        <p:spPr>
          <a:xfrm>
            <a:off x="354804" y="423931"/>
            <a:ext cx="9144000" cy="70663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nl-NL" sz="2000" i="1" dirty="0">
                <a:solidFill>
                  <a:srgbClr val="387038"/>
                </a:solidFill>
                <a:latin typeface="Century Gothic" panose="020B0502020202020204" pitchFamily="34" charset="0"/>
                <a:ea typeface="Calibri"/>
                <a:cs typeface="Times New Roman"/>
              </a:rPr>
              <a:t>Ik begin </a:t>
            </a:r>
            <a:r>
              <a:rPr lang="nl-NL" sz="2000" i="1" u="sng" dirty="0">
                <a:solidFill>
                  <a:srgbClr val="387038"/>
                </a:solidFill>
                <a:latin typeface="Century Gothic" panose="020B0502020202020204" pitchFamily="34" charset="0"/>
                <a:ea typeface="Calibri"/>
                <a:cs typeface="Times New Roman"/>
              </a:rPr>
              <a:t>de actie</a:t>
            </a:r>
            <a:r>
              <a:rPr lang="nl-NL" sz="2000" i="1" dirty="0">
                <a:solidFill>
                  <a:srgbClr val="387038"/>
                </a:solidFill>
                <a:latin typeface="Century Gothic" panose="020B0502020202020204" pitchFamily="34" charset="0"/>
                <a:ea typeface="Calibri"/>
                <a:cs typeface="Times New Roman"/>
              </a:rPr>
              <a:t> zodat iedereen weet dat het probleem bestaat.</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263082" y="5248376"/>
            <a:ext cx="3785148" cy="118569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54804" y="5283900"/>
            <a:ext cx="3785148" cy="926971"/>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dirty="0">
                <a:effectLst/>
                <a:latin typeface="Century Gothic" panose="020B0502020202020204" pitchFamily="34" charset="0"/>
                <a:ea typeface="Calibri"/>
                <a:cs typeface="Times New Roman"/>
              </a:rPr>
              <a:t>= </a:t>
            </a: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wat je doet om te zorgen dat mensen iets gaan doen</a:t>
            </a:r>
            <a:endParaRPr lang="nl-NL" sz="24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B2ECD823-E47F-443A-9770-804C06B69D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4661" y="1944744"/>
            <a:ext cx="3639267" cy="2449188"/>
          </a:xfrm>
          <a:prstGeom prst="rect">
            <a:avLst/>
          </a:prstGeom>
        </p:spPr>
      </p:pic>
      <p:pic>
        <p:nvPicPr>
          <p:cNvPr id="2" name="Afbeelding 1">
            <a:extLst>
              <a:ext uri="{FF2B5EF4-FFF2-40B4-BE49-F238E27FC236}">
                <a16:creationId xmlns:a16="http://schemas.microsoft.com/office/drawing/2014/main" id="{39132712-F105-481E-9105-CB30AC3635DD}"/>
              </a:ext>
            </a:extLst>
          </p:cNvPr>
          <p:cNvPicPr>
            <a:picLocks noChangeAspect="1"/>
          </p:cNvPicPr>
          <p:nvPr/>
        </p:nvPicPr>
        <p:blipFill>
          <a:blip r:embed="rId5"/>
          <a:stretch>
            <a:fillRect/>
          </a:stretch>
        </p:blipFill>
        <p:spPr>
          <a:xfrm>
            <a:off x="4860032" y="1679198"/>
            <a:ext cx="3907252" cy="1602975"/>
          </a:xfrm>
          <a:prstGeom prst="rect">
            <a:avLst/>
          </a:prstGeom>
        </p:spPr>
      </p:pic>
      <p:sp>
        <p:nvSpPr>
          <p:cNvPr id="6" name="Tekstvak 5">
            <a:extLst>
              <a:ext uri="{FF2B5EF4-FFF2-40B4-BE49-F238E27FC236}">
                <a16:creationId xmlns:a16="http://schemas.microsoft.com/office/drawing/2014/main" id="{05116084-304E-474E-B0BB-AD3F7357758C}"/>
              </a:ext>
            </a:extLst>
          </p:cNvPr>
          <p:cNvSpPr txBox="1"/>
          <p:nvPr/>
        </p:nvSpPr>
        <p:spPr>
          <a:xfrm>
            <a:off x="2286763" y="1682889"/>
            <a:ext cx="1637165" cy="215444"/>
          </a:xfrm>
          <a:prstGeom prst="rect">
            <a:avLst/>
          </a:prstGeom>
          <a:noFill/>
        </p:spPr>
        <p:txBody>
          <a:bodyPr wrap="square" rtlCol="0">
            <a:spAutoFit/>
          </a:bodyPr>
          <a:lstStyle/>
          <a:p>
            <a:r>
              <a:rPr lang="nl-NL" sz="800" dirty="0"/>
              <a:t>Bron: toverheks.com</a:t>
            </a:r>
          </a:p>
        </p:txBody>
      </p:sp>
    </p:spTree>
    <p:extLst>
      <p:ext uri="{BB962C8B-B14F-4D97-AF65-F5344CB8AC3E}">
        <p14:creationId xmlns:p14="http://schemas.microsoft.com/office/powerpoint/2010/main" val="3244961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Rechte verbindingslijn 25">
            <a:extLst>
              <a:ext uri="{FF2B5EF4-FFF2-40B4-BE49-F238E27FC236}">
                <a16:creationId xmlns:a16="http://schemas.microsoft.com/office/drawing/2014/main" id="{B3DD1AE7-C7A3-43A8-B446-0E617170FB20}"/>
              </a:ext>
            </a:extLst>
          </p:cNvPr>
          <p:cNvCxnSpPr>
            <a:cxnSpLocks/>
          </p:cNvCxnSpPr>
          <p:nvPr/>
        </p:nvCxnSpPr>
        <p:spPr>
          <a:xfrm>
            <a:off x="4716016" y="1473364"/>
            <a:ext cx="566345" cy="689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121" y="230442"/>
            <a:ext cx="9128770" cy="6397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663080" y="1960538"/>
            <a:ext cx="3238562" cy="8586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cxnSp>
        <p:nvCxnSpPr>
          <p:cNvPr id="9" name="Rechte verbindingslijn 8"/>
          <p:cNvCxnSpPr>
            <a:cxnSpLocks/>
          </p:cNvCxnSpPr>
          <p:nvPr/>
        </p:nvCxnSpPr>
        <p:spPr>
          <a:xfrm>
            <a:off x="2594736" y="4468577"/>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1739278" y="572044"/>
            <a:ext cx="3016974" cy="7708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2345718" y="1831537"/>
            <a:ext cx="5741627" cy="48859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Trebuchet MS"/>
                <a:ea typeface="Calibri"/>
                <a:cs typeface="Times New Roman"/>
              </a:rPr>
              <a:t>delen</a:t>
            </a:r>
            <a:endParaRPr lang="nl-NL" sz="1200" dirty="0">
              <a:effectLst/>
              <a:latin typeface="Calibri"/>
              <a:ea typeface="Calibri"/>
              <a:cs typeface="Times New Roman"/>
            </a:endParaRPr>
          </a:p>
        </p:txBody>
      </p:sp>
      <p:sp>
        <p:nvSpPr>
          <p:cNvPr id="15" name="Text Box 14"/>
          <p:cNvSpPr txBox="1"/>
          <p:nvPr/>
        </p:nvSpPr>
        <p:spPr>
          <a:xfrm>
            <a:off x="779308" y="4312699"/>
            <a:ext cx="2428221" cy="67215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66713" y="4285186"/>
            <a:ext cx="5160914" cy="52426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de foto</a:t>
            </a:r>
            <a:endParaRPr lang="nl-NL" sz="4000" dirty="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420798" y="6257792"/>
            <a:ext cx="1543690" cy="555583"/>
          </a:xfrm>
          <a:prstGeom prst="rect">
            <a:avLst/>
          </a:prstGeom>
        </p:spPr>
      </p:pic>
      <p:cxnSp>
        <p:nvCxnSpPr>
          <p:cNvPr id="29" name="Rechte verbindingslijn 28">
            <a:extLst>
              <a:ext uri="{FF2B5EF4-FFF2-40B4-BE49-F238E27FC236}">
                <a16:creationId xmlns:a16="http://schemas.microsoft.com/office/drawing/2014/main" id="{B6338AD4-CA48-4845-A723-A3228DE2C20D}"/>
              </a:ext>
            </a:extLst>
          </p:cNvPr>
          <p:cNvCxnSpPr>
            <a:cxnSpLocks/>
          </p:cNvCxnSpPr>
          <p:nvPr/>
        </p:nvCxnSpPr>
        <p:spPr>
          <a:xfrm flipH="1">
            <a:off x="2336626" y="2842881"/>
            <a:ext cx="1822279" cy="14793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BE343CA2-6D5D-41E4-8A8D-1C97006E66EC}"/>
              </a:ext>
            </a:extLst>
          </p:cNvPr>
          <p:cNvCxnSpPr>
            <a:cxnSpLocks/>
          </p:cNvCxnSpPr>
          <p:nvPr/>
        </p:nvCxnSpPr>
        <p:spPr>
          <a:xfrm>
            <a:off x="5282361" y="2833303"/>
            <a:ext cx="585783" cy="1490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14"/>
          <p:cNvSpPr txBox="1"/>
          <p:nvPr/>
        </p:nvSpPr>
        <p:spPr>
          <a:xfrm>
            <a:off x="3105324" y="2836042"/>
            <a:ext cx="5741627" cy="130517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3187309" y="2758272"/>
            <a:ext cx="6312616" cy="555584"/>
          </a:xfrm>
          <a:prstGeom prst="rect">
            <a:avLst/>
          </a:prstGeom>
          <a:noFill/>
          <a:ln w="9525">
            <a:noFill/>
            <a:miter lim="800000"/>
            <a:headEnd/>
            <a:tailEnd/>
          </a:ln>
        </p:spPr>
        <p:txBody>
          <a:bodyPr rot="0" vert="horz" wrap="square" lIns="91440" tIns="45720" rIns="91440" bIns="45720" anchor="t" anchorCtr="0">
            <a:noAutofit/>
          </a:bodyPr>
          <a:lstStyle/>
          <a:p>
            <a:r>
              <a:rPr lang="nl-NL" sz="2800" dirty="0">
                <a:latin typeface="Century Gothic" panose="020B0502020202020204" pitchFamily="34" charset="0"/>
              </a:rPr>
              <a:t>= een bericht op internet zetten zodat andere mensen het </a:t>
            </a:r>
          </a:p>
          <a:p>
            <a:r>
              <a:rPr lang="nl-NL" sz="2800" dirty="0">
                <a:latin typeface="Century Gothic" panose="020B0502020202020204" pitchFamily="34" charset="0"/>
              </a:rPr>
              <a:t>kunnen zien</a:t>
            </a:r>
          </a:p>
          <a:p>
            <a:endParaRPr lang="nl-NL" sz="2800" dirty="0">
              <a:latin typeface="Century Gothic" panose="020B0502020202020204" pitchFamily="34" charset="0"/>
            </a:endParaRPr>
          </a:p>
        </p:txBody>
      </p:sp>
      <p:sp>
        <p:nvSpPr>
          <p:cNvPr id="7" name="Text Box 14"/>
          <p:cNvSpPr txBox="1"/>
          <p:nvPr/>
        </p:nvSpPr>
        <p:spPr>
          <a:xfrm>
            <a:off x="3063852" y="38602"/>
            <a:ext cx="644412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4000" dirty="0">
              <a:effectLst/>
              <a:latin typeface="Century Gothic" panose="020B0502020202020204" pitchFamily="34" charset="0"/>
              <a:ea typeface="Calibri"/>
              <a:cs typeface="Times New Roman"/>
            </a:endParaRPr>
          </a:p>
        </p:txBody>
      </p:sp>
      <p:sp>
        <p:nvSpPr>
          <p:cNvPr id="12" name="Text Box 14"/>
          <p:cNvSpPr txBox="1"/>
          <p:nvPr/>
        </p:nvSpPr>
        <p:spPr>
          <a:xfrm>
            <a:off x="469298" y="611768"/>
            <a:ext cx="5556934"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het bericht</a:t>
            </a:r>
            <a:endParaRPr lang="nl-NL" sz="40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384DD6F4-BEF0-4765-81E0-E722412C26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12689" y="4327034"/>
            <a:ext cx="3188479" cy="707197"/>
          </a:xfrm>
          <a:prstGeom prst="rect">
            <a:avLst/>
          </a:prstGeom>
        </p:spPr>
      </p:pic>
      <p:sp>
        <p:nvSpPr>
          <p:cNvPr id="25" name="Tekstvak 24">
            <a:extLst>
              <a:ext uri="{FF2B5EF4-FFF2-40B4-BE49-F238E27FC236}">
                <a16:creationId xmlns:a16="http://schemas.microsoft.com/office/drawing/2014/main" id="{E9917A01-3786-41A7-BDFC-3BCF604CF5BA}"/>
              </a:ext>
            </a:extLst>
          </p:cNvPr>
          <p:cNvSpPr txBox="1"/>
          <p:nvPr/>
        </p:nvSpPr>
        <p:spPr>
          <a:xfrm>
            <a:off x="5055929" y="4346089"/>
            <a:ext cx="3188479" cy="707886"/>
          </a:xfrm>
          <a:prstGeom prst="rect">
            <a:avLst/>
          </a:prstGeom>
          <a:noFill/>
        </p:spPr>
        <p:txBody>
          <a:bodyPr wrap="square" rtlCol="0">
            <a:spAutoFit/>
          </a:bodyPr>
          <a:lstStyle/>
          <a:p>
            <a:r>
              <a:rPr lang="nl-NL" sz="4000" dirty="0">
                <a:latin typeface="Century Gothic" panose="020B0502020202020204" pitchFamily="34" charset="0"/>
              </a:rPr>
              <a:t>het filmpje</a:t>
            </a:r>
          </a:p>
        </p:txBody>
      </p:sp>
      <p:sp>
        <p:nvSpPr>
          <p:cNvPr id="31" name="Tekstvak 30">
            <a:extLst>
              <a:ext uri="{FF2B5EF4-FFF2-40B4-BE49-F238E27FC236}">
                <a16:creationId xmlns:a16="http://schemas.microsoft.com/office/drawing/2014/main" id="{11FE0EE3-F94D-4E2D-9F74-A81FDE6A09F1}"/>
              </a:ext>
            </a:extLst>
          </p:cNvPr>
          <p:cNvSpPr txBox="1"/>
          <p:nvPr/>
        </p:nvSpPr>
        <p:spPr>
          <a:xfrm>
            <a:off x="489393" y="6073126"/>
            <a:ext cx="2428221" cy="369332"/>
          </a:xfrm>
          <a:prstGeom prst="rect">
            <a:avLst/>
          </a:prstGeom>
          <a:noFill/>
        </p:spPr>
        <p:txBody>
          <a:bodyPr wrap="square" rtlCol="0">
            <a:spAutoFit/>
          </a:bodyPr>
          <a:lstStyle/>
          <a:p>
            <a:endParaRPr lang="nl-NL" dirty="0">
              <a:latin typeface="Century Gothic" panose="020B0502020202020204" pitchFamily="34" charset="0"/>
            </a:endParaRPr>
          </a:p>
        </p:txBody>
      </p:sp>
      <p:cxnSp>
        <p:nvCxnSpPr>
          <p:cNvPr id="28" name="Rechte verbindingslijn 27">
            <a:extLst>
              <a:ext uri="{FF2B5EF4-FFF2-40B4-BE49-F238E27FC236}">
                <a16:creationId xmlns:a16="http://schemas.microsoft.com/office/drawing/2014/main" id="{7B96AACD-052C-401C-9C84-3971127C07F6}"/>
              </a:ext>
            </a:extLst>
          </p:cNvPr>
          <p:cNvCxnSpPr>
            <a:cxnSpLocks/>
          </p:cNvCxnSpPr>
          <p:nvPr/>
        </p:nvCxnSpPr>
        <p:spPr>
          <a:xfrm>
            <a:off x="4587506" y="1359753"/>
            <a:ext cx="168746" cy="5871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Afbeelding 5">
            <a:extLst>
              <a:ext uri="{FF2B5EF4-FFF2-40B4-BE49-F238E27FC236}">
                <a16:creationId xmlns:a16="http://schemas.microsoft.com/office/drawing/2014/main" id="{0918CE5F-149F-4A57-8D18-444306D4B89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18400" y="359156"/>
            <a:ext cx="3283120" cy="1529421"/>
          </a:xfrm>
          <a:prstGeom prst="rect">
            <a:avLst/>
          </a:prstGeom>
        </p:spPr>
      </p:pic>
      <p:pic>
        <p:nvPicPr>
          <p:cNvPr id="22" name="Afbeelding 21" descr="Afbeelding met persoon, binnen, voedsel, schotel&#10;&#10;Automatisch gegenereerde beschrijving">
            <a:extLst>
              <a:ext uri="{FF2B5EF4-FFF2-40B4-BE49-F238E27FC236}">
                <a16:creationId xmlns:a16="http://schemas.microsoft.com/office/drawing/2014/main" id="{80482532-71EF-4133-BF58-C2190395CB7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4994" y="5082681"/>
            <a:ext cx="2396848" cy="1601095"/>
          </a:xfrm>
          <a:prstGeom prst="rect">
            <a:avLst/>
          </a:prstGeom>
        </p:spPr>
      </p:pic>
      <p:pic>
        <p:nvPicPr>
          <p:cNvPr id="24" name="Afbeelding 23" descr="Afbeelding met persoon&#10;&#10;Automatisch gegenereerde beschrijving">
            <a:extLst>
              <a:ext uri="{FF2B5EF4-FFF2-40B4-BE49-F238E27FC236}">
                <a16:creationId xmlns:a16="http://schemas.microsoft.com/office/drawing/2014/main" id="{0639DE89-3A9F-4287-BD5D-42677FCC04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57141" y="5086842"/>
            <a:ext cx="2499574" cy="1669716"/>
          </a:xfrm>
          <a:prstGeom prst="rect">
            <a:avLst/>
          </a:prstGeom>
        </p:spPr>
      </p:pic>
      <p:pic>
        <p:nvPicPr>
          <p:cNvPr id="30" name="Afbeelding 29">
            <a:extLst>
              <a:ext uri="{FF2B5EF4-FFF2-40B4-BE49-F238E27FC236}">
                <a16:creationId xmlns:a16="http://schemas.microsoft.com/office/drawing/2014/main" id="{F690633B-35DD-4FDF-AB5D-7BA2A861897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70351" y="1565972"/>
            <a:ext cx="2455995" cy="2455995"/>
          </a:xfrm>
          <a:prstGeom prst="rect">
            <a:avLst/>
          </a:prstGeom>
        </p:spPr>
      </p:pic>
      <p:sp>
        <p:nvSpPr>
          <p:cNvPr id="2048" name="Tekstvak 2047">
            <a:extLst>
              <a:ext uri="{FF2B5EF4-FFF2-40B4-BE49-F238E27FC236}">
                <a16:creationId xmlns:a16="http://schemas.microsoft.com/office/drawing/2014/main" id="{A51E79D5-4A30-47B9-80E5-9C635316CC89}"/>
              </a:ext>
            </a:extLst>
          </p:cNvPr>
          <p:cNvSpPr txBox="1"/>
          <p:nvPr/>
        </p:nvSpPr>
        <p:spPr>
          <a:xfrm>
            <a:off x="7452320" y="1844824"/>
            <a:ext cx="2376264" cy="184666"/>
          </a:xfrm>
          <a:prstGeom prst="rect">
            <a:avLst/>
          </a:prstGeom>
          <a:noFill/>
        </p:spPr>
        <p:txBody>
          <a:bodyPr wrap="square" rtlCol="0">
            <a:spAutoFit/>
          </a:bodyPr>
          <a:lstStyle/>
          <a:p>
            <a:r>
              <a:rPr lang="nl-NL" sz="600" dirty="0">
                <a:solidFill>
                  <a:schemeClr val="bg1">
                    <a:lumMod val="75000"/>
                  </a:schemeClr>
                </a:solidFill>
              </a:rPr>
              <a:t>Bron: toverheks.com</a:t>
            </a:r>
          </a:p>
        </p:txBody>
      </p:sp>
      <p:sp>
        <p:nvSpPr>
          <p:cNvPr id="2049" name="Tekstvak 2048">
            <a:extLst>
              <a:ext uri="{FF2B5EF4-FFF2-40B4-BE49-F238E27FC236}">
                <a16:creationId xmlns:a16="http://schemas.microsoft.com/office/drawing/2014/main" id="{06A2D8D6-E70B-4F20-9A8B-324FB5D3AE98}"/>
              </a:ext>
            </a:extLst>
          </p:cNvPr>
          <p:cNvSpPr txBox="1"/>
          <p:nvPr/>
        </p:nvSpPr>
        <p:spPr>
          <a:xfrm>
            <a:off x="1291897" y="3814973"/>
            <a:ext cx="3016974" cy="184666"/>
          </a:xfrm>
          <a:prstGeom prst="rect">
            <a:avLst/>
          </a:prstGeom>
          <a:noFill/>
        </p:spPr>
        <p:txBody>
          <a:bodyPr wrap="square" rtlCol="0">
            <a:spAutoFit/>
          </a:bodyPr>
          <a:lstStyle/>
          <a:p>
            <a:r>
              <a:rPr lang="nl-NL" sz="600" dirty="0">
                <a:solidFill>
                  <a:schemeClr val="bg1">
                    <a:lumMod val="75000"/>
                  </a:schemeClr>
                </a:solidFill>
              </a:rPr>
              <a:t>Bron: seniorweb.nl</a:t>
            </a:r>
          </a:p>
        </p:txBody>
      </p:sp>
    </p:spTree>
    <p:extLst>
      <p:ext uri="{BB962C8B-B14F-4D97-AF65-F5344CB8AC3E}">
        <p14:creationId xmlns:p14="http://schemas.microsoft.com/office/powerpoint/2010/main" val="2163549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2">
            <a:extLst>
              <a:ext uri="{FF2B5EF4-FFF2-40B4-BE49-F238E27FC236}">
                <a16:creationId xmlns:a16="http://schemas.microsoft.com/office/drawing/2014/main" id="{310A3B68-A568-46BC-BB1F-0135B9F28D6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8407" y="210456"/>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hoek 1">
            <a:extLst>
              <a:ext uri="{FF2B5EF4-FFF2-40B4-BE49-F238E27FC236}">
                <a16:creationId xmlns:a16="http://schemas.microsoft.com/office/drawing/2014/main" id="{472C31D4-6A57-4FC0-BD32-5B4A7D842877}"/>
              </a:ext>
            </a:extLst>
          </p:cNvPr>
          <p:cNvSpPr/>
          <p:nvPr/>
        </p:nvSpPr>
        <p:spPr>
          <a:xfrm>
            <a:off x="611560" y="734955"/>
            <a:ext cx="8001901" cy="39602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6" name="Rechte verbindingslijn 25">
            <a:extLst>
              <a:ext uri="{FF2B5EF4-FFF2-40B4-BE49-F238E27FC236}">
                <a16:creationId xmlns:a16="http://schemas.microsoft.com/office/drawing/2014/main" id="{B3DD1AE7-C7A3-43A8-B446-0E617170FB20}"/>
              </a:ext>
            </a:extLst>
          </p:cNvPr>
          <p:cNvCxnSpPr>
            <a:cxnSpLocks/>
          </p:cNvCxnSpPr>
          <p:nvPr/>
        </p:nvCxnSpPr>
        <p:spPr>
          <a:xfrm>
            <a:off x="4716016" y="1473364"/>
            <a:ext cx="566345" cy="689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Box 14"/>
          <p:cNvSpPr txBox="1"/>
          <p:nvPr/>
        </p:nvSpPr>
        <p:spPr>
          <a:xfrm>
            <a:off x="352140" y="766371"/>
            <a:ext cx="3437018" cy="74133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cxnSp>
        <p:nvCxnSpPr>
          <p:cNvPr id="9" name="Rechte verbindingslijn 8"/>
          <p:cNvCxnSpPr>
            <a:cxnSpLocks/>
          </p:cNvCxnSpPr>
          <p:nvPr/>
        </p:nvCxnSpPr>
        <p:spPr>
          <a:xfrm>
            <a:off x="2594736" y="4468577"/>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1703503" y="4322604"/>
            <a:ext cx="3111042" cy="7708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35251" y="777455"/>
            <a:ext cx="3111265" cy="48859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de regering</a:t>
            </a:r>
            <a:endParaRPr lang="nl-NL" sz="4000" dirty="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420798" y="6371278"/>
            <a:ext cx="1493227" cy="442097"/>
          </a:xfrm>
          <a:prstGeom prst="rect">
            <a:avLst/>
          </a:prstGeom>
        </p:spPr>
      </p:pic>
      <p:cxnSp>
        <p:nvCxnSpPr>
          <p:cNvPr id="29" name="Rechte verbindingslijn 28">
            <a:extLst>
              <a:ext uri="{FF2B5EF4-FFF2-40B4-BE49-F238E27FC236}">
                <a16:creationId xmlns:a16="http://schemas.microsoft.com/office/drawing/2014/main" id="{B6338AD4-CA48-4845-A723-A3228DE2C20D}"/>
              </a:ext>
            </a:extLst>
          </p:cNvPr>
          <p:cNvCxnSpPr>
            <a:cxnSpLocks/>
          </p:cNvCxnSpPr>
          <p:nvPr/>
        </p:nvCxnSpPr>
        <p:spPr>
          <a:xfrm>
            <a:off x="1508317" y="1979466"/>
            <a:ext cx="781499" cy="23431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BE343CA2-6D5D-41E4-8A8D-1C97006E66EC}"/>
              </a:ext>
            </a:extLst>
          </p:cNvPr>
          <p:cNvCxnSpPr>
            <a:cxnSpLocks/>
          </p:cNvCxnSpPr>
          <p:nvPr/>
        </p:nvCxnSpPr>
        <p:spPr>
          <a:xfrm>
            <a:off x="4629922" y="2407692"/>
            <a:ext cx="2790876" cy="4800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14"/>
          <p:cNvSpPr txBox="1"/>
          <p:nvPr/>
        </p:nvSpPr>
        <p:spPr>
          <a:xfrm>
            <a:off x="1703503" y="5198232"/>
            <a:ext cx="3111042" cy="91630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1776436" y="5173888"/>
            <a:ext cx="3299362" cy="916304"/>
          </a:xfrm>
          <a:prstGeom prst="rect">
            <a:avLst/>
          </a:prstGeom>
          <a:noFill/>
          <a:ln w="9525">
            <a:noFill/>
            <a:miter lim="800000"/>
            <a:headEnd/>
            <a:tailEnd/>
          </a:ln>
        </p:spPr>
        <p:txBody>
          <a:bodyPr rot="0" vert="horz" wrap="square" lIns="91440" tIns="45720" rIns="91440" bIns="45720" anchor="t" anchorCtr="0">
            <a:noAutofit/>
          </a:bodyPr>
          <a:lstStyle/>
          <a:p>
            <a:r>
              <a:rPr lang="nl-NL" sz="2800" dirty="0">
                <a:latin typeface="Century Gothic" panose="020B0502020202020204" pitchFamily="34" charset="0"/>
              </a:rPr>
              <a:t>= de baas van </a:t>
            </a:r>
            <a:br>
              <a:rPr lang="nl-NL" sz="2800" dirty="0">
                <a:latin typeface="Century Gothic" panose="020B0502020202020204" pitchFamily="34" charset="0"/>
              </a:rPr>
            </a:br>
            <a:r>
              <a:rPr lang="nl-NL" sz="2800" dirty="0">
                <a:latin typeface="Century Gothic" panose="020B0502020202020204" pitchFamily="34" charset="0"/>
              </a:rPr>
              <a:t>de ministers</a:t>
            </a:r>
          </a:p>
        </p:txBody>
      </p:sp>
      <p:sp>
        <p:nvSpPr>
          <p:cNvPr id="12" name="Text Box 14"/>
          <p:cNvSpPr txBox="1"/>
          <p:nvPr/>
        </p:nvSpPr>
        <p:spPr>
          <a:xfrm>
            <a:off x="1431465" y="4354386"/>
            <a:ext cx="3526016"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de premier</a:t>
            </a:r>
            <a:endParaRPr lang="nl-NL" sz="40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384DD6F4-BEF0-4765-81E0-E722412C26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28184" y="2887702"/>
            <a:ext cx="2546669" cy="630671"/>
          </a:xfrm>
          <a:prstGeom prst="rect">
            <a:avLst/>
          </a:prstGeom>
        </p:spPr>
      </p:pic>
      <p:sp>
        <p:nvSpPr>
          <p:cNvPr id="25" name="Tekstvak 24">
            <a:extLst>
              <a:ext uri="{FF2B5EF4-FFF2-40B4-BE49-F238E27FC236}">
                <a16:creationId xmlns:a16="http://schemas.microsoft.com/office/drawing/2014/main" id="{E9917A01-3786-41A7-BDFC-3BCF604CF5BA}"/>
              </a:ext>
            </a:extLst>
          </p:cNvPr>
          <p:cNvSpPr txBox="1"/>
          <p:nvPr/>
        </p:nvSpPr>
        <p:spPr>
          <a:xfrm>
            <a:off x="6336645" y="2907376"/>
            <a:ext cx="2329746" cy="584775"/>
          </a:xfrm>
          <a:prstGeom prst="rect">
            <a:avLst/>
          </a:prstGeom>
          <a:noFill/>
        </p:spPr>
        <p:txBody>
          <a:bodyPr wrap="square" rtlCol="0">
            <a:spAutoFit/>
          </a:bodyPr>
          <a:lstStyle/>
          <a:p>
            <a:r>
              <a:rPr lang="nl-NL" sz="3200" dirty="0">
                <a:latin typeface="Century Gothic" panose="020B0502020202020204" pitchFamily="34" charset="0"/>
              </a:rPr>
              <a:t>de minister</a:t>
            </a:r>
          </a:p>
        </p:txBody>
      </p:sp>
      <p:sp>
        <p:nvSpPr>
          <p:cNvPr id="31" name="Tekstvak 30">
            <a:extLst>
              <a:ext uri="{FF2B5EF4-FFF2-40B4-BE49-F238E27FC236}">
                <a16:creationId xmlns:a16="http://schemas.microsoft.com/office/drawing/2014/main" id="{11FE0EE3-F94D-4E2D-9F74-A81FDE6A09F1}"/>
              </a:ext>
            </a:extLst>
          </p:cNvPr>
          <p:cNvSpPr txBox="1"/>
          <p:nvPr/>
        </p:nvSpPr>
        <p:spPr>
          <a:xfrm>
            <a:off x="489393" y="6073126"/>
            <a:ext cx="2428221" cy="369332"/>
          </a:xfrm>
          <a:prstGeom prst="rect">
            <a:avLst/>
          </a:prstGeom>
          <a:noFill/>
        </p:spPr>
        <p:txBody>
          <a:bodyPr wrap="square" rtlCol="0">
            <a:spAutoFit/>
          </a:bodyPr>
          <a:lstStyle/>
          <a:p>
            <a:endParaRPr lang="nl-NL" dirty="0">
              <a:latin typeface="Century Gothic" panose="020B0502020202020204" pitchFamily="34" charset="0"/>
            </a:endParaRPr>
          </a:p>
        </p:txBody>
      </p:sp>
      <p:pic>
        <p:nvPicPr>
          <p:cNvPr id="21" name="Afbeelding 20" descr="Afbeelding met persoon, gebouw, person, kleding&#10;&#10;Automatisch gegenereerde beschrijving">
            <a:extLst>
              <a:ext uri="{FF2B5EF4-FFF2-40B4-BE49-F238E27FC236}">
                <a16:creationId xmlns:a16="http://schemas.microsoft.com/office/drawing/2014/main" id="{6515A3E7-9A2C-4D71-9702-17539507C9D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08542" y="4293096"/>
            <a:ext cx="1178046" cy="1342272"/>
          </a:xfrm>
          <a:prstGeom prst="rect">
            <a:avLst/>
          </a:prstGeom>
        </p:spPr>
      </p:pic>
      <p:pic>
        <p:nvPicPr>
          <p:cNvPr id="11" name="Afbeelding 10" descr="Afbeelding met gebouw, persoon, buiten, weg&#10;&#10;Automatisch gegenereerde beschrijving">
            <a:extLst>
              <a:ext uri="{FF2B5EF4-FFF2-40B4-BE49-F238E27FC236}">
                <a16:creationId xmlns:a16="http://schemas.microsoft.com/office/drawing/2014/main" id="{FC63E5CE-C089-4786-94D2-D879AEE9525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075798" y="770131"/>
            <a:ext cx="3838227" cy="1634335"/>
          </a:xfrm>
          <a:prstGeom prst="rect">
            <a:avLst/>
          </a:prstGeom>
        </p:spPr>
      </p:pic>
      <p:sp>
        <p:nvSpPr>
          <p:cNvPr id="34" name="Pijl: rechts 33">
            <a:extLst>
              <a:ext uri="{FF2B5EF4-FFF2-40B4-BE49-F238E27FC236}">
                <a16:creationId xmlns:a16="http://schemas.microsoft.com/office/drawing/2014/main" id="{CB48AA61-94EE-4130-B420-F444A0FA72F8}"/>
              </a:ext>
            </a:extLst>
          </p:cNvPr>
          <p:cNvSpPr/>
          <p:nvPr/>
        </p:nvSpPr>
        <p:spPr>
          <a:xfrm rot="6144463">
            <a:off x="8119970" y="2421957"/>
            <a:ext cx="735729" cy="424059"/>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Text Box 14">
            <a:extLst>
              <a:ext uri="{FF2B5EF4-FFF2-40B4-BE49-F238E27FC236}">
                <a16:creationId xmlns:a16="http://schemas.microsoft.com/office/drawing/2014/main" id="{587DFB63-6418-4EC6-B841-32BE4D0EC31D}"/>
              </a:ext>
            </a:extLst>
          </p:cNvPr>
          <p:cNvSpPr txBox="1"/>
          <p:nvPr/>
        </p:nvSpPr>
        <p:spPr>
          <a:xfrm>
            <a:off x="352139" y="1486367"/>
            <a:ext cx="4930221" cy="91630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36" name="Tekstvak 2">
            <a:extLst>
              <a:ext uri="{FF2B5EF4-FFF2-40B4-BE49-F238E27FC236}">
                <a16:creationId xmlns:a16="http://schemas.microsoft.com/office/drawing/2014/main" id="{05E82F13-D6C9-478E-9747-4FECF0682523}"/>
              </a:ext>
            </a:extLst>
          </p:cNvPr>
          <p:cNvSpPr txBox="1">
            <a:spLocks noChangeArrowheads="1"/>
          </p:cNvSpPr>
          <p:nvPr/>
        </p:nvSpPr>
        <p:spPr bwMode="auto">
          <a:xfrm>
            <a:off x="338739" y="1474904"/>
            <a:ext cx="5093904" cy="916304"/>
          </a:xfrm>
          <a:prstGeom prst="rect">
            <a:avLst/>
          </a:prstGeom>
          <a:noFill/>
          <a:ln w="9525">
            <a:noFill/>
            <a:miter lim="800000"/>
            <a:headEnd/>
            <a:tailEnd/>
          </a:ln>
        </p:spPr>
        <p:txBody>
          <a:bodyPr rot="0" vert="horz" wrap="square" lIns="91440" tIns="45720" rIns="91440" bIns="45720" anchor="t" anchorCtr="0">
            <a:noAutofit/>
          </a:bodyPr>
          <a:lstStyle/>
          <a:p>
            <a:r>
              <a:rPr lang="nl-NL" sz="2800" dirty="0">
                <a:latin typeface="Century Gothic" panose="020B0502020202020204" pitchFamily="34" charset="0"/>
              </a:rPr>
              <a:t>= de koning en alle ministers die het land besturen</a:t>
            </a:r>
          </a:p>
        </p:txBody>
      </p:sp>
      <p:sp>
        <p:nvSpPr>
          <p:cNvPr id="10" name="Ovaal 9">
            <a:extLst>
              <a:ext uri="{FF2B5EF4-FFF2-40B4-BE49-F238E27FC236}">
                <a16:creationId xmlns:a16="http://schemas.microsoft.com/office/drawing/2014/main" id="{4703C2BD-6311-499E-A63C-4F42973A68EA}"/>
              </a:ext>
            </a:extLst>
          </p:cNvPr>
          <p:cNvSpPr/>
          <p:nvPr/>
        </p:nvSpPr>
        <p:spPr>
          <a:xfrm>
            <a:off x="8406898" y="836712"/>
            <a:ext cx="465983" cy="132586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8" name="Afbeelding 27">
            <a:extLst>
              <a:ext uri="{FF2B5EF4-FFF2-40B4-BE49-F238E27FC236}">
                <a16:creationId xmlns:a16="http://schemas.microsoft.com/office/drawing/2014/main" id="{62801E82-8B0A-4A07-9363-152024D110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03848" y="2874386"/>
            <a:ext cx="2546669" cy="630671"/>
          </a:xfrm>
          <a:prstGeom prst="rect">
            <a:avLst/>
          </a:prstGeom>
        </p:spPr>
      </p:pic>
      <p:sp>
        <p:nvSpPr>
          <p:cNvPr id="30" name="Tekstvak 29">
            <a:extLst>
              <a:ext uri="{FF2B5EF4-FFF2-40B4-BE49-F238E27FC236}">
                <a16:creationId xmlns:a16="http://schemas.microsoft.com/office/drawing/2014/main" id="{3CE5A7D0-71AA-4B49-9A00-734715FBCD53}"/>
              </a:ext>
            </a:extLst>
          </p:cNvPr>
          <p:cNvSpPr txBox="1"/>
          <p:nvPr/>
        </p:nvSpPr>
        <p:spPr>
          <a:xfrm>
            <a:off x="3312309" y="2894060"/>
            <a:ext cx="2329746" cy="584775"/>
          </a:xfrm>
          <a:prstGeom prst="rect">
            <a:avLst/>
          </a:prstGeom>
          <a:noFill/>
        </p:spPr>
        <p:txBody>
          <a:bodyPr wrap="square" rtlCol="0">
            <a:spAutoFit/>
          </a:bodyPr>
          <a:lstStyle/>
          <a:p>
            <a:r>
              <a:rPr lang="nl-NL" sz="3200" dirty="0">
                <a:latin typeface="Century Gothic" panose="020B0502020202020204" pitchFamily="34" charset="0"/>
              </a:rPr>
              <a:t>de koning</a:t>
            </a:r>
          </a:p>
        </p:txBody>
      </p:sp>
      <p:cxnSp>
        <p:nvCxnSpPr>
          <p:cNvPr id="33" name="Rechte verbindingslijn 32">
            <a:extLst>
              <a:ext uri="{FF2B5EF4-FFF2-40B4-BE49-F238E27FC236}">
                <a16:creationId xmlns:a16="http://schemas.microsoft.com/office/drawing/2014/main" id="{F77C565D-5FA4-4443-8B34-1DE7F7DD80B8}"/>
              </a:ext>
            </a:extLst>
          </p:cNvPr>
          <p:cNvCxnSpPr>
            <a:cxnSpLocks/>
          </p:cNvCxnSpPr>
          <p:nvPr/>
        </p:nvCxnSpPr>
        <p:spPr>
          <a:xfrm>
            <a:off x="3011546" y="2407692"/>
            <a:ext cx="1194747" cy="4800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Pijl: rechts 36">
            <a:extLst>
              <a:ext uri="{FF2B5EF4-FFF2-40B4-BE49-F238E27FC236}">
                <a16:creationId xmlns:a16="http://schemas.microsoft.com/office/drawing/2014/main" id="{130C6994-D438-4B29-8C95-A99F9E787DF6}"/>
              </a:ext>
            </a:extLst>
          </p:cNvPr>
          <p:cNvSpPr/>
          <p:nvPr/>
        </p:nvSpPr>
        <p:spPr>
          <a:xfrm rot="8517241">
            <a:off x="5270653" y="2264608"/>
            <a:ext cx="1614798" cy="424059"/>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Ovaal 37">
            <a:extLst>
              <a:ext uri="{FF2B5EF4-FFF2-40B4-BE49-F238E27FC236}">
                <a16:creationId xmlns:a16="http://schemas.microsoft.com/office/drawing/2014/main" id="{819943DB-F45B-4A6B-B57F-A608D72502A7}"/>
              </a:ext>
            </a:extLst>
          </p:cNvPr>
          <p:cNvSpPr/>
          <p:nvPr/>
        </p:nvSpPr>
        <p:spPr>
          <a:xfrm>
            <a:off x="6755776" y="889682"/>
            <a:ext cx="465983" cy="132586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Text Box 14">
            <a:extLst>
              <a:ext uri="{FF2B5EF4-FFF2-40B4-BE49-F238E27FC236}">
                <a16:creationId xmlns:a16="http://schemas.microsoft.com/office/drawing/2014/main" id="{ED16B703-609A-4B29-8D62-514E0D5912F8}"/>
              </a:ext>
            </a:extLst>
          </p:cNvPr>
          <p:cNvSpPr txBox="1"/>
          <p:nvPr/>
        </p:nvSpPr>
        <p:spPr>
          <a:xfrm>
            <a:off x="6013371" y="3594583"/>
            <a:ext cx="2776400" cy="255967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41" name="Tekstvak 40">
            <a:extLst>
              <a:ext uri="{FF2B5EF4-FFF2-40B4-BE49-F238E27FC236}">
                <a16:creationId xmlns:a16="http://schemas.microsoft.com/office/drawing/2014/main" id="{74F20EFB-CE4B-414C-B082-6FFECA19768A}"/>
              </a:ext>
            </a:extLst>
          </p:cNvPr>
          <p:cNvSpPr txBox="1"/>
          <p:nvPr/>
        </p:nvSpPr>
        <p:spPr>
          <a:xfrm>
            <a:off x="6028655" y="3546809"/>
            <a:ext cx="3008435" cy="2677656"/>
          </a:xfrm>
          <a:prstGeom prst="rect">
            <a:avLst/>
          </a:prstGeom>
          <a:noFill/>
        </p:spPr>
        <p:txBody>
          <a:bodyPr wrap="square" rtlCol="0">
            <a:spAutoFit/>
          </a:bodyPr>
          <a:lstStyle/>
          <a:p>
            <a:r>
              <a:rPr lang="nl-NL" sz="2800" dirty="0">
                <a:latin typeface="Century Gothic" panose="020B0502020202020204" pitchFamily="34" charset="0"/>
              </a:rPr>
              <a:t>= iemand die samen met anderen beslist wat er in een land moet gebeuren</a:t>
            </a:r>
          </a:p>
        </p:txBody>
      </p:sp>
      <p:sp>
        <p:nvSpPr>
          <p:cNvPr id="4" name="Tekstvak 3">
            <a:extLst>
              <a:ext uri="{FF2B5EF4-FFF2-40B4-BE49-F238E27FC236}">
                <a16:creationId xmlns:a16="http://schemas.microsoft.com/office/drawing/2014/main" id="{F5EE3661-900D-4BB6-B304-1308D69449F9}"/>
              </a:ext>
            </a:extLst>
          </p:cNvPr>
          <p:cNvSpPr txBox="1"/>
          <p:nvPr/>
        </p:nvSpPr>
        <p:spPr>
          <a:xfrm>
            <a:off x="7279493" y="2427217"/>
            <a:ext cx="1533026" cy="215444"/>
          </a:xfrm>
          <a:prstGeom prst="rect">
            <a:avLst/>
          </a:prstGeom>
          <a:noFill/>
        </p:spPr>
        <p:txBody>
          <a:bodyPr wrap="square" rtlCol="0">
            <a:spAutoFit/>
          </a:bodyPr>
          <a:lstStyle/>
          <a:p>
            <a:r>
              <a:rPr lang="nl-NL" sz="800" dirty="0"/>
              <a:t>Bron: anp.nl</a:t>
            </a:r>
          </a:p>
        </p:txBody>
      </p:sp>
    </p:spTree>
    <p:extLst>
      <p:ext uri="{BB962C8B-B14F-4D97-AF65-F5344CB8AC3E}">
        <p14:creationId xmlns:p14="http://schemas.microsoft.com/office/powerpoint/2010/main" val="535365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123728" y="476671"/>
            <a:ext cx="3872499" cy="83489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899223" y="371427"/>
            <a:ext cx="433739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de persoon</a:t>
            </a:r>
            <a:endParaRPr lang="nl-NL" sz="5400" b="1" dirty="0">
              <a:effectLst/>
              <a:latin typeface="Century Gothic" panose="020B0502020202020204" pitchFamily="34" charset="0"/>
              <a:ea typeface="Calibri"/>
              <a:cs typeface="Times New Roman"/>
            </a:endParaRPr>
          </a:p>
        </p:txBody>
      </p:sp>
      <p:sp>
        <p:nvSpPr>
          <p:cNvPr id="7" name="Text Box 14"/>
          <p:cNvSpPr txBox="1"/>
          <p:nvPr/>
        </p:nvSpPr>
        <p:spPr>
          <a:xfrm>
            <a:off x="611560" y="3845539"/>
            <a:ext cx="2371784" cy="69958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endParaRPr lang="en-US" sz="3600" b="1" dirty="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2169" y="2841984"/>
            <a:ext cx="3597315" cy="6728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282230" y="3845539"/>
            <a:ext cx="2567888" cy="69958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081566" y="3902943"/>
            <a:ext cx="3056828" cy="908317"/>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de vrouw</a:t>
            </a:r>
            <a:endParaRPr lang="nl-NL" sz="4000" b="1" dirty="0">
              <a:effectLst/>
              <a:latin typeface="Century Gothic" panose="020B0502020202020204" pitchFamily="34" charset="0"/>
              <a:ea typeface="Calibri"/>
              <a:cs typeface="Times New Roman"/>
            </a:endParaRPr>
          </a:p>
        </p:txBody>
      </p:sp>
      <p:sp>
        <p:nvSpPr>
          <p:cNvPr id="11" name="Text Box 14"/>
          <p:cNvSpPr txBox="1"/>
          <p:nvPr/>
        </p:nvSpPr>
        <p:spPr>
          <a:xfrm>
            <a:off x="6236616" y="3845539"/>
            <a:ext cx="2448123" cy="68407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191360" y="3808795"/>
            <a:ext cx="2611398" cy="5472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a:latin typeface="Century Gothic" panose="020B0502020202020204" pitchFamily="34" charset="0"/>
                <a:ea typeface="Calibri"/>
                <a:cs typeface="Times New Roman"/>
              </a:rPr>
              <a:t>het kind</a:t>
            </a:r>
            <a:endParaRPr lang="nl-NL" sz="40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1"/>
            <a:ext cx="2574574" cy="69088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32596" y="476671"/>
            <a:ext cx="2679447" cy="164166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3600" dirty="0">
                <a:effectLst/>
                <a:latin typeface="Century Gothic" panose="020B0502020202020204" pitchFamily="34" charset="0"/>
                <a:ea typeface="Calibri"/>
                <a:cs typeface="Times New Roman"/>
              </a:rPr>
              <a:t>= </a:t>
            </a:r>
            <a:r>
              <a:rPr kumimoji="0" lang="nl-NL" altLang="nl-NL" sz="3600" b="0" i="0" u="none" strike="noStrike" cap="none" normalizeH="0" baseline="0" dirty="0">
                <a:ln>
                  <a:noFill/>
                </a:ln>
                <a:effectLst/>
                <a:latin typeface="Century Gothic" panose="020B0502020202020204" pitchFamily="34" charset="0"/>
              </a:rPr>
              <a:t>de mens</a:t>
            </a:r>
            <a:endParaRPr kumimoji="0" lang="nl-NL" altLang="nl-NL" sz="3200" b="0" i="0" u="none" strike="noStrike" cap="none" normalizeH="0" baseline="0" dirty="0">
              <a:ln>
                <a:noFill/>
              </a:ln>
              <a:effectLst/>
              <a:latin typeface="Century Gothic" panose="020B0502020202020204" pitchFamily="34" charset="0"/>
            </a:endParaRPr>
          </a:p>
          <a:p>
            <a:pPr>
              <a:lnSpc>
                <a:spcPct val="107000"/>
              </a:lnSpc>
              <a:spcAft>
                <a:spcPts val="800"/>
              </a:spcAft>
            </a:pPr>
            <a:endParaRPr lang="nl-NL" sz="2800" dirty="0">
              <a:effectLst/>
              <a:latin typeface="Century Gothic" panose="020B0502020202020204" pitchFamily="34" charset="0"/>
              <a:ea typeface="Calibri"/>
              <a:cs typeface="Times New Roman"/>
            </a:endParaRPr>
          </a:p>
        </p:txBody>
      </p:sp>
      <p:sp>
        <p:nvSpPr>
          <p:cNvPr id="23" name="Tekstvak 22">
            <a:extLst>
              <a:ext uri="{FF2B5EF4-FFF2-40B4-BE49-F238E27FC236}">
                <a16:creationId xmlns:a16="http://schemas.microsoft.com/office/drawing/2014/main" id="{6E47C47C-A67A-44B8-AE5E-2DF52D691092}"/>
              </a:ext>
            </a:extLst>
          </p:cNvPr>
          <p:cNvSpPr txBox="1"/>
          <p:nvPr/>
        </p:nvSpPr>
        <p:spPr>
          <a:xfrm>
            <a:off x="420150" y="3902943"/>
            <a:ext cx="2617537" cy="584775"/>
          </a:xfrm>
          <a:prstGeom prst="rect">
            <a:avLst/>
          </a:prstGeom>
          <a:noFill/>
        </p:spPr>
        <p:txBody>
          <a:bodyPr wrap="square" rtlCol="0">
            <a:spAutoFit/>
          </a:bodyPr>
          <a:lstStyle/>
          <a:p>
            <a:pPr algn="ctr">
              <a:lnSpc>
                <a:spcPct val="80000"/>
              </a:lnSpc>
              <a:spcAft>
                <a:spcPts val="800"/>
              </a:spcAft>
            </a:pPr>
            <a:r>
              <a:rPr lang="en-US" sz="4000" b="1" dirty="0">
                <a:latin typeface="Century Gothic" panose="020B0502020202020204" pitchFamily="34" charset="0"/>
                <a:ea typeface="Calibri"/>
                <a:cs typeface="Times New Roman"/>
              </a:rPr>
              <a:t>d</a:t>
            </a:r>
            <a:r>
              <a:rPr lang="en-US" sz="4000" b="1" dirty="0">
                <a:effectLst/>
                <a:latin typeface="Century Gothic" panose="020B0502020202020204" pitchFamily="34" charset="0"/>
                <a:ea typeface="Calibri"/>
                <a:cs typeface="Times New Roman"/>
              </a:rPr>
              <a:t>e man</a:t>
            </a:r>
            <a:endParaRPr lang="nl-NL" sz="4000" b="1" dirty="0">
              <a:effectLst/>
              <a:latin typeface="Century Gothic" panose="020B0502020202020204" pitchFamily="34" charset="0"/>
              <a:ea typeface="Calibri"/>
              <a:cs typeface="Times New Roman"/>
            </a:endParaRPr>
          </a:p>
        </p:txBody>
      </p:sp>
      <p:pic>
        <p:nvPicPr>
          <p:cNvPr id="19" name="Afbeelding 18">
            <a:extLst>
              <a:ext uri="{FF2B5EF4-FFF2-40B4-BE49-F238E27FC236}">
                <a16:creationId xmlns:a16="http://schemas.microsoft.com/office/drawing/2014/main" id="{542B0E5D-F877-45E9-893D-733C3B9811D1}"/>
              </a:ext>
            </a:extLst>
          </p:cNvPr>
          <p:cNvPicPr>
            <a:picLocks noChangeAspect="1"/>
          </p:cNvPicPr>
          <p:nvPr/>
        </p:nvPicPr>
        <p:blipFill>
          <a:blip r:embed="rId4"/>
          <a:stretch>
            <a:fillRect/>
          </a:stretch>
        </p:blipFill>
        <p:spPr>
          <a:xfrm>
            <a:off x="1545276" y="4618140"/>
            <a:ext cx="5919807" cy="2081847"/>
          </a:xfrm>
          <a:prstGeom prst="rect">
            <a:avLst/>
          </a:prstGeom>
        </p:spPr>
      </p:pic>
    </p:spTree>
    <p:extLst>
      <p:ext uri="{BB962C8B-B14F-4D97-AF65-F5344CB8AC3E}">
        <p14:creationId xmlns:p14="http://schemas.microsoft.com/office/powerpoint/2010/main" val="192884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45 – 9 november 2021</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23528" y="0"/>
            <a:ext cx="9540552" cy="1323439"/>
          </a:xfrm>
          <a:prstGeom prst="rect">
            <a:avLst/>
          </a:prstGeom>
          <a:noFill/>
        </p:spPr>
        <p:txBody>
          <a:bodyPr wrap="square" rtlCol="0">
            <a:spAutoFit/>
          </a:bodyPr>
          <a:lstStyle/>
          <a:p>
            <a:r>
              <a:rPr lang="nl-NL" sz="8000" b="1" u="sng" dirty="0">
                <a:latin typeface="Century Gothic" panose="020B0502020202020204" pitchFamily="34" charset="0"/>
              </a:rPr>
              <a:t>enorm</a:t>
            </a:r>
          </a:p>
        </p:txBody>
      </p:sp>
      <p:sp>
        <p:nvSpPr>
          <p:cNvPr id="9" name="Tekstvak 8"/>
          <p:cNvSpPr txBox="1"/>
          <p:nvPr/>
        </p:nvSpPr>
        <p:spPr>
          <a:xfrm rot="20040098">
            <a:off x="6728849" y="2133383"/>
            <a:ext cx="2520280" cy="677108"/>
          </a:xfrm>
          <a:prstGeom prst="rect">
            <a:avLst/>
          </a:prstGeom>
          <a:noFill/>
        </p:spPr>
        <p:txBody>
          <a:bodyPr wrap="square" rtlCol="0">
            <a:spAutoFit/>
          </a:bodyPr>
          <a:lstStyle/>
          <a:p>
            <a:endParaRPr lang="nl-NL" dirty="0">
              <a:latin typeface="Tahoma" panose="020B0604030504040204" pitchFamily="34" charset="0"/>
              <a:ea typeface="Tahoma" panose="020B0604030504040204" pitchFamily="34" charset="0"/>
              <a:cs typeface="Tahoma" panose="020B0604030504040204" pitchFamily="34" charset="0"/>
            </a:endParaRPr>
          </a:p>
          <a:p>
            <a:endParaRPr lang="nl-NL" sz="2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3" name="Afbeelding 2" descr="Afbeelding met persoon&#10;&#10;Automatisch gegenereerde beschrijving">
            <a:extLst>
              <a:ext uri="{FF2B5EF4-FFF2-40B4-BE49-F238E27FC236}">
                <a16:creationId xmlns:a16="http://schemas.microsoft.com/office/drawing/2014/main" id="{94A7718E-8A35-462D-A09B-6A1EB5435D5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67944" y="284072"/>
            <a:ext cx="4176464" cy="6289856"/>
          </a:xfrm>
          <a:prstGeom prst="rect">
            <a:avLst/>
          </a:prstGeom>
        </p:spPr>
      </p:pic>
    </p:spTree>
    <p:extLst>
      <p:ext uri="{BB962C8B-B14F-4D97-AF65-F5344CB8AC3E}">
        <p14:creationId xmlns:p14="http://schemas.microsoft.com/office/powerpoint/2010/main" val="879271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07504" y="-17839"/>
            <a:ext cx="9036496" cy="1440160"/>
          </a:xfrm>
          <a:prstGeom prst="rect">
            <a:avLst/>
          </a:prstGeom>
        </p:spPr>
        <p:txBody>
          <a:bodyPr vert="horz" lIns="91440" tIns="45720" rIns="91440" bIns="45720" rtlCol="0" anchor="ctr">
            <a:noAutofit/>
          </a:bodyPr>
          <a:lstStyle/>
          <a:p>
            <a:pPr>
              <a:spcBef>
                <a:spcPct val="0"/>
              </a:spcBef>
              <a:spcAft>
                <a:spcPts val="600"/>
              </a:spcAft>
            </a:pPr>
            <a:r>
              <a:rPr lang="nl-NL" sz="8000" b="1" u="sng" dirty="0">
                <a:latin typeface="Century Gothic" panose="020B0502020202020204" pitchFamily="34" charset="0"/>
                <a:ea typeface="+mj-ea"/>
                <a:cs typeface="+mj-cs"/>
              </a:rPr>
              <a:t>last hebben van</a:t>
            </a:r>
            <a:endParaRPr lang="nl-NL" sz="8000" b="1" u="sng" kern="1200" dirty="0">
              <a:latin typeface="Century Gothic" panose="020B0502020202020204" pitchFamily="34" charset="0"/>
              <a:ea typeface="+mj-ea"/>
              <a:cs typeface="+mj-cs"/>
            </a:endParaRPr>
          </a:p>
        </p:txBody>
      </p:sp>
      <p:sp>
        <p:nvSpPr>
          <p:cNvPr id="4" name="Tekstvak 3">
            <a:extLst>
              <a:ext uri="{FF2B5EF4-FFF2-40B4-BE49-F238E27FC236}">
                <a16:creationId xmlns:a16="http://schemas.microsoft.com/office/drawing/2014/main" id="{EB4B28F5-86DB-458D-9AF5-97934458949F}"/>
              </a:ext>
            </a:extLst>
          </p:cNvPr>
          <p:cNvSpPr txBox="1"/>
          <p:nvPr/>
        </p:nvSpPr>
        <p:spPr>
          <a:xfrm>
            <a:off x="1331640" y="1469989"/>
            <a:ext cx="5616624" cy="1015663"/>
          </a:xfrm>
          <a:prstGeom prst="rect">
            <a:avLst/>
          </a:prstGeom>
          <a:noFill/>
        </p:spPr>
        <p:txBody>
          <a:bodyPr wrap="square" rtlCol="0">
            <a:spAutoFit/>
          </a:bodyPr>
          <a:lstStyle/>
          <a:p>
            <a:r>
              <a:rPr lang="nl-NL" sz="6000" dirty="0">
                <a:solidFill>
                  <a:srgbClr val="FF0000"/>
                </a:solidFill>
              </a:rPr>
              <a:t>               </a:t>
            </a:r>
            <a:endParaRPr lang="nl-NL" sz="8800" dirty="0"/>
          </a:p>
        </p:txBody>
      </p:sp>
      <p:pic>
        <p:nvPicPr>
          <p:cNvPr id="8" name="Afbeelding 7" descr="Afbeelding met binnen, muur, kleding&#10;&#10;Automatisch gegenereerde beschrijving">
            <a:extLst>
              <a:ext uri="{FF2B5EF4-FFF2-40B4-BE49-F238E27FC236}">
                <a16:creationId xmlns:a16="http://schemas.microsoft.com/office/drawing/2014/main" id="{466B9C64-3E81-429A-B731-523885B0B2E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552" y="3404205"/>
            <a:ext cx="5943600" cy="2762250"/>
          </a:xfrm>
          <a:prstGeom prst="rect">
            <a:avLst/>
          </a:prstGeom>
        </p:spPr>
      </p:pic>
      <p:pic>
        <p:nvPicPr>
          <p:cNvPr id="2" name="Afbeelding 1">
            <a:extLst>
              <a:ext uri="{FF2B5EF4-FFF2-40B4-BE49-F238E27FC236}">
                <a16:creationId xmlns:a16="http://schemas.microsoft.com/office/drawing/2014/main" id="{0DB0156D-7D00-4D56-B86B-68A1F05609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38936" y="1646192"/>
            <a:ext cx="3888432" cy="2597473"/>
          </a:xfrm>
          <a:prstGeom prst="rect">
            <a:avLst/>
          </a:prstGeom>
        </p:spPr>
      </p:pic>
      <p:sp>
        <p:nvSpPr>
          <p:cNvPr id="9" name="Tekstvak 8">
            <a:extLst>
              <a:ext uri="{FF2B5EF4-FFF2-40B4-BE49-F238E27FC236}">
                <a16:creationId xmlns:a16="http://schemas.microsoft.com/office/drawing/2014/main" id="{D15C035C-E590-4413-96B2-B90E4D67E8FD}"/>
              </a:ext>
            </a:extLst>
          </p:cNvPr>
          <p:cNvSpPr txBox="1"/>
          <p:nvPr/>
        </p:nvSpPr>
        <p:spPr>
          <a:xfrm>
            <a:off x="7956376" y="6596390"/>
            <a:ext cx="2592288" cy="261610"/>
          </a:xfrm>
          <a:prstGeom prst="rect">
            <a:avLst/>
          </a:prstGeom>
          <a:noFill/>
        </p:spPr>
        <p:txBody>
          <a:bodyPr wrap="square" rtlCol="0">
            <a:spAutoFit/>
          </a:bodyPr>
          <a:lstStyle/>
          <a:p>
            <a:r>
              <a:rPr lang="nl-NL" sz="1050" dirty="0"/>
              <a:t>Bron: pricewise.nl</a:t>
            </a:r>
          </a:p>
        </p:txBody>
      </p:sp>
    </p:spTree>
    <p:extLst>
      <p:ext uri="{BB962C8B-B14F-4D97-AF65-F5344CB8AC3E}">
        <p14:creationId xmlns:p14="http://schemas.microsoft.com/office/powerpoint/2010/main" val="4251169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51520" y="0"/>
            <a:ext cx="9361040" cy="1323439"/>
          </a:xfrm>
          <a:prstGeom prst="rect">
            <a:avLst/>
          </a:prstGeom>
          <a:noFill/>
        </p:spPr>
        <p:txBody>
          <a:bodyPr wrap="square" rtlCol="0">
            <a:spAutoFit/>
          </a:bodyPr>
          <a:lstStyle/>
          <a:p>
            <a:r>
              <a:rPr lang="nl-NL" sz="8000" b="1" u="sng" dirty="0">
                <a:latin typeface="Century Gothic" panose="020B0502020202020204" pitchFamily="34" charset="0"/>
              </a:rPr>
              <a:t>misschien</a:t>
            </a:r>
          </a:p>
        </p:txBody>
      </p:sp>
      <p:pic>
        <p:nvPicPr>
          <p:cNvPr id="3" name="Afbeelding 2" descr="Afbeelding met persoon&#10;&#10;Automatisch gegenereerde beschrijving">
            <a:extLst>
              <a:ext uri="{FF2B5EF4-FFF2-40B4-BE49-F238E27FC236}">
                <a16:creationId xmlns:a16="http://schemas.microsoft.com/office/drawing/2014/main" id="{FFDC3BC1-2E43-45DA-A902-2909B5D109E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9592" y="1323439"/>
            <a:ext cx="7128792" cy="5514840"/>
          </a:xfrm>
          <a:prstGeom prst="rect">
            <a:avLst/>
          </a:prstGeom>
        </p:spPr>
      </p:pic>
      <p:sp>
        <p:nvSpPr>
          <p:cNvPr id="5" name="Ovaal 4">
            <a:extLst>
              <a:ext uri="{FF2B5EF4-FFF2-40B4-BE49-F238E27FC236}">
                <a16:creationId xmlns:a16="http://schemas.microsoft.com/office/drawing/2014/main" id="{1DBC9C7D-CEF5-4265-90FF-CF0F52D03EFD}"/>
              </a:ext>
            </a:extLst>
          </p:cNvPr>
          <p:cNvSpPr/>
          <p:nvPr/>
        </p:nvSpPr>
        <p:spPr>
          <a:xfrm>
            <a:off x="3851920" y="1700808"/>
            <a:ext cx="936104" cy="10974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F84100A2-4886-4293-8B2D-A7F43C8DFDA2}"/>
              </a:ext>
            </a:extLst>
          </p:cNvPr>
          <p:cNvSpPr txBox="1"/>
          <p:nvPr/>
        </p:nvSpPr>
        <p:spPr>
          <a:xfrm>
            <a:off x="3455876" y="1987922"/>
            <a:ext cx="2952328" cy="523220"/>
          </a:xfrm>
          <a:prstGeom prst="rect">
            <a:avLst/>
          </a:prstGeom>
          <a:noFill/>
        </p:spPr>
        <p:txBody>
          <a:bodyPr wrap="square" rtlCol="0">
            <a:spAutoFit/>
          </a:bodyPr>
          <a:lstStyle/>
          <a:p>
            <a:r>
              <a:rPr lang="nl-NL" sz="2800" b="1" dirty="0"/>
              <a:t>misofonie?</a:t>
            </a:r>
          </a:p>
        </p:txBody>
      </p:sp>
    </p:spTree>
    <p:extLst>
      <p:ext uri="{BB962C8B-B14F-4D97-AF65-F5344CB8AC3E}">
        <p14:creationId xmlns:p14="http://schemas.microsoft.com/office/powerpoint/2010/main" val="3870861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51520" y="-25930"/>
            <a:ext cx="9361040" cy="1323439"/>
          </a:xfrm>
          <a:prstGeom prst="rect">
            <a:avLst/>
          </a:prstGeom>
          <a:noFill/>
        </p:spPr>
        <p:txBody>
          <a:bodyPr wrap="square" rtlCol="0">
            <a:spAutoFit/>
          </a:bodyPr>
          <a:lstStyle/>
          <a:p>
            <a:r>
              <a:rPr lang="nl-NL" sz="8000" b="1" u="sng" dirty="0">
                <a:latin typeface="Century Gothic" panose="020B0502020202020204" pitchFamily="34" charset="0"/>
              </a:rPr>
              <a:t>de persoon</a:t>
            </a:r>
          </a:p>
        </p:txBody>
      </p:sp>
      <p:pic>
        <p:nvPicPr>
          <p:cNvPr id="4" name="Afbeelding 3" descr="Afbeelding met persoon, poseren, groep, buiten&#10;&#10;Automatisch gegenereerde beschrijving">
            <a:extLst>
              <a:ext uri="{FF2B5EF4-FFF2-40B4-BE49-F238E27FC236}">
                <a16:creationId xmlns:a16="http://schemas.microsoft.com/office/drawing/2014/main" id="{448EB903-83FD-49F7-9EDD-5D92564AC8C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1109" y="2204864"/>
            <a:ext cx="8136904" cy="4068452"/>
          </a:xfrm>
          <a:prstGeom prst="rect">
            <a:avLst/>
          </a:prstGeom>
        </p:spPr>
      </p:pic>
      <p:sp>
        <p:nvSpPr>
          <p:cNvPr id="11" name="Pijl: omlaag 10">
            <a:extLst>
              <a:ext uri="{FF2B5EF4-FFF2-40B4-BE49-F238E27FC236}">
                <a16:creationId xmlns:a16="http://schemas.microsoft.com/office/drawing/2014/main" id="{5357E66D-6E2D-4E4D-B683-67340E866489}"/>
              </a:ext>
            </a:extLst>
          </p:cNvPr>
          <p:cNvSpPr/>
          <p:nvPr/>
        </p:nvSpPr>
        <p:spPr>
          <a:xfrm>
            <a:off x="5894153" y="2223335"/>
            <a:ext cx="432048" cy="11558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A6B85809-ADDA-4C02-A5E1-BD3759AE5D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8072" y="2207290"/>
            <a:ext cx="493819" cy="1188823"/>
          </a:xfrm>
          <a:prstGeom prst="rect">
            <a:avLst/>
          </a:prstGeom>
        </p:spPr>
      </p:pic>
      <p:sp>
        <p:nvSpPr>
          <p:cNvPr id="13" name="Pijl: omlaag 12">
            <a:extLst>
              <a:ext uri="{FF2B5EF4-FFF2-40B4-BE49-F238E27FC236}">
                <a16:creationId xmlns:a16="http://schemas.microsoft.com/office/drawing/2014/main" id="{CF3EBC17-0D98-43BE-BAA0-A9E3A8463715}"/>
              </a:ext>
            </a:extLst>
          </p:cNvPr>
          <p:cNvSpPr/>
          <p:nvPr/>
        </p:nvSpPr>
        <p:spPr>
          <a:xfrm>
            <a:off x="7740352" y="2235741"/>
            <a:ext cx="493819" cy="16396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Pijl: omlaag 13">
            <a:extLst>
              <a:ext uri="{FF2B5EF4-FFF2-40B4-BE49-F238E27FC236}">
                <a16:creationId xmlns:a16="http://schemas.microsoft.com/office/drawing/2014/main" id="{B0082F3B-4A91-4B74-84CB-465817768064}"/>
              </a:ext>
            </a:extLst>
          </p:cNvPr>
          <p:cNvSpPr/>
          <p:nvPr/>
        </p:nvSpPr>
        <p:spPr>
          <a:xfrm>
            <a:off x="2032567" y="2235741"/>
            <a:ext cx="432048" cy="21248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77119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918A8456-5F48-4EB5-B862-8AAE058F410E}"/>
              </a:ext>
            </a:extLst>
          </p:cNvPr>
          <p:cNvSpPr txBox="1"/>
          <p:nvPr/>
        </p:nvSpPr>
        <p:spPr>
          <a:xfrm>
            <a:off x="322747" y="7937"/>
            <a:ext cx="9073008" cy="1323439"/>
          </a:xfrm>
          <a:prstGeom prst="rect">
            <a:avLst/>
          </a:prstGeom>
          <a:noFill/>
        </p:spPr>
        <p:txBody>
          <a:bodyPr wrap="square" rtlCol="0">
            <a:spAutoFit/>
          </a:bodyPr>
          <a:lstStyle/>
          <a:p>
            <a:pPr lvl="0"/>
            <a:r>
              <a:rPr lang="nl-NL" sz="8000" b="1" u="sng" dirty="0">
                <a:solidFill>
                  <a:prstClr val="black"/>
                </a:solidFill>
                <a:latin typeface="Century Gothic" panose="020B0502020202020204" pitchFamily="34" charset="0"/>
              </a:rPr>
              <a:t>de actie</a:t>
            </a:r>
          </a:p>
        </p:txBody>
      </p:sp>
      <p:sp>
        <p:nvSpPr>
          <p:cNvPr id="5" name="AutoShape 2" descr="Wat betekenen de diverse symbolen op haar en verzorgingsproducten - B4m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Tekstvak 7">
            <a:extLst>
              <a:ext uri="{FF2B5EF4-FFF2-40B4-BE49-F238E27FC236}">
                <a16:creationId xmlns:a16="http://schemas.microsoft.com/office/drawing/2014/main" id="{F0E618CB-6042-468D-AA56-C30FE61E9CFF}"/>
              </a:ext>
            </a:extLst>
          </p:cNvPr>
          <p:cNvSpPr txBox="1"/>
          <p:nvPr/>
        </p:nvSpPr>
        <p:spPr>
          <a:xfrm>
            <a:off x="5508104" y="4857199"/>
            <a:ext cx="2808312" cy="369332"/>
          </a:xfrm>
          <a:prstGeom prst="rect">
            <a:avLst/>
          </a:prstGeom>
          <a:noFill/>
        </p:spPr>
        <p:txBody>
          <a:bodyPr wrap="square" rtlCol="0">
            <a:spAutoFit/>
          </a:bodyPr>
          <a:lstStyle/>
          <a:p>
            <a:r>
              <a:rPr lang="nl-NL" dirty="0"/>
              <a:t>Bron: toverheks.com</a:t>
            </a:r>
          </a:p>
        </p:txBody>
      </p:sp>
      <p:pic>
        <p:nvPicPr>
          <p:cNvPr id="13" name="Afbeelding 12" descr="Afbeelding met tekst, binnen, computer, elektronica&#10;&#10;Automatisch gegenereerde beschrijving">
            <a:extLst>
              <a:ext uri="{FF2B5EF4-FFF2-40B4-BE49-F238E27FC236}">
                <a16:creationId xmlns:a16="http://schemas.microsoft.com/office/drawing/2014/main" id="{96874BD1-337E-4765-A5B3-AFF971E8EC8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2289" y="1331376"/>
            <a:ext cx="8072065" cy="5185508"/>
          </a:xfrm>
          <a:prstGeom prst="rect">
            <a:avLst/>
          </a:prstGeom>
        </p:spPr>
      </p:pic>
      <p:pic>
        <p:nvPicPr>
          <p:cNvPr id="7" name="Afbeelding 6">
            <a:extLst>
              <a:ext uri="{FF2B5EF4-FFF2-40B4-BE49-F238E27FC236}">
                <a16:creationId xmlns:a16="http://schemas.microsoft.com/office/drawing/2014/main" id="{7D79ED89-84DB-49A1-A620-62892C79D0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68953" y="2665765"/>
            <a:ext cx="3598735" cy="1926313"/>
          </a:xfrm>
          <a:prstGeom prst="rect">
            <a:avLst/>
          </a:prstGeom>
        </p:spPr>
      </p:pic>
      <p:sp>
        <p:nvSpPr>
          <p:cNvPr id="2" name="Tekstvak 1">
            <a:extLst>
              <a:ext uri="{FF2B5EF4-FFF2-40B4-BE49-F238E27FC236}">
                <a16:creationId xmlns:a16="http://schemas.microsoft.com/office/drawing/2014/main" id="{59E8C9F7-448B-43EA-B3EC-B98DAB1FC4F4}"/>
              </a:ext>
            </a:extLst>
          </p:cNvPr>
          <p:cNvSpPr txBox="1"/>
          <p:nvPr/>
        </p:nvSpPr>
        <p:spPr>
          <a:xfrm>
            <a:off x="7884368" y="6619231"/>
            <a:ext cx="2304256" cy="230832"/>
          </a:xfrm>
          <a:prstGeom prst="rect">
            <a:avLst/>
          </a:prstGeom>
          <a:noFill/>
        </p:spPr>
        <p:txBody>
          <a:bodyPr wrap="square" rtlCol="0">
            <a:spAutoFit/>
          </a:bodyPr>
          <a:lstStyle/>
          <a:p>
            <a:r>
              <a:rPr lang="nl-NL" sz="900" dirty="0"/>
              <a:t>Bron: toverheks.com</a:t>
            </a:r>
          </a:p>
        </p:txBody>
      </p:sp>
    </p:spTree>
    <p:extLst>
      <p:ext uri="{BB962C8B-B14F-4D97-AF65-F5344CB8AC3E}">
        <p14:creationId xmlns:p14="http://schemas.microsoft.com/office/powerpoint/2010/main" val="1319180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07504" y="147255"/>
            <a:ext cx="9036496" cy="1323439"/>
          </a:xfrm>
          <a:prstGeom prst="rect">
            <a:avLst/>
          </a:prstGeom>
          <a:noFill/>
        </p:spPr>
        <p:txBody>
          <a:bodyPr wrap="square" rtlCol="0">
            <a:spAutoFit/>
          </a:bodyPr>
          <a:lstStyle/>
          <a:p>
            <a:r>
              <a:rPr lang="nl-NL" sz="8000" b="1" u="sng" dirty="0">
                <a:latin typeface="Century Gothic" panose="020B0502020202020204" pitchFamily="34" charset="0"/>
              </a:rPr>
              <a:t>delen</a:t>
            </a:r>
          </a:p>
        </p:txBody>
      </p:sp>
      <p:sp>
        <p:nvSpPr>
          <p:cNvPr id="5" name="Tekstvak 4">
            <a:extLst>
              <a:ext uri="{FF2B5EF4-FFF2-40B4-BE49-F238E27FC236}">
                <a16:creationId xmlns:a16="http://schemas.microsoft.com/office/drawing/2014/main" id="{3CA78822-6828-4E95-85D3-B3D684E190F2}"/>
              </a:ext>
            </a:extLst>
          </p:cNvPr>
          <p:cNvSpPr txBox="1"/>
          <p:nvPr/>
        </p:nvSpPr>
        <p:spPr>
          <a:xfrm>
            <a:off x="-385490" y="1649906"/>
            <a:ext cx="9036495" cy="369332"/>
          </a:xfrm>
          <a:prstGeom prst="rect">
            <a:avLst/>
          </a:prstGeom>
          <a:noFill/>
        </p:spPr>
        <p:txBody>
          <a:bodyPr wrap="square" rtlCol="0">
            <a:spAutoFit/>
          </a:bodyPr>
          <a:lstStyle/>
          <a:p>
            <a:r>
              <a:rPr lang="nl-NL" dirty="0"/>
              <a:t>             </a:t>
            </a:r>
          </a:p>
        </p:txBody>
      </p:sp>
      <p:pic>
        <p:nvPicPr>
          <p:cNvPr id="13" name="Afbeelding 12">
            <a:extLst>
              <a:ext uri="{FF2B5EF4-FFF2-40B4-BE49-F238E27FC236}">
                <a16:creationId xmlns:a16="http://schemas.microsoft.com/office/drawing/2014/main" id="{A2CDEE65-13BC-4FAC-B062-2C118057D26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11760" y="1624722"/>
            <a:ext cx="4972050" cy="4972050"/>
          </a:xfrm>
          <a:prstGeom prst="rect">
            <a:avLst/>
          </a:prstGeom>
        </p:spPr>
      </p:pic>
      <p:sp>
        <p:nvSpPr>
          <p:cNvPr id="14" name="Tekstvak 13">
            <a:extLst>
              <a:ext uri="{FF2B5EF4-FFF2-40B4-BE49-F238E27FC236}">
                <a16:creationId xmlns:a16="http://schemas.microsoft.com/office/drawing/2014/main" id="{466B4154-62FE-49AF-A5CF-1918A8BF3EC6}"/>
              </a:ext>
            </a:extLst>
          </p:cNvPr>
          <p:cNvSpPr txBox="1"/>
          <p:nvPr/>
        </p:nvSpPr>
        <p:spPr>
          <a:xfrm>
            <a:off x="7883860" y="6589078"/>
            <a:ext cx="2808312" cy="230832"/>
          </a:xfrm>
          <a:prstGeom prst="rect">
            <a:avLst/>
          </a:prstGeom>
          <a:noFill/>
        </p:spPr>
        <p:txBody>
          <a:bodyPr wrap="square" rtlCol="0">
            <a:spAutoFit/>
          </a:bodyPr>
          <a:lstStyle/>
          <a:p>
            <a:r>
              <a:rPr lang="nl-NL" sz="900" dirty="0"/>
              <a:t>Bron: seniorweb.nl</a:t>
            </a:r>
          </a:p>
        </p:txBody>
      </p:sp>
    </p:spTree>
    <p:extLst>
      <p:ext uri="{BB962C8B-B14F-4D97-AF65-F5344CB8AC3E}">
        <p14:creationId xmlns:p14="http://schemas.microsoft.com/office/powerpoint/2010/main" val="391277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488" y="31288"/>
            <a:ext cx="11409158" cy="1323439"/>
          </a:xfrm>
          <a:prstGeom prst="rect">
            <a:avLst/>
          </a:prstGeom>
          <a:noFill/>
        </p:spPr>
        <p:txBody>
          <a:bodyPr wrap="square" rtlCol="0">
            <a:spAutoFit/>
          </a:bodyPr>
          <a:lstStyle/>
          <a:p>
            <a:r>
              <a:rPr lang="nl-NL" sz="8000" b="1" u="sng" dirty="0">
                <a:latin typeface="Century Gothic" panose="020B0502020202020204" pitchFamily="34" charset="0"/>
              </a:rPr>
              <a:t>de minister</a:t>
            </a:r>
          </a:p>
        </p:txBody>
      </p:sp>
      <p:sp>
        <p:nvSpPr>
          <p:cNvPr id="11" name="Rechthoek 10">
            <a:extLst>
              <a:ext uri="{FF2B5EF4-FFF2-40B4-BE49-F238E27FC236}">
                <a16:creationId xmlns:a16="http://schemas.microsoft.com/office/drawing/2014/main" id="{512F1857-1110-4B7E-A885-904A968CD1A3}"/>
              </a:ext>
            </a:extLst>
          </p:cNvPr>
          <p:cNvSpPr/>
          <p:nvPr/>
        </p:nvSpPr>
        <p:spPr>
          <a:xfrm>
            <a:off x="2199305" y="3508721"/>
            <a:ext cx="481222" cy="369332"/>
          </a:xfrm>
          <a:prstGeom prst="rect">
            <a:avLst/>
          </a:prstGeom>
        </p:spPr>
        <p:txBody>
          <a:bodyPr wrap="none">
            <a:spAutoFit/>
          </a:bodyPr>
          <a:lstStyle/>
          <a:p>
            <a:pPr lvl="0"/>
            <a:r>
              <a:rPr lang="nl-NL" dirty="0">
                <a:solidFill>
                  <a:schemeClr val="bg1"/>
                </a:solidFill>
              </a:rPr>
              <a:t>pip</a:t>
            </a:r>
          </a:p>
        </p:txBody>
      </p:sp>
      <p:sp>
        <p:nvSpPr>
          <p:cNvPr id="13" name="Rechthoek 12">
            <a:extLst>
              <a:ext uri="{FF2B5EF4-FFF2-40B4-BE49-F238E27FC236}">
                <a16:creationId xmlns:a16="http://schemas.microsoft.com/office/drawing/2014/main" id="{50C8DFDE-CEAC-4C2F-BE22-9A612A348305}"/>
              </a:ext>
            </a:extLst>
          </p:cNvPr>
          <p:cNvSpPr/>
          <p:nvPr/>
        </p:nvSpPr>
        <p:spPr>
          <a:xfrm>
            <a:off x="3379480" y="4082016"/>
            <a:ext cx="596638" cy="369332"/>
          </a:xfrm>
          <a:prstGeom prst="rect">
            <a:avLst/>
          </a:prstGeom>
        </p:spPr>
        <p:txBody>
          <a:bodyPr wrap="none">
            <a:spAutoFit/>
          </a:bodyPr>
          <a:lstStyle/>
          <a:p>
            <a:r>
              <a:rPr lang="nl-NL" dirty="0">
                <a:solidFill>
                  <a:schemeClr val="bg1"/>
                </a:solidFill>
              </a:rPr>
              <a:t>piep</a:t>
            </a:r>
          </a:p>
        </p:txBody>
      </p:sp>
      <p:pic>
        <p:nvPicPr>
          <p:cNvPr id="5" name="Afbeelding 4">
            <a:extLst>
              <a:ext uri="{FF2B5EF4-FFF2-40B4-BE49-F238E27FC236}">
                <a16:creationId xmlns:a16="http://schemas.microsoft.com/office/drawing/2014/main" id="{FF292AAB-A714-4E53-8F28-0E608B1EEFB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52588" y="1460265"/>
            <a:ext cx="5047059" cy="5243501"/>
          </a:xfrm>
          <a:prstGeom prst="rect">
            <a:avLst/>
          </a:prstGeom>
        </p:spPr>
      </p:pic>
    </p:spTree>
    <p:extLst>
      <p:ext uri="{BB962C8B-B14F-4D97-AF65-F5344CB8AC3E}">
        <p14:creationId xmlns:p14="http://schemas.microsoft.com/office/powerpoint/2010/main" val="198754384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8632</TotalTime>
  <Words>665</Words>
  <Application>Microsoft Office PowerPoint</Application>
  <PresentationFormat>Diavoorstelling (4:3)</PresentationFormat>
  <Paragraphs>230</Paragraphs>
  <Slides>18</Slides>
  <Notes>14</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18</vt:i4>
      </vt:variant>
    </vt:vector>
  </HeadingPairs>
  <TitlesOfParts>
    <vt:vector size="25" baseType="lpstr">
      <vt:lpstr>Arial</vt:lpstr>
      <vt:lpstr>Calibri</vt:lpstr>
      <vt:lpstr>Century Gothic</vt:lpstr>
      <vt:lpstr>Tahoma</vt:lpstr>
      <vt:lpstr>Trebuchet MS</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Vrielink, Francis</cp:lastModifiedBy>
  <cp:revision>1355</cp:revision>
  <dcterms:created xsi:type="dcterms:W3CDTF">2020-12-15T09:16:44Z</dcterms:created>
  <dcterms:modified xsi:type="dcterms:W3CDTF">2022-09-06T18:25:58Z</dcterms:modified>
</cp:coreProperties>
</file>