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442" r:id="rId4"/>
    <p:sldId id="1245" r:id="rId5"/>
    <p:sldId id="1244" r:id="rId6"/>
    <p:sldId id="1265" r:id="rId7"/>
    <p:sldId id="1241" r:id="rId8"/>
    <p:sldId id="1291" r:id="rId9"/>
    <p:sldId id="1238" r:id="rId10"/>
    <p:sldId id="934" r:id="rId11"/>
    <p:sldId id="1475" r:id="rId12"/>
    <p:sldId id="1476" r:id="rId13"/>
    <p:sldId id="1477" r:id="rId14"/>
    <p:sldId id="1438" r:id="rId15"/>
    <p:sldId id="1478" r:id="rId16"/>
    <p:sldId id="1452" r:id="rId17"/>
    <p:sldId id="1480"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42"/>
            <p14:sldId id="1245"/>
            <p14:sldId id="1244"/>
            <p14:sldId id="1265"/>
            <p14:sldId id="1241"/>
            <p14:sldId id="1291"/>
            <p14:sldId id="1238"/>
            <p14:sldId id="934"/>
            <p14:sldId id="1475"/>
            <p14:sldId id="1476"/>
            <p14:sldId id="1477"/>
            <p14:sldId id="1438"/>
            <p14:sldId id="1478"/>
            <p14:sldId id="1452"/>
            <p14:sldId id="14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74138" autoAdjust="0"/>
  </p:normalViewPr>
  <p:slideViewPr>
    <p:cSldViewPr>
      <p:cViewPr varScale="1">
        <p:scale>
          <a:sx n="63" d="100"/>
          <a:sy n="63" d="100"/>
        </p:scale>
        <p:origin x="197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gn="l"/>
            <a:r>
              <a:rPr lang="nl-NL" sz="1800" b="1" dirty="0">
                <a:solidFill>
                  <a:srgbClr val="4F4F4F"/>
                </a:solidFill>
                <a:effectLst/>
                <a:latin typeface="Verdana" panose="020B0604030504040204" pitchFamily="34" charset="0"/>
              </a:rPr>
              <a:t>Woordenoverzicht:</a:t>
            </a:r>
          </a:p>
          <a:p>
            <a:pPr algn="l"/>
            <a:r>
              <a:rPr lang="nl-NL" sz="2800" dirty="0"/>
              <a:t>de stroom: de kracht waardoor iets werkt, de elektriciteit</a:t>
            </a:r>
          </a:p>
          <a:p>
            <a:pPr algn="l"/>
            <a:r>
              <a:rPr lang="nl-NL" sz="2800" dirty="0"/>
              <a:t>nodig hebben: wat je niet kunt missen</a:t>
            </a:r>
          </a:p>
          <a:p>
            <a:pPr algn="l"/>
            <a:r>
              <a:rPr lang="nl-NL" sz="2800" dirty="0"/>
              <a:t>vervoeren: van de ene plaats naar de andere plaats brengen</a:t>
            </a:r>
          </a:p>
          <a:p>
            <a:pPr algn="l"/>
            <a:r>
              <a:rPr lang="nl-NL" sz="2800" dirty="0"/>
              <a:t>... jaar geleden: … jaar terug in de tijd</a:t>
            </a:r>
          </a:p>
          <a:p>
            <a:pPr algn="l"/>
            <a:r>
              <a:rPr lang="nl-NL" sz="2800" dirty="0"/>
              <a:t>kosten: hoeveel geld je voor iets moet betalen</a:t>
            </a:r>
          </a:p>
          <a:p>
            <a:pPr algn="l"/>
            <a:r>
              <a:rPr lang="nl-NL" sz="2800" dirty="0"/>
              <a:t>besparen: minder van iets gebruiken</a:t>
            </a:r>
          </a:p>
          <a:p>
            <a:pPr algn="l"/>
            <a:r>
              <a:rPr lang="nl-NL" sz="2800" dirty="0"/>
              <a:t>in de problemen komen: moeilijke dingen meemaken, en het is niet meteen voorbij</a:t>
            </a:r>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7106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64638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9.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706" y="-29398"/>
            <a:ext cx="9144000" cy="6858000"/>
          </a:xfrm>
        </p:spPr>
        <p:txBody>
          <a:bodyPr>
            <a:noAutofit/>
          </a:bodyPr>
          <a:lstStyle/>
          <a:p>
            <a:pPr marL="0" indent="0">
              <a:buNone/>
            </a:pPr>
            <a:r>
              <a:rPr lang="nl-NL" sz="2000" u="sng" dirty="0"/>
              <a:t>Semantisatieverhaal AA:</a:t>
            </a:r>
          </a:p>
          <a:p>
            <a:pPr marL="0" indent="0">
              <a:buNone/>
            </a:pPr>
            <a:r>
              <a:rPr lang="nl-NL" sz="2000" dirty="0"/>
              <a:t>Ik herinner het me nog precies: Zo’n </a:t>
            </a:r>
            <a:r>
              <a:rPr lang="nl-NL" sz="2000" b="1" u="sng" dirty="0"/>
              <a:t>5 jaar geleden</a:t>
            </a:r>
            <a:r>
              <a:rPr lang="nl-NL" sz="2000" b="1" i="1" dirty="0"/>
              <a:t>, 5 jaar terug in de tijd, </a:t>
            </a:r>
            <a:r>
              <a:rPr lang="nl-NL" sz="2000" i="1" dirty="0"/>
              <a:t> </a:t>
            </a:r>
            <a:r>
              <a:rPr lang="nl-NL" sz="2000" dirty="0"/>
              <a:t>gebeurde het: Ineens ging thuis de wasmachine kapot. Na 10 jaar trouwe dienst. Er lag een gigantische plas water voor en het deurtje wilde niet meer dicht. Nou is een wasmachine een apparaat dat je elke week en misschien wel elke dag </a:t>
            </a:r>
            <a:r>
              <a:rPr lang="nl-NL" sz="2000" b="1" u="sng" dirty="0"/>
              <a:t>nodig hebt</a:t>
            </a:r>
            <a:r>
              <a:rPr lang="nl-NL" sz="2000" dirty="0"/>
              <a:t>.</a:t>
            </a:r>
            <a:r>
              <a:rPr lang="nl-NL" sz="2000" b="1" dirty="0"/>
              <a:t> </a:t>
            </a:r>
            <a:r>
              <a:rPr lang="nl-NL" sz="2000" dirty="0"/>
              <a:t>Nodig hebben betekent </a:t>
            </a:r>
            <a:r>
              <a:rPr lang="nl-NL" sz="2000" b="1" i="1" dirty="0"/>
              <a:t>wat je niet kunt missen</a:t>
            </a:r>
            <a:r>
              <a:rPr lang="nl-NL" sz="2000" dirty="0"/>
              <a:t>.</a:t>
            </a:r>
            <a:r>
              <a:rPr lang="nl-NL" sz="2000" i="1" dirty="0"/>
              <a:t> </a:t>
            </a:r>
            <a:r>
              <a:rPr lang="nl-NL" sz="2000" dirty="0"/>
              <a:t>Wij </a:t>
            </a:r>
            <a:r>
              <a:rPr lang="nl-NL" sz="2000" b="1" u="sng" dirty="0"/>
              <a:t>kwamen</a:t>
            </a:r>
            <a:r>
              <a:rPr lang="nl-NL" sz="2000" b="1" dirty="0"/>
              <a:t> </a:t>
            </a:r>
            <a:r>
              <a:rPr lang="nl-NL" sz="2000" dirty="0"/>
              <a:t>thuis in ieder geval al na een paar dagen </a:t>
            </a:r>
            <a:r>
              <a:rPr lang="nl-NL" sz="2000" b="1" u="sng" dirty="0"/>
              <a:t>in de problemen</a:t>
            </a:r>
            <a:r>
              <a:rPr lang="nl-NL" sz="2000" dirty="0"/>
              <a:t>. Dat betekent dat je </a:t>
            </a:r>
            <a:r>
              <a:rPr lang="nl-NL" sz="2000" b="1" i="1" dirty="0"/>
              <a:t>moeilijke dingen meemaakt en dat het niet meteen voorbij is. </a:t>
            </a:r>
            <a:r>
              <a:rPr lang="nl-NL" sz="2000" dirty="0"/>
              <a:t>Want de sportkleren van mij en mijn zusje lagen al een paar dagen in de wasmand. En ik had ze nodig voor de gymles. We probeerden eerst de kleren met de hand te wassen. Maar dat is veel en zwaar werk! De enige goede oplossing die we toen konden bedenken was dat we een nieuwe wasmachine moesten kopen. Maar zo’n apparaat </a:t>
            </a:r>
            <a:r>
              <a:rPr lang="nl-NL" sz="2000" b="1" u="sng" dirty="0"/>
              <a:t>kost</a:t>
            </a:r>
            <a:r>
              <a:rPr lang="nl-NL" sz="2000" dirty="0"/>
              <a:t> al gauw 500 euro. Dat is </a:t>
            </a:r>
            <a:r>
              <a:rPr lang="nl-NL" sz="2000" b="1" i="1" dirty="0"/>
              <a:t>hoeveel geld je voor iets moet betalen</a:t>
            </a:r>
            <a:r>
              <a:rPr lang="nl-NL" sz="2000" dirty="0"/>
              <a:t>. En zoveel geld hadden mijn ouders niet. We hebben toen met zijn allen geld bij elkaar gelegd. We zagen al gauw dat we samen wel genoeg geld hadden om een nieuwe wasmachine te kopen. We hebben ‘m gekocht bij de winkel in ons dorp. En we hadden geluk. De winkel </a:t>
            </a:r>
            <a:r>
              <a:rPr lang="nl-NL" sz="2000" b="1" u="sng" dirty="0"/>
              <a:t>vervoerde</a:t>
            </a:r>
            <a:r>
              <a:rPr lang="nl-NL" sz="2000" dirty="0"/>
              <a:t> juist die week het apparaat gratis naar ons huis. Vervoeren is </a:t>
            </a:r>
            <a:r>
              <a:rPr lang="nl-NL" sz="2000" b="1" i="1" dirty="0"/>
              <a:t>van de ene plaats naar de andere plaats brengen. </a:t>
            </a:r>
            <a:r>
              <a:rPr lang="nl-NL" sz="2000" dirty="0"/>
              <a:t>Nu is het 5 jaar later en de wasmachine staat nog steeds in de bijkeuken. Hij maakt de kleren goed schoon en we hebben gemerkt dat deze machine veel minder </a:t>
            </a:r>
            <a:r>
              <a:rPr lang="nl-NL" sz="2000" b="1" u="sng" dirty="0"/>
              <a:t>stroom</a:t>
            </a:r>
            <a:r>
              <a:rPr lang="nl-NL" sz="2000" dirty="0"/>
              <a:t> gebruikt. Stroom is </a:t>
            </a:r>
            <a:r>
              <a:rPr lang="nl-NL" sz="2000" b="1" i="1" dirty="0"/>
              <a:t>de kracht waardoor iets werkt, de elektriciteit. </a:t>
            </a:r>
            <a:r>
              <a:rPr lang="nl-NL" sz="2000" dirty="0"/>
              <a:t>En daar zijn we natuurlijk ook heel blij mee, want hierdoor </a:t>
            </a:r>
            <a:r>
              <a:rPr lang="nl-NL" sz="2000" b="1" u="sng" dirty="0"/>
              <a:t>besparen</a:t>
            </a:r>
            <a:r>
              <a:rPr lang="nl-NL" sz="2000" dirty="0"/>
              <a:t> we veel geld, hierdoor </a:t>
            </a:r>
            <a:r>
              <a:rPr lang="nl-NL" sz="2000" b="1" i="1" dirty="0"/>
              <a:t>gebruiken we minder geld! </a:t>
            </a:r>
            <a:br>
              <a:rPr lang="nl-NL" sz="2000" b="1" i="1" dirty="0"/>
            </a:br>
            <a:r>
              <a:rPr lang="nl-NL" sz="2000" dirty="0"/>
              <a:t>Wie doet bij jullie thuis meestal de was?</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073" y="413446"/>
            <a:ext cx="4416927"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nodig hebben</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5732" y="381481"/>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a:t>
            </a:r>
            <a:r>
              <a:rPr lang="nl-NL" sz="4800" b="1" dirty="0">
                <a:solidFill>
                  <a:srgbClr val="387038"/>
                </a:solidFill>
                <a:effectLst/>
                <a:latin typeface="Century Gothic" panose="020B0502020202020204" pitchFamily="34" charset="0"/>
                <a:ea typeface="Calibri"/>
                <a:cs typeface="Times New Roman"/>
              </a:rPr>
              <a:t>verbodig zijn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71245" y="1547232"/>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je niet kunt missen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Iedereen </a:t>
            </a:r>
            <a:r>
              <a:rPr lang="nl-NL" sz="2000" i="1" u="sng" dirty="0">
                <a:solidFill>
                  <a:srgbClr val="387038"/>
                </a:solidFill>
                <a:effectLst/>
                <a:latin typeface="Century Gothic" panose="020B0502020202020204" pitchFamily="34" charset="0"/>
                <a:ea typeface="Calibri"/>
                <a:cs typeface="Times New Roman"/>
              </a:rPr>
              <a:t>heeft</a:t>
            </a:r>
            <a:r>
              <a:rPr lang="nl-NL" sz="2000" i="1" dirty="0">
                <a:solidFill>
                  <a:srgbClr val="387038"/>
                </a:solidFill>
                <a:effectLst/>
                <a:latin typeface="Century Gothic" panose="020B0502020202020204" pitchFamily="34" charset="0"/>
                <a:ea typeface="Calibri"/>
                <a:cs typeface="Times New Roman"/>
              </a:rPr>
              <a:t> thuis wel een wasmachine </a:t>
            </a:r>
            <a:r>
              <a:rPr lang="nl-NL" sz="2000" i="1" u="sng" dirty="0">
                <a:solidFill>
                  <a:srgbClr val="387038"/>
                </a:solidFill>
                <a:effectLst/>
                <a:latin typeface="Century Gothic" panose="020B0502020202020204" pitchFamily="34" charset="0"/>
                <a:ea typeface="Calibri"/>
                <a:cs typeface="Times New Roman"/>
              </a:rPr>
              <a:t>nodig</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2969" y="1554305"/>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je wel kunt missen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Een elektrisch mes </a:t>
            </a:r>
            <a:r>
              <a:rPr lang="nl-NL" sz="2000" i="1" u="sng" dirty="0">
                <a:solidFill>
                  <a:srgbClr val="387038"/>
                </a:solidFill>
                <a:latin typeface="Century Gothic" panose="020B0502020202020204" pitchFamily="34" charset="0"/>
                <a:ea typeface="Calibri"/>
                <a:cs typeface="Times New Roman"/>
              </a:rPr>
              <a:t>is</a:t>
            </a:r>
            <a:r>
              <a:rPr lang="nl-NL" sz="2000" i="1" dirty="0">
                <a:solidFill>
                  <a:srgbClr val="387038"/>
                </a:solidFill>
                <a:latin typeface="Century Gothic" panose="020B0502020202020204" pitchFamily="34" charset="0"/>
                <a:ea typeface="Calibri"/>
                <a:cs typeface="Times New Roman"/>
              </a:rPr>
              <a:t> heel erg </a:t>
            </a:r>
            <a:r>
              <a:rPr lang="nl-NL" sz="2000" i="1" u="sng" dirty="0">
                <a:solidFill>
                  <a:srgbClr val="387038"/>
                </a:solidFill>
                <a:latin typeface="Century Gothic" panose="020B0502020202020204" pitchFamily="34" charset="0"/>
                <a:ea typeface="Calibri"/>
                <a:cs typeface="Times New Roman"/>
              </a:rPr>
              <a:t>overbodig.</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D7E3A3B-0883-4C1F-9C09-94CA3C9D8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2492896"/>
            <a:ext cx="3894625" cy="2841172"/>
          </a:xfrm>
          <a:prstGeom prst="rect">
            <a:avLst/>
          </a:prstGeom>
        </p:spPr>
      </p:pic>
      <p:pic>
        <p:nvPicPr>
          <p:cNvPr id="5" name="Afbeelding 4" descr="Afbeelding met keukenapparaat&#10;&#10;Automatisch gegenereerde beschrijving">
            <a:extLst>
              <a:ext uri="{FF2B5EF4-FFF2-40B4-BE49-F238E27FC236}">
                <a16:creationId xmlns:a16="http://schemas.microsoft.com/office/drawing/2014/main" id="{85829744-7E54-47A9-B6E8-CE789E1F5B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3245" y="2780928"/>
            <a:ext cx="4029510" cy="2337116"/>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besparen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70263" y="672393"/>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6000" b="1" dirty="0">
                <a:solidFill>
                  <a:srgbClr val="387038"/>
                </a:solidFill>
                <a:latin typeface="Century Gothic" panose="020B0502020202020204" pitchFamily="34" charset="0"/>
                <a:ea typeface="Calibri"/>
                <a:cs typeface="Times New Roman"/>
              </a:rPr>
              <a:t>verspillen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minder van iets gebruiken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We </a:t>
            </a:r>
            <a:r>
              <a:rPr lang="nl-NL" sz="2000" i="1" u="sng" dirty="0">
                <a:solidFill>
                  <a:srgbClr val="387038"/>
                </a:solidFill>
                <a:latin typeface="Century Gothic" panose="020B0502020202020204" pitchFamily="34" charset="0"/>
                <a:ea typeface="Calibri"/>
                <a:cs typeface="Times New Roman"/>
              </a:rPr>
              <a:t>besparen</a:t>
            </a:r>
            <a:r>
              <a:rPr lang="nl-NL" sz="2000" i="1" dirty="0">
                <a:solidFill>
                  <a:srgbClr val="387038"/>
                </a:solidFill>
                <a:latin typeface="Century Gothic" panose="020B0502020202020204" pitchFamily="34" charset="0"/>
                <a:ea typeface="Calibri"/>
                <a:cs typeface="Times New Roman"/>
              </a:rPr>
              <a:t> veel geld met onze nieuwe wasmachine.</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8777" y="1484784"/>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te </a:t>
            </a:r>
            <a:r>
              <a:rPr lang="nl-NL" sz="2800" dirty="0">
                <a:latin typeface="Century Gothic" panose="020B0502020202020204" pitchFamily="34" charset="0"/>
                <a:ea typeface="Calibri"/>
                <a:cs typeface="Times New Roman"/>
              </a:rPr>
              <a:t>veel van iets gebruiken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Je </a:t>
            </a:r>
            <a:r>
              <a:rPr lang="nl-NL" sz="2000" i="1" u="sng" dirty="0">
                <a:solidFill>
                  <a:srgbClr val="387038"/>
                </a:solidFill>
                <a:latin typeface="Century Gothic" panose="020B0502020202020204" pitchFamily="34" charset="0"/>
                <a:ea typeface="Calibri"/>
                <a:cs typeface="Times New Roman"/>
              </a:rPr>
              <a:t>verspilt</a:t>
            </a:r>
            <a:r>
              <a:rPr lang="nl-NL" sz="2000" i="1" dirty="0">
                <a:solidFill>
                  <a:srgbClr val="387038"/>
                </a:solidFill>
                <a:latin typeface="Century Gothic" panose="020B0502020202020204" pitchFamily="34" charset="0"/>
                <a:ea typeface="Calibri"/>
                <a:cs typeface="Times New Roman"/>
              </a:rPr>
              <a:t> veel geld als je nutteloze dingen koopt.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48D7560-BD56-46A7-8384-A6F895EF3A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2307" y="2685503"/>
            <a:ext cx="3633224" cy="2325263"/>
          </a:xfrm>
          <a:prstGeom prst="rect">
            <a:avLst/>
          </a:prstGeom>
        </p:spPr>
      </p:pic>
      <p:pic>
        <p:nvPicPr>
          <p:cNvPr id="5" name="Afbeelding 4">
            <a:extLst>
              <a:ext uri="{FF2B5EF4-FFF2-40B4-BE49-F238E27FC236}">
                <a16:creationId xmlns:a16="http://schemas.microsoft.com/office/drawing/2014/main" id="{A5ACB36F-565E-49E0-A494-1BE4D8E56E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192" y="2673239"/>
            <a:ext cx="3458743" cy="2367615"/>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latin typeface="Century Gothic" panose="020B0502020202020204" pitchFamily="34" charset="0"/>
                <a:ea typeface="Calibri"/>
                <a:cs typeface="Times New Roman"/>
              </a:rPr>
              <a:t>i</a:t>
            </a:r>
            <a:r>
              <a:rPr lang="nl-NL" sz="4800" b="1" dirty="0">
                <a:solidFill>
                  <a:srgbClr val="387038"/>
                </a:solidFill>
                <a:effectLst/>
                <a:latin typeface="Century Gothic" panose="020B0502020202020204" pitchFamily="34" charset="0"/>
                <a:ea typeface="Calibri"/>
                <a:cs typeface="Times New Roman"/>
              </a:rPr>
              <a:t>n de problemen komen</a:t>
            </a:r>
          </a:p>
        </p:txBody>
      </p:sp>
      <p:sp>
        <p:nvSpPr>
          <p:cNvPr id="13" name="Tekstvak 2"/>
          <p:cNvSpPr txBox="1">
            <a:spLocks noChangeArrowheads="1"/>
          </p:cNvSpPr>
          <p:nvPr/>
        </p:nvSpPr>
        <p:spPr bwMode="auto">
          <a:xfrm>
            <a:off x="4403307" y="224793"/>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latin typeface="Century Gothic" panose="020B0502020202020204" pitchFamily="34" charset="0"/>
                <a:ea typeface="Calibri"/>
                <a:cs typeface="Times New Roman"/>
              </a:rPr>
              <a:t>d</a:t>
            </a:r>
            <a:r>
              <a:rPr lang="nl-NL" sz="4800" b="1" dirty="0">
                <a:solidFill>
                  <a:srgbClr val="387038"/>
                </a:solidFill>
                <a:effectLst/>
                <a:latin typeface="Century Gothic" panose="020B0502020202020204" pitchFamily="34" charset="0"/>
                <a:ea typeface="Calibri"/>
                <a:cs typeface="Times New Roman"/>
              </a:rPr>
              <a:t>e </a:t>
            </a:r>
          </a:p>
          <a:p>
            <a:pPr algn="ctr">
              <a:lnSpc>
                <a:spcPct val="50000"/>
              </a:lnSpc>
              <a:spcAft>
                <a:spcPts val="800"/>
              </a:spcAft>
            </a:pPr>
            <a:r>
              <a:rPr lang="nl-NL" sz="4800" b="1" dirty="0">
                <a:solidFill>
                  <a:srgbClr val="387038"/>
                </a:solidFill>
                <a:effectLst/>
                <a:latin typeface="Century Gothic" panose="020B0502020202020204" pitchFamily="34" charset="0"/>
                <a:ea typeface="Calibri"/>
                <a:cs typeface="Times New Roman"/>
              </a:rPr>
              <a:t>problemen oplossen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9433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moeilijke dingen meemaken, en het is niet meteen voorbij </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Al na een week </a:t>
            </a:r>
            <a:r>
              <a:rPr lang="nl-NL" sz="2000" i="1" u="sng" dirty="0">
                <a:solidFill>
                  <a:srgbClr val="387038"/>
                </a:solidFill>
                <a:latin typeface="Century Gothic" panose="020B0502020202020204" pitchFamily="34" charset="0"/>
                <a:ea typeface="Calibri"/>
                <a:cs typeface="Times New Roman"/>
              </a:rPr>
              <a:t>kwamen we in de problemen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97002" y="1500493"/>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moeilijke dingen laten verdwijnen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Mijn moeder kon heel snel </a:t>
            </a:r>
            <a:r>
              <a:rPr lang="nl-NL" sz="2000" i="1" u="sng" dirty="0">
                <a:solidFill>
                  <a:srgbClr val="387038"/>
                </a:solidFill>
                <a:latin typeface="Century Gothic" panose="020B0502020202020204" pitchFamily="34" charset="0"/>
                <a:ea typeface="Calibri"/>
                <a:cs typeface="Times New Roman"/>
              </a:rPr>
              <a:t>de problemen oplossen.</a:t>
            </a:r>
            <a:endParaRPr lang="nl-NL" sz="2000" i="1" u="sng"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tekst&#10;&#10;Automatisch gegenereerde beschrijving">
            <a:extLst>
              <a:ext uri="{FF2B5EF4-FFF2-40B4-BE49-F238E27FC236}">
                <a16:creationId xmlns:a16="http://schemas.microsoft.com/office/drawing/2014/main" id="{9EB14F99-4C52-4C4C-B447-00855E9459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6911" y="3068960"/>
            <a:ext cx="2215923" cy="2461608"/>
          </a:xfrm>
          <a:prstGeom prst="rect">
            <a:avLst/>
          </a:prstGeom>
        </p:spPr>
      </p:pic>
      <p:pic>
        <p:nvPicPr>
          <p:cNvPr id="3" name="Afbeelding 2" descr="Afbeelding met speelgoed&#10;&#10;Automatisch gegenereerde beschrijving">
            <a:extLst>
              <a:ext uri="{FF2B5EF4-FFF2-40B4-BE49-F238E27FC236}">
                <a16:creationId xmlns:a16="http://schemas.microsoft.com/office/drawing/2014/main" id="{B7218E15-C7DB-4445-8E93-654BED30D5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5069" y="2616849"/>
            <a:ext cx="2623384" cy="2623384"/>
          </a:xfrm>
          <a:prstGeom prst="rect">
            <a:avLst/>
          </a:prstGeom>
        </p:spPr>
      </p:pic>
    </p:spTree>
    <p:extLst>
      <p:ext uri="{BB962C8B-B14F-4D97-AF65-F5344CB8AC3E}">
        <p14:creationId xmlns:p14="http://schemas.microsoft.com/office/powerpoint/2010/main" val="164899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393"/>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68211" y="3429000"/>
            <a:ext cx="2931522"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afleveren</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bestellen</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43261" y="3941240"/>
            <a:ext cx="2834438"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vervoeren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805714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effectLst/>
                <a:latin typeface="Century Gothic" panose="020B0502020202020204" pitchFamily="34" charset="0"/>
                <a:ea typeface="Calibri"/>
                <a:cs typeface="Times New Roman"/>
              </a:rPr>
              <a:t>We </a:t>
            </a:r>
            <a:r>
              <a:rPr lang="nl-NL" sz="2000" i="1" u="sng" dirty="0">
                <a:solidFill>
                  <a:srgbClr val="387038"/>
                </a:solidFill>
                <a:effectLst/>
                <a:latin typeface="Century Gothic" panose="020B0502020202020204" pitchFamily="34" charset="0"/>
                <a:ea typeface="Calibri"/>
                <a:cs typeface="Times New Roman"/>
              </a:rPr>
              <a:t>bestellen</a:t>
            </a:r>
            <a:r>
              <a:rPr lang="nl-NL" sz="2000" i="1" dirty="0">
                <a:solidFill>
                  <a:srgbClr val="387038"/>
                </a:solidFill>
                <a:effectLst/>
                <a:latin typeface="Century Gothic" panose="020B0502020202020204" pitchFamily="34" charset="0"/>
                <a:ea typeface="Calibri"/>
                <a:cs typeface="Times New Roman"/>
              </a:rPr>
              <a:t> </a:t>
            </a:r>
            <a:r>
              <a:rPr lang="nl-NL" sz="2000" i="1" dirty="0">
                <a:solidFill>
                  <a:srgbClr val="387038"/>
                </a:solidFill>
                <a:latin typeface="Century Gothic" panose="020B0502020202020204" pitchFamily="34" charset="0"/>
                <a:ea typeface="Calibri"/>
                <a:cs typeface="Times New Roman"/>
              </a:rPr>
              <a:t>een</a:t>
            </a:r>
            <a:r>
              <a:rPr lang="nl-NL" sz="2000" i="1" dirty="0">
                <a:solidFill>
                  <a:srgbClr val="387038"/>
                </a:solidFill>
                <a:effectLst/>
                <a:latin typeface="Century Gothic" panose="020B0502020202020204" pitchFamily="34" charset="0"/>
                <a:ea typeface="Calibri"/>
                <a:cs typeface="Times New Roman"/>
              </a:rPr>
              <a:t> nieuwe wasmachine. De </a:t>
            </a:r>
            <a:r>
              <a:rPr lang="nl-NL" sz="2000" i="1" dirty="0">
                <a:solidFill>
                  <a:srgbClr val="387038"/>
                </a:solidFill>
                <a:latin typeface="Century Gothic" panose="020B0502020202020204" pitchFamily="34" charset="0"/>
                <a:ea typeface="Calibri"/>
                <a:cs typeface="Times New Roman"/>
              </a:rPr>
              <a:t>machine wordt met een vrachtwagen</a:t>
            </a:r>
            <a:r>
              <a:rPr lang="nl-NL" sz="2000" i="1" dirty="0">
                <a:solidFill>
                  <a:srgbClr val="387038"/>
                </a:solidFill>
                <a:effectLst/>
                <a:latin typeface="Century Gothic" panose="020B0502020202020204" pitchFamily="34" charset="0"/>
                <a:ea typeface="Calibri"/>
                <a:cs typeface="Times New Roman"/>
              </a:rPr>
              <a:t> </a:t>
            </a:r>
            <a:r>
              <a:rPr lang="nl-NL" sz="2000" i="1" u="sng" dirty="0">
                <a:solidFill>
                  <a:srgbClr val="387038"/>
                </a:solidFill>
                <a:effectLst/>
                <a:latin typeface="Century Gothic" panose="020B0502020202020204" pitchFamily="34" charset="0"/>
                <a:ea typeface="Calibri"/>
                <a:cs typeface="Times New Roman"/>
              </a:rPr>
              <a:t>vervoerd</a:t>
            </a:r>
            <a:r>
              <a:rPr lang="nl-NL" sz="2000" i="1" dirty="0">
                <a:solidFill>
                  <a:srgbClr val="387038"/>
                </a:solidFill>
                <a:effectLst/>
                <a:latin typeface="Century Gothic" panose="020B0502020202020204" pitchFamily="34" charset="0"/>
                <a:ea typeface="Calibri"/>
                <a:cs typeface="Times New Roman"/>
              </a:rPr>
              <a:t> naar ons huis. De chauffeur </a:t>
            </a:r>
            <a:r>
              <a:rPr lang="nl-NL" sz="2000" i="1" u="sng" dirty="0">
                <a:solidFill>
                  <a:srgbClr val="387038"/>
                </a:solidFill>
                <a:effectLst/>
                <a:latin typeface="Century Gothic" panose="020B0502020202020204" pitchFamily="34" charset="0"/>
                <a:ea typeface="Calibri"/>
                <a:cs typeface="Times New Roman"/>
              </a:rPr>
              <a:t>levert</a:t>
            </a:r>
            <a:r>
              <a:rPr lang="nl-NL" sz="2000" i="1" dirty="0">
                <a:solidFill>
                  <a:srgbClr val="387038"/>
                </a:solidFill>
                <a:effectLst/>
                <a:latin typeface="Century Gothic" panose="020B0502020202020204" pitchFamily="34" charset="0"/>
                <a:ea typeface="Calibri"/>
                <a:cs typeface="Times New Roman"/>
              </a:rPr>
              <a:t> de wasmachine </a:t>
            </a:r>
            <a:r>
              <a:rPr lang="nl-NL" sz="2000" i="1" u="sng" dirty="0">
                <a:solidFill>
                  <a:srgbClr val="387038"/>
                </a:solidFill>
                <a:effectLst/>
                <a:latin typeface="Century Gothic" panose="020B0502020202020204" pitchFamily="34" charset="0"/>
                <a:ea typeface="Calibri"/>
                <a:cs typeface="Times New Roman"/>
              </a:rPr>
              <a:t>af</a:t>
            </a:r>
            <a:r>
              <a:rPr lang="nl-NL" sz="2000" i="1" dirty="0">
                <a:solidFill>
                  <a:srgbClr val="387038"/>
                </a:solidFill>
                <a:effectLst/>
                <a:latin typeface="Century Gothic" panose="020B0502020202020204" pitchFamily="34" charset="0"/>
                <a:ea typeface="Calibri"/>
                <a:cs typeface="Times New Roman"/>
              </a:rPr>
              <a:t> in de bijkeuken.</a:t>
            </a:r>
            <a:r>
              <a:rPr lang="nl-NL" sz="1100" i="1" dirty="0">
                <a:solidFill>
                  <a:srgbClr val="387038"/>
                </a:solidFill>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89935" y="4899258"/>
            <a:ext cx="2764129" cy="14151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227567" y="4960428"/>
            <a:ext cx="2615286"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van de ene plaats naar de andere plaats brengen</a:t>
            </a:r>
          </a:p>
          <a:p>
            <a:pPr>
              <a:lnSpc>
                <a:spcPct val="80000"/>
              </a:lnSpc>
              <a:spcAft>
                <a:spcPts val="800"/>
              </a:spcAft>
            </a:pP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65542918-159D-4B5B-B8D0-16EF7905A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2130" y="1792622"/>
            <a:ext cx="3266014" cy="1847631"/>
          </a:xfrm>
          <a:prstGeom prst="rect">
            <a:avLst/>
          </a:prstGeom>
        </p:spPr>
      </p:pic>
      <p:pic>
        <p:nvPicPr>
          <p:cNvPr id="18" name="Afbeelding 17">
            <a:extLst>
              <a:ext uri="{FF2B5EF4-FFF2-40B4-BE49-F238E27FC236}">
                <a16:creationId xmlns:a16="http://schemas.microsoft.com/office/drawing/2014/main" id="{345D0EDE-F103-420A-B575-2885A1159D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126" y="2572482"/>
            <a:ext cx="2359952" cy="1691050"/>
          </a:xfrm>
          <a:prstGeom prst="rect">
            <a:avLst/>
          </a:prstGeom>
        </p:spPr>
      </p:pic>
      <p:pic>
        <p:nvPicPr>
          <p:cNvPr id="20" name="Afbeelding 19">
            <a:extLst>
              <a:ext uri="{FF2B5EF4-FFF2-40B4-BE49-F238E27FC236}">
                <a16:creationId xmlns:a16="http://schemas.microsoft.com/office/drawing/2014/main" id="{0A0D5C84-08F5-4B08-AC01-A3458DCD1D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25513" y="1477362"/>
            <a:ext cx="1847631" cy="1847631"/>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2167"/>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03632" y="3429000"/>
            <a:ext cx="2996101"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 </a:t>
            </a:r>
            <a:r>
              <a:rPr lang="nl-NL" sz="2800" b="1" dirty="0">
                <a:latin typeface="Century Gothic" panose="020B0502020202020204" pitchFamily="34" charset="0"/>
                <a:ea typeface="Calibri"/>
                <a:cs typeface="Times New Roman"/>
              </a:rPr>
              <a:t>over 5  jaar</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2800" b="1" dirty="0">
                <a:latin typeface="Century Gothic" panose="020B0502020202020204" pitchFamily="34" charset="0"/>
                <a:ea typeface="Calibri"/>
                <a:cs typeface="Times New Roman"/>
              </a:rPr>
              <a:t>5 jaar geleden</a:t>
            </a:r>
          </a:p>
        </p:txBody>
      </p:sp>
      <p:sp>
        <p:nvSpPr>
          <p:cNvPr id="9" name="Text Box 14"/>
          <p:cNvSpPr txBox="1"/>
          <p:nvPr/>
        </p:nvSpPr>
        <p:spPr>
          <a:xfrm>
            <a:off x="3143261" y="3941240"/>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2800" b="1" dirty="0">
                <a:latin typeface="Century Gothic" panose="020B0502020202020204" pitchFamily="34" charset="0"/>
                <a:ea typeface="Calibri"/>
                <a:cs typeface="Times New Roman"/>
              </a:rPr>
              <a:t>tegenwoordig</a:t>
            </a:r>
            <a:r>
              <a:rPr lang="nl-NL" sz="4000" b="1" dirty="0">
                <a:latin typeface="Century Gothic" panose="020B0502020202020204" pitchFamily="34" charset="0"/>
                <a:ea typeface="Calibri"/>
                <a:cs typeface="Times New Roman"/>
              </a:rPr>
              <a:t>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8136304"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effectLst/>
                <a:latin typeface="Century Gothic" panose="020B0502020202020204" pitchFamily="34" charset="0"/>
                <a:ea typeface="Calibri"/>
                <a:cs typeface="Times New Roman"/>
              </a:rPr>
              <a:t>Het is al weer </a:t>
            </a:r>
            <a:r>
              <a:rPr lang="nl-NL" sz="2000" i="1" u="sng" dirty="0">
                <a:solidFill>
                  <a:srgbClr val="387038"/>
                </a:solidFill>
                <a:effectLst/>
                <a:latin typeface="Century Gothic" panose="020B0502020202020204" pitchFamily="34" charset="0"/>
                <a:ea typeface="Calibri"/>
                <a:cs typeface="Times New Roman"/>
              </a:rPr>
              <a:t>5 jaar g</a:t>
            </a:r>
            <a:r>
              <a:rPr lang="nl-NL" sz="2000" i="1" u="sng" dirty="0">
                <a:solidFill>
                  <a:srgbClr val="387038"/>
                </a:solidFill>
                <a:latin typeface="Century Gothic" panose="020B0502020202020204" pitchFamily="34" charset="0"/>
                <a:ea typeface="Calibri"/>
                <a:cs typeface="Times New Roman"/>
              </a:rPr>
              <a:t>eleden</a:t>
            </a:r>
            <a:r>
              <a:rPr lang="nl-NL" sz="2000" i="1" dirty="0">
                <a:solidFill>
                  <a:srgbClr val="387038"/>
                </a:solidFill>
                <a:latin typeface="Century Gothic" panose="020B0502020202020204" pitchFamily="34" charset="0"/>
                <a:ea typeface="Calibri"/>
                <a:cs typeface="Times New Roman"/>
              </a:rPr>
              <a:t> dat de wasmachine kapot ging. </a:t>
            </a:r>
            <a:r>
              <a:rPr lang="nl-NL" sz="2000" i="1" u="sng" dirty="0">
                <a:solidFill>
                  <a:srgbClr val="387038"/>
                </a:solidFill>
                <a:latin typeface="Century Gothic" panose="020B0502020202020204" pitchFamily="34" charset="0"/>
                <a:ea typeface="Calibri"/>
                <a:cs typeface="Times New Roman"/>
              </a:rPr>
              <a:t>Tegenwoordig</a:t>
            </a:r>
            <a:r>
              <a:rPr lang="nl-NL" sz="2000" i="1" dirty="0">
                <a:solidFill>
                  <a:srgbClr val="387038"/>
                </a:solidFill>
                <a:latin typeface="Century Gothic" panose="020B0502020202020204" pitchFamily="34" charset="0"/>
                <a:ea typeface="Calibri"/>
                <a:cs typeface="Times New Roman"/>
              </a:rPr>
              <a:t>, in 2022, doet hij het nog steeds. Ik verwacht dat we hem </a:t>
            </a:r>
            <a:r>
              <a:rPr lang="nl-NL" sz="2000" i="1" u="sng" dirty="0">
                <a:solidFill>
                  <a:srgbClr val="387038"/>
                </a:solidFill>
                <a:latin typeface="Century Gothic" panose="020B0502020202020204" pitchFamily="34" charset="0"/>
                <a:ea typeface="Calibri"/>
                <a:cs typeface="Times New Roman"/>
              </a:rPr>
              <a:t>over 5 jaar</a:t>
            </a:r>
            <a:r>
              <a:rPr lang="nl-NL" sz="2000" i="1" dirty="0">
                <a:solidFill>
                  <a:srgbClr val="387038"/>
                </a:solidFill>
                <a:latin typeface="Century Gothic" panose="020B0502020202020204" pitchFamily="34" charset="0"/>
                <a:ea typeface="Calibri"/>
                <a:cs typeface="Times New Roman"/>
              </a:rPr>
              <a:t> nog steeds gebruiken.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85716" y="5432104"/>
            <a:ext cx="2764129" cy="715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276936" y="5427373"/>
            <a:ext cx="2693235" cy="61482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5 jaar terug in de tijd</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E0D43F9-87E3-4C5D-89F5-9F13F34461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621" y="2414465"/>
            <a:ext cx="2555985" cy="1724247"/>
          </a:xfrm>
          <a:prstGeom prst="rect">
            <a:avLst/>
          </a:prstGeom>
        </p:spPr>
      </p:pic>
      <p:pic>
        <p:nvPicPr>
          <p:cNvPr id="13" name="Afbeelding 12">
            <a:extLst>
              <a:ext uri="{FF2B5EF4-FFF2-40B4-BE49-F238E27FC236}">
                <a16:creationId xmlns:a16="http://schemas.microsoft.com/office/drawing/2014/main" id="{63D3C3CD-B0C0-4F6E-BC8B-D07673F2B0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3415" y="1742709"/>
            <a:ext cx="1304001" cy="1393932"/>
          </a:xfrm>
          <a:prstGeom prst="rect">
            <a:avLst/>
          </a:prstGeom>
        </p:spPr>
      </p:pic>
      <p:pic>
        <p:nvPicPr>
          <p:cNvPr id="18" name="Afbeelding 17">
            <a:extLst>
              <a:ext uri="{FF2B5EF4-FFF2-40B4-BE49-F238E27FC236}">
                <a16:creationId xmlns:a16="http://schemas.microsoft.com/office/drawing/2014/main" id="{1F5C6B3C-28DB-4286-ACBF-567585F98B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7948" y="1648840"/>
            <a:ext cx="1429654" cy="1632922"/>
          </a:xfrm>
          <a:prstGeom prst="rect">
            <a:avLst/>
          </a:prstGeom>
        </p:spPr>
      </p:pic>
      <p:pic>
        <p:nvPicPr>
          <p:cNvPr id="20" name="Afbeelding 19">
            <a:extLst>
              <a:ext uri="{FF2B5EF4-FFF2-40B4-BE49-F238E27FC236}">
                <a16:creationId xmlns:a16="http://schemas.microsoft.com/office/drawing/2014/main" id="{E7D6B986-0B9E-497C-84E8-4AD9CCF7BB41}"/>
              </a:ext>
            </a:extLst>
          </p:cNvPr>
          <p:cNvPicPr>
            <a:picLocks noChangeAspect="1"/>
          </p:cNvPicPr>
          <p:nvPr/>
        </p:nvPicPr>
        <p:blipFill>
          <a:blip r:embed="rId7"/>
          <a:stretch>
            <a:fillRect/>
          </a:stretch>
        </p:blipFill>
        <p:spPr>
          <a:xfrm>
            <a:off x="3480267" y="1750811"/>
            <a:ext cx="1838325" cy="2124075"/>
          </a:xfrm>
          <a:prstGeom prst="rect">
            <a:avLst/>
          </a:prstGeom>
        </p:spPr>
      </p:pic>
      <p:sp>
        <p:nvSpPr>
          <p:cNvPr id="21" name="Tekstvak 20">
            <a:extLst>
              <a:ext uri="{FF2B5EF4-FFF2-40B4-BE49-F238E27FC236}">
                <a16:creationId xmlns:a16="http://schemas.microsoft.com/office/drawing/2014/main" id="{559A22F1-76FE-41ED-B0DD-F24FE84BDCE8}"/>
              </a:ext>
            </a:extLst>
          </p:cNvPr>
          <p:cNvSpPr txBox="1"/>
          <p:nvPr/>
        </p:nvSpPr>
        <p:spPr>
          <a:xfrm>
            <a:off x="3882094" y="2439675"/>
            <a:ext cx="1180255" cy="584775"/>
          </a:xfrm>
          <a:prstGeom prst="rect">
            <a:avLst/>
          </a:prstGeom>
          <a:noFill/>
        </p:spPr>
        <p:txBody>
          <a:bodyPr wrap="square" rtlCol="0">
            <a:spAutoFit/>
          </a:bodyPr>
          <a:lstStyle/>
          <a:p>
            <a:r>
              <a:rPr lang="nl-NL" sz="3200" dirty="0">
                <a:solidFill>
                  <a:srgbClr val="FF0000"/>
                </a:solidFill>
              </a:rPr>
              <a:t>2022</a:t>
            </a:r>
          </a:p>
        </p:txBody>
      </p:sp>
      <p:sp>
        <p:nvSpPr>
          <p:cNvPr id="22" name="Tekstvak 21">
            <a:extLst>
              <a:ext uri="{FF2B5EF4-FFF2-40B4-BE49-F238E27FC236}">
                <a16:creationId xmlns:a16="http://schemas.microsoft.com/office/drawing/2014/main" id="{A5F138B4-CAEA-4D91-9383-2F3B0201DB54}"/>
              </a:ext>
            </a:extLst>
          </p:cNvPr>
          <p:cNvSpPr txBox="1"/>
          <p:nvPr/>
        </p:nvSpPr>
        <p:spPr>
          <a:xfrm rot="21248381">
            <a:off x="6188540" y="2158279"/>
            <a:ext cx="676615" cy="369332"/>
          </a:xfrm>
          <a:prstGeom prst="rect">
            <a:avLst/>
          </a:prstGeom>
          <a:noFill/>
        </p:spPr>
        <p:txBody>
          <a:bodyPr wrap="square" rtlCol="0">
            <a:spAutoFit/>
          </a:bodyPr>
          <a:lstStyle/>
          <a:p>
            <a:r>
              <a:rPr lang="nl-NL" dirty="0">
                <a:solidFill>
                  <a:srgbClr val="FF0000"/>
                </a:solidFill>
              </a:rPr>
              <a:t>2022</a:t>
            </a:r>
          </a:p>
        </p:txBody>
      </p:sp>
      <p:sp>
        <p:nvSpPr>
          <p:cNvPr id="23" name="Tekstvak 22">
            <a:extLst>
              <a:ext uri="{FF2B5EF4-FFF2-40B4-BE49-F238E27FC236}">
                <a16:creationId xmlns:a16="http://schemas.microsoft.com/office/drawing/2014/main" id="{DE9B6CA0-7C2C-45CF-8499-CFDC998FD524}"/>
              </a:ext>
            </a:extLst>
          </p:cNvPr>
          <p:cNvSpPr txBox="1"/>
          <p:nvPr/>
        </p:nvSpPr>
        <p:spPr>
          <a:xfrm rot="548860">
            <a:off x="7794273" y="2158279"/>
            <a:ext cx="648072" cy="369332"/>
          </a:xfrm>
          <a:prstGeom prst="rect">
            <a:avLst/>
          </a:prstGeom>
          <a:noFill/>
        </p:spPr>
        <p:txBody>
          <a:bodyPr wrap="square" rtlCol="0">
            <a:spAutoFit/>
          </a:bodyPr>
          <a:lstStyle/>
          <a:p>
            <a:r>
              <a:rPr lang="nl-NL" dirty="0">
                <a:solidFill>
                  <a:srgbClr val="FF0000"/>
                </a:solidFill>
              </a:rPr>
              <a:t>2027</a:t>
            </a:r>
          </a:p>
        </p:txBody>
      </p:sp>
      <p:sp>
        <p:nvSpPr>
          <p:cNvPr id="24" name="Pijl: rechts 23">
            <a:extLst>
              <a:ext uri="{FF2B5EF4-FFF2-40B4-BE49-F238E27FC236}">
                <a16:creationId xmlns:a16="http://schemas.microsoft.com/office/drawing/2014/main" id="{24D5B35D-E6E9-4284-BF6E-B0C8CB9F2DBC}"/>
              </a:ext>
            </a:extLst>
          </p:cNvPr>
          <p:cNvSpPr/>
          <p:nvPr/>
        </p:nvSpPr>
        <p:spPr>
          <a:xfrm>
            <a:off x="6882242" y="3006162"/>
            <a:ext cx="1002126" cy="26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8254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33464" y="1974698"/>
            <a:ext cx="3838736"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932165" y="609461"/>
            <a:ext cx="373237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06859" y="1844141"/>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stroom</a:t>
            </a:r>
          </a:p>
        </p:txBody>
      </p:sp>
      <p:sp>
        <p:nvSpPr>
          <p:cNvPr id="15" name="Text Box 14"/>
          <p:cNvSpPr txBox="1"/>
          <p:nvPr/>
        </p:nvSpPr>
        <p:spPr>
          <a:xfrm>
            <a:off x="306979" y="4312699"/>
            <a:ext cx="3742527"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39082" y="4325868"/>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wind</a:t>
            </a:r>
            <a:r>
              <a:rPr lang="nl-NL" sz="4000" dirty="0">
                <a:latin typeface="Century Gothic" panose="020B0502020202020204" pitchFamily="34" charset="0"/>
                <a:ea typeface="Calibri"/>
                <a:cs typeface="Times New Roman"/>
              </a:rPr>
              <a:t>molen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6" y="2836042"/>
            <a:ext cx="5719819"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408" y="2818229"/>
            <a:ext cx="6312616" cy="322665"/>
          </a:xfrm>
          <a:prstGeom prst="rect">
            <a:avLst/>
          </a:prstGeom>
          <a:noFill/>
          <a:ln w="9525">
            <a:noFill/>
            <a:miter lim="800000"/>
            <a:headEnd/>
            <a:tailEnd/>
          </a:ln>
        </p:spPr>
        <p:txBody>
          <a:bodyPr rot="0" vert="horz" wrap="square" lIns="91440" tIns="45720" rIns="91440" bIns="45720" anchor="t" anchorCtr="0">
            <a:noAutofit/>
          </a:bodyPr>
          <a:lstStyle/>
          <a:p>
            <a:pPr algn="l"/>
            <a:r>
              <a:rPr lang="nl-NL" sz="2800" dirty="0">
                <a:latin typeface="Century Gothic" panose="020B0502020202020204" pitchFamily="34" charset="0"/>
              </a:rPr>
              <a:t>= de kracht waardoor iets werkt,</a:t>
            </a:r>
          </a:p>
          <a:p>
            <a:pPr algn="l"/>
            <a:r>
              <a:rPr lang="nl-NL" sz="2800" dirty="0">
                <a:latin typeface="Century Gothic" panose="020B0502020202020204" pitchFamily="34" charset="0"/>
              </a:rPr>
              <a:t> de elektriciteit</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019883" y="61956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stuwmeer</a:t>
            </a: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9629" y="4301470"/>
            <a:ext cx="4376006"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4259630" y="4276971"/>
            <a:ext cx="4682140" cy="707886"/>
          </a:xfrm>
          <a:prstGeom prst="rect">
            <a:avLst/>
          </a:prstGeom>
          <a:noFill/>
        </p:spPr>
        <p:txBody>
          <a:bodyPr wrap="square" rtlCol="0">
            <a:spAutoFit/>
          </a:bodyPr>
          <a:lstStyle/>
          <a:p>
            <a:r>
              <a:rPr lang="nl-NL" sz="4000" dirty="0">
                <a:latin typeface="Century Gothic" panose="020B0502020202020204" pitchFamily="34" charset="0"/>
              </a:rPr>
              <a:t>het zonnepaneel</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6EED37E1-EEA0-4575-AEDE-D7A91F3124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7632" y="287099"/>
            <a:ext cx="2318343" cy="2345312"/>
          </a:xfrm>
          <a:prstGeom prst="rect">
            <a:avLst/>
          </a:prstGeom>
        </p:spPr>
      </p:pic>
      <p:pic>
        <p:nvPicPr>
          <p:cNvPr id="23" name="Afbeelding 22">
            <a:extLst>
              <a:ext uri="{FF2B5EF4-FFF2-40B4-BE49-F238E27FC236}">
                <a16:creationId xmlns:a16="http://schemas.microsoft.com/office/drawing/2014/main" id="{49BEF976-B574-4168-8DD3-06A48F7401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795" y="2066375"/>
            <a:ext cx="2071260" cy="1726050"/>
          </a:xfrm>
          <a:prstGeom prst="rect">
            <a:avLst/>
          </a:prstGeom>
        </p:spPr>
      </p:pic>
      <p:pic>
        <p:nvPicPr>
          <p:cNvPr id="11" name="Afbeelding 10" descr="Afbeelding met gras, windmolen, outdoor-object, buiten&#10;&#10;Automatisch gegenereerde beschrijving">
            <a:extLst>
              <a:ext uri="{FF2B5EF4-FFF2-40B4-BE49-F238E27FC236}">
                <a16:creationId xmlns:a16="http://schemas.microsoft.com/office/drawing/2014/main" id="{7D5836BD-DEA9-4C94-A799-5FF1F11B21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43709" y="5108328"/>
            <a:ext cx="3124435" cy="1705942"/>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5" y="197469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419872" y="609461"/>
            <a:ext cx="2244662"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kosten</a:t>
            </a:r>
          </a:p>
        </p:txBody>
      </p:sp>
      <p:sp>
        <p:nvSpPr>
          <p:cNvPr id="15" name="Text Box 14"/>
          <p:cNvSpPr txBox="1"/>
          <p:nvPr/>
        </p:nvSpPr>
        <p:spPr>
          <a:xfrm>
            <a:off x="306979" y="4312699"/>
            <a:ext cx="2756873"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901286" y="4287608"/>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betalen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6873454" y="2848714"/>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6" y="2836042"/>
            <a:ext cx="5719819"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408" y="2818229"/>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hoeveel geld je voor iets moet betalen</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703503" y="61886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prijs</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3420" y="4327034"/>
            <a:ext cx="2202214"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6534143" y="4266039"/>
            <a:ext cx="3837833" cy="707886"/>
          </a:xfrm>
          <a:prstGeom prst="rect">
            <a:avLst/>
          </a:prstGeom>
          <a:noFill/>
        </p:spPr>
        <p:txBody>
          <a:bodyPr wrap="square" rtlCol="0">
            <a:spAutoFit/>
          </a:bodyPr>
          <a:lstStyle/>
          <a:p>
            <a:r>
              <a:rPr lang="nl-NL" sz="4000" dirty="0">
                <a:latin typeface="Century Gothic" panose="020B0502020202020204" pitchFamily="34" charset="0"/>
              </a:rPr>
              <a:t>de bon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354153" y="1373740"/>
            <a:ext cx="783735" cy="617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tekst, kantoorartikelen, accessoire, kist&#10;&#10;Automatisch gegenereerde beschrijving">
            <a:extLst>
              <a:ext uri="{FF2B5EF4-FFF2-40B4-BE49-F238E27FC236}">
                <a16:creationId xmlns:a16="http://schemas.microsoft.com/office/drawing/2014/main" id="{DD9F62BD-5924-4659-9AE8-531575C458D7}"/>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91695" y="547624"/>
            <a:ext cx="3257895" cy="2172111"/>
          </a:xfrm>
          <a:prstGeom prst="rect">
            <a:avLst/>
          </a:prstGeom>
        </p:spPr>
      </p:pic>
      <p:sp>
        <p:nvSpPr>
          <p:cNvPr id="2" name="Tekstvak 1">
            <a:extLst>
              <a:ext uri="{FF2B5EF4-FFF2-40B4-BE49-F238E27FC236}">
                <a16:creationId xmlns:a16="http://schemas.microsoft.com/office/drawing/2014/main" id="{44B1718D-4457-4F00-BE34-AD70BD5A9E07}"/>
              </a:ext>
            </a:extLst>
          </p:cNvPr>
          <p:cNvSpPr txBox="1"/>
          <p:nvPr/>
        </p:nvSpPr>
        <p:spPr>
          <a:xfrm rot="1006007">
            <a:off x="6960822" y="1357126"/>
            <a:ext cx="1923246" cy="523220"/>
          </a:xfrm>
          <a:prstGeom prst="rect">
            <a:avLst/>
          </a:prstGeom>
          <a:noFill/>
        </p:spPr>
        <p:txBody>
          <a:bodyPr wrap="square" rtlCol="0">
            <a:spAutoFit/>
          </a:bodyPr>
          <a:lstStyle/>
          <a:p>
            <a:r>
              <a:rPr lang="nl-NL" sz="2800" dirty="0"/>
              <a:t>500 euro</a:t>
            </a:r>
          </a:p>
        </p:txBody>
      </p:sp>
      <p:pic>
        <p:nvPicPr>
          <p:cNvPr id="6" name="Afbeelding 5">
            <a:extLst>
              <a:ext uri="{FF2B5EF4-FFF2-40B4-BE49-F238E27FC236}">
                <a16:creationId xmlns:a16="http://schemas.microsoft.com/office/drawing/2014/main" id="{23BAAAF9-BBA4-42C3-99B4-AB5783B3C4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0422" y="5098111"/>
            <a:ext cx="3040885" cy="1508023"/>
          </a:xfrm>
          <a:prstGeom prst="rect">
            <a:avLst/>
          </a:prstGeom>
        </p:spPr>
      </p:pic>
      <p:pic>
        <p:nvPicPr>
          <p:cNvPr id="10" name="Afbeelding 9">
            <a:extLst>
              <a:ext uri="{FF2B5EF4-FFF2-40B4-BE49-F238E27FC236}">
                <a16:creationId xmlns:a16="http://schemas.microsoft.com/office/drawing/2014/main" id="{4E03140B-A899-4B43-A422-8DC36E3017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45631" y="4312535"/>
            <a:ext cx="2017299" cy="2017299"/>
          </a:xfrm>
          <a:prstGeom prst="rect">
            <a:avLst/>
          </a:prstGeom>
        </p:spPr>
      </p:pic>
      <p:sp>
        <p:nvSpPr>
          <p:cNvPr id="11" name="Rechthoek 10">
            <a:extLst>
              <a:ext uri="{FF2B5EF4-FFF2-40B4-BE49-F238E27FC236}">
                <a16:creationId xmlns:a16="http://schemas.microsoft.com/office/drawing/2014/main" id="{9617B972-0D93-4455-8BD0-659A3F363915}"/>
              </a:ext>
            </a:extLst>
          </p:cNvPr>
          <p:cNvSpPr/>
          <p:nvPr/>
        </p:nvSpPr>
        <p:spPr>
          <a:xfrm rot="20477520">
            <a:off x="4823488" y="4754541"/>
            <a:ext cx="676974" cy="271164"/>
          </a:xfrm>
          <a:prstGeom prst="rect">
            <a:avLst/>
          </a:prstGeom>
          <a:solidFill>
            <a:srgbClr val="F4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9A78C59A-355D-41FC-BA6F-F40E4CBF5C7B}"/>
              </a:ext>
            </a:extLst>
          </p:cNvPr>
          <p:cNvSpPr txBox="1"/>
          <p:nvPr/>
        </p:nvSpPr>
        <p:spPr>
          <a:xfrm rot="20305915">
            <a:off x="4672107" y="4288423"/>
            <a:ext cx="2768876" cy="369332"/>
          </a:xfrm>
          <a:prstGeom prst="rect">
            <a:avLst/>
          </a:prstGeom>
          <a:noFill/>
        </p:spPr>
        <p:txBody>
          <a:bodyPr wrap="square" rtlCol="0">
            <a:spAutoFit/>
          </a:bodyPr>
          <a:lstStyle/>
          <a:p>
            <a:r>
              <a:rPr lang="nl-NL" b="1" dirty="0"/>
              <a:t>de bon</a:t>
            </a:r>
          </a:p>
        </p:txBody>
      </p:sp>
    </p:spTree>
    <p:extLst>
      <p:ext uri="{BB962C8B-B14F-4D97-AF65-F5344CB8AC3E}">
        <p14:creationId xmlns:p14="http://schemas.microsoft.com/office/powerpoint/2010/main" val="185818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38 </a:t>
            </a:r>
            <a:r>
              <a:rPr lang="nl-NL">
                <a:solidFill>
                  <a:srgbClr val="C00000"/>
                </a:solidFill>
                <a:latin typeface="Century Gothic" panose="020B0502020202020204" pitchFamily="34" charset="0"/>
              </a:rPr>
              <a:t>-  20 september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1400"/>
            <a:ext cx="9361040" cy="1323439"/>
          </a:xfrm>
          <a:prstGeom prst="rect">
            <a:avLst/>
          </a:prstGeom>
          <a:noFill/>
        </p:spPr>
        <p:txBody>
          <a:bodyPr wrap="square" rtlCol="0">
            <a:spAutoFit/>
          </a:bodyPr>
          <a:lstStyle/>
          <a:p>
            <a:r>
              <a:rPr lang="nl-NL" sz="8000" b="1" u="sng" dirty="0">
                <a:latin typeface="Century Gothic" panose="020B0502020202020204" pitchFamily="34" charset="0"/>
              </a:rPr>
              <a:t>5 jaar geleden</a:t>
            </a:r>
          </a:p>
        </p:txBody>
      </p:sp>
      <p:sp>
        <p:nvSpPr>
          <p:cNvPr id="3" name="Tekstvak 2">
            <a:extLst>
              <a:ext uri="{FF2B5EF4-FFF2-40B4-BE49-F238E27FC236}">
                <a16:creationId xmlns:a16="http://schemas.microsoft.com/office/drawing/2014/main" id="{63ADDBC0-128E-4C7A-971C-D9FF02DE3E56}"/>
              </a:ext>
            </a:extLst>
          </p:cNvPr>
          <p:cNvSpPr txBox="1"/>
          <p:nvPr/>
        </p:nvSpPr>
        <p:spPr>
          <a:xfrm>
            <a:off x="179512" y="2348880"/>
            <a:ext cx="8352928" cy="369332"/>
          </a:xfrm>
          <a:prstGeom prst="rect">
            <a:avLst/>
          </a:prstGeom>
          <a:noFill/>
        </p:spPr>
        <p:txBody>
          <a:bodyPr wrap="square" rtlCol="0">
            <a:spAutoFit/>
          </a:bodyPr>
          <a:lstStyle/>
          <a:p>
            <a:r>
              <a:rPr lang="nl-NL" dirty="0"/>
              <a:t>          </a:t>
            </a:r>
          </a:p>
        </p:txBody>
      </p:sp>
      <p:pic>
        <p:nvPicPr>
          <p:cNvPr id="5" name="Afbeelding 4" descr="Afbeelding met tekst&#10;&#10;Automatisch gegenereerde beschrijving">
            <a:extLst>
              <a:ext uri="{FF2B5EF4-FFF2-40B4-BE49-F238E27FC236}">
                <a16:creationId xmlns:a16="http://schemas.microsoft.com/office/drawing/2014/main" id="{2E604FF7-0E86-485C-86D6-49E607EA90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059" y="1538070"/>
            <a:ext cx="9136461" cy="3691130"/>
          </a:xfrm>
          <a:prstGeom prst="rect">
            <a:avLst/>
          </a:prstGeom>
        </p:spPr>
      </p:pic>
      <p:sp>
        <p:nvSpPr>
          <p:cNvPr id="7" name="Tekstvak 6">
            <a:extLst>
              <a:ext uri="{FF2B5EF4-FFF2-40B4-BE49-F238E27FC236}">
                <a16:creationId xmlns:a16="http://schemas.microsoft.com/office/drawing/2014/main" id="{C17DEDEA-BF30-4AB7-9574-30EEAD306383}"/>
              </a:ext>
            </a:extLst>
          </p:cNvPr>
          <p:cNvSpPr txBox="1"/>
          <p:nvPr/>
        </p:nvSpPr>
        <p:spPr>
          <a:xfrm rot="21182401">
            <a:off x="1327714" y="2795687"/>
            <a:ext cx="1661922" cy="830997"/>
          </a:xfrm>
          <a:prstGeom prst="rect">
            <a:avLst/>
          </a:prstGeom>
          <a:noFill/>
        </p:spPr>
        <p:txBody>
          <a:bodyPr wrap="square" rtlCol="0">
            <a:spAutoFit/>
          </a:bodyPr>
          <a:lstStyle/>
          <a:p>
            <a:r>
              <a:rPr lang="nl-NL" sz="4800" dirty="0">
                <a:solidFill>
                  <a:srgbClr val="FF0000"/>
                </a:solidFill>
              </a:rPr>
              <a:t>2017</a:t>
            </a:r>
          </a:p>
        </p:txBody>
      </p:sp>
      <p:sp>
        <p:nvSpPr>
          <p:cNvPr id="8" name="Tekstvak 7">
            <a:extLst>
              <a:ext uri="{FF2B5EF4-FFF2-40B4-BE49-F238E27FC236}">
                <a16:creationId xmlns:a16="http://schemas.microsoft.com/office/drawing/2014/main" id="{0C73149C-DCED-4980-9A90-72E792E7C734}"/>
              </a:ext>
            </a:extLst>
          </p:cNvPr>
          <p:cNvSpPr txBox="1"/>
          <p:nvPr/>
        </p:nvSpPr>
        <p:spPr>
          <a:xfrm rot="448816">
            <a:off x="6588223" y="2924944"/>
            <a:ext cx="1728192" cy="769441"/>
          </a:xfrm>
          <a:prstGeom prst="rect">
            <a:avLst/>
          </a:prstGeom>
          <a:noFill/>
        </p:spPr>
        <p:txBody>
          <a:bodyPr wrap="square" rtlCol="0">
            <a:spAutoFit/>
          </a:bodyPr>
          <a:lstStyle/>
          <a:p>
            <a:r>
              <a:rPr lang="nl-NL" sz="4400" dirty="0">
                <a:solidFill>
                  <a:srgbClr val="FF0000"/>
                </a:solidFill>
              </a:rPr>
              <a:t>2022</a:t>
            </a:r>
          </a:p>
        </p:txBody>
      </p:sp>
      <p:sp>
        <p:nvSpPr>
          <p:cNvPr id="9" name="Rechthoek 8">
            <a:extLst>
              <a:ext uri="{FF2B5EF4-FFF2-40B4-BE49-F238E27FC236}">
                <a16:creationId xmlns:a16="http://schemas.microsoft.com/office/drawing/2014/main" id="{B24F958D-BD56-4889-AC24-558C90637765}"/>
              </a:ext>
            </a:extLst>
          </p:cNvPr>
          <p:cNvSpPr/>
          <p:nvPr/>
        </p:nvSpPr>
        <p:spPr>
          <a:xfrm>
            <a:off x="3491880" y="1988840"/>
            <a:ext cx="2618260"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links 9">
            <a:extLst>
              <a:ext uri="{FF2B5EF4-FFF2-40B4-BE49-F238E27FC236}">
                <a16:creationId xmlns:a16="http://schemas.microsoft.com/office/drawing/2014/main" id="{E96F6D9B-19C6-4B0A-B167-A12847F4573B}"/>
              </a:ext>
            </a:extLst>
          </p:cNvPr>
          <p:cNvSpPr/>
          <p:nvPr/>
        </p:nvSpPr>
        <p:spPr>
          <a:xfrm>
            <a:off x="3532161" y="4430543"/>
            <a:ext cx="2304256" cy="5667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711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3752" y="-103175"/>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nodig hebben</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9" name="Afbeelding 8" descr="Afbeelding met tekst, speelgoed&#10;&#10;Automatisch gegenereerde beschrijving">
            <a:extLst>
              <a:ext uri="{FF2B5EF4-FFF2-40B4-BE49-F238E27FC236}">
                <a16:creationId xmlns:a16="http://schemas.microsoft.com/office/drawing/2014/main" id="{06A1976D-9593-469B-B28B-0F30A36279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800" y="2152088"/>
            <a:ext cx="6030056" cy="4440521"/>
          </a:xfrm>
          <a:prstGeom prst="rect">
            <a:avLst/>
          </a:prstGeom>
        </p:spPr>
      </p:pic>
      <p:sp>
        <p:nvSpPr>
          <p:cNvPr id="10" name="Tekstballon: ovaal 9">
            <a:extLst>
              <a:ext uri="{FF2B5EF4-FFF2-40B4-BE49-F238E27FC236}">
                <a16:creationId xmlns:a16="http://schemas.microsoft.com/office/drawing/2014/main" id="{03419260-55A8-4ED7-BFF7-28EF8DC8C943}"/>
              </a:ext>
            </a:extLst>
          </p:cNvPr>
          <p:cNvSpPr/>
          <p:nvPr/>
        </p:nvSpPr>
        <p:spPr>
          <a:xfrm>
            <a:off x="5940152" y="1469988"/>
            <a:ext cx="3096344" cy="1814995"/>
          </a:xfrm>
          <a:prstGeom prst="wedgeEllipseCallout">
            <a:avLst>
              <a:gd name="adj1" fmla="val -53393"/>
              <a:gd name="adj2" fmla="val 27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7935E790-6B9F-4BEE-929A-3612F6D50736}"/>
              </a:ext>
            </a:extLst>
          </p:cNvPr>
          <p:cNvSpPr txBox="1"/>
          <p:nvPr/>
        </p:nvSpPr>
        <p:spPr>
          <a:xfrm>
            <a:off x="6234020" y="1885488"/>
            <a:ext cx="3540256" cy="1200329"/>
          </a:xfrm>
          <a:prstGeom prst="rect">
            <a:avLst/>
          </a:prstGeom>
          <a:noFill/>
        </p:spPr>
        <p:txBody>
          <a:bodyPr wrap="square" rtlCol="0">
            <a:spAutoFit/>
          </a:bodyPr>
          <a:lstStyle/>
          <a:p>
            <a:r>
              <a:rPr lang="nl-NL" dirty="0">
                <a:latin typeface="Century Gothic" panose="020B0502020202020204" pitchFamily="34" charset="0"/>
              </a:rPr>
              <a:t>“Wat nu? </a:t>
            </a:r>
          </a:p>
          <a:p>
            <a:r>
              <a:rPr lang="nl-NL" dirty="0">
                <a:latin typeface="Century Gothic" panose="020B0502020202020204" pitchFamily="34" charset="0"/>
              </a:rPr>
              <a:t>We kunnen niet zonder </a:t>
            </a:r>
          </a:p>
          <a:p>
            <a:r>
              <a:rPr lang="nl-NL" dirty="0">
                <a:latin typeface="Century Gothic" panose="020B0502020202020204" pitchFamily="34" charset="0"/>
              </a:rPr>
              <a:t>een wasmachine!”</a:t>
            </a:r>
          </a:p>
          <a:p>
            <a:endParaRPr lang="nl-NL" dirty="0">
              <a:latin typeface="Century Gothic" panose="020B0502020202020204" pitchFamily="34" charset="0"/>
            </a:endParaRPr>
          </a:p>
        </p:txBody>
      </p:sp>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015663"/>
          </a:xfrm>
          <a:prstGeom prst="rect">
            <a:avLst/>
          </a:prstGeom>
          <a:noFill/>
        </p:spPr>
        <p:txBody>
          <a:bodyPr wrap="square" rtlCol="0">
            <a:spAutoFit/>
          </a:bodyPr>
          <a:lstStyle/>
          <a:p>
            <a:r>
              <a:rPr lang="nl-NL" sz="6000" b="1" u="sng" dirty="0">
                <a:latin typeface="Century Gothic" panose="020B0502020202020204" pitchFamily="34" charset="0"/>
              </a:rPr>
              <a:t>in de problemen komen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tekst&#10;&#10;Automatisch gegenereerde beschrijving">
            <a:extLst>
              <a:ext uri="{FF2B5EF4-FFF2-40B4-BE49-F238E27FC236}">
                <a16:creationId xmlns:a16="http://schemas.microsoft.com/office/drawing/2014/main" id="{A04D224C-2414-4308-AD60-57F5562205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506" y="1157944"/>
            <a:ext cx="5102987" cy="5668768"/>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kosten</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a:extLst>
              <a:ext uri="{FF2B5EF4-FFF2-40B4-BE49-F238E27FC236}">
                <a16:creationId xmlns:a16="http://schemas.microsoft.com/office/drawing/2014/main" id="{CF292474-738A-4B60-8D05-E2CE057774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7400" y="1361464"/>
            <a:ext cx="5229200" cy="5229200"/>
          </a:xfrm>
          <a:prstGeom prst="rect">
            <a:avLst/>
          </a:prstGeom>
        </p:spPr>
      </p:pic>
      <p:pic>
        <p:nvPicPr>
          <p:cNvPr id="6" name="Afbeelding 5" descr="Afbeelding met tekst, kantoorartikelen, accessoire, kist&#10;&#10;Automatisch gegenereerde beschrijving">
            <a:extLst>
              <a:ext uri="{FF2B5EF4-FFF2-40B4-BE49-F238E27FC236}">
                <a16:creationId xmlns:a16="http://schemas.microsoft.com/office/drawing/2014/main" id="{37DEAA3B-9C68-4A34-8352-31088D6682C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13447" y="1112893"/>
            <a:ext cx="4318433" cy="2879195"/>
          </a:xfrm>
          <a:prstGeom prst="rect">
            <a:avLst/>
          </a:prstGeom>
        </p:spPr>
      </p:pic>
      <p:sp>
        <p:nvSpPr>
          <p:cNvPr id="7" name="Tekstvak 6">
            <a:extLst>
              <a:ext uri="{FF2B5EF4-FFF2-40B4-BE49-F238E27FC236}">
                <a16:creationId xmlns:a16="http://schemas.microsoft.com/office/drawing/2014/main" id="{42927FBA-DAA3-41CD-9A21-28246ADCC70C}"/>
              </a:ext>
            </a:extLst>
          </p:cNvPr>
          <p:cNvSpPr txBox="1"/>
          <p:nvPr/>
        </p:nvSpPr>
        <p:spPr>
          <a:xfrm rot="956741">
            <a:off x="5951310" y="2118454"/>
            <a:ext cx="2929953" cy="707886"/>
          </a:xfrm>
          <a:prstGeom prst="rect">
            <a:avLst/>
          </a:prstGeom>
          <a:noFill/>
        </p:spPr>
        <p:txBody>
          <a:bodyPr wrap="square" rtlCol="0">
            <a:spAutoFit/>
          </a:bodyPr>
          <a:lstStyle/>
          <a:p>
            <a:r>
              <a:rPr lang="nl-NL" sz="4000" dirty="0">
                <a:solidFill>
                  <a:srgbClr val="EEF6EE"/>
                </a:solidFill>
                <a:latin typeface="Century Gothic" panose="020B0502020202020204" pitchFamily="34" charset="0"/>
              </a:rPr>
              <a:t>500 euro</a:t>
            </a:r>
          </a:p>
        </p:txBody>
      </p:sp>
    </p:spTree>
    <p:extLst>
      <p:ext uri="{BB962C8B-B14F-4D97-AF65-F5344CB8AC3E}">
        <p14:creationId xmlns:p14="http://schemas.microsoft.com/office/powerpoint/2010/main" val="13191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vervoeren</a:t>
            </a:r>
          </a:p>
        </p:txBody>
      </p:sp>
      <p:pic>
        <p:nvPicPr>
          <p:cNvPr id="3" name="Afbeelding 2" descr="Afbeelding met tekst, transport, bestelwagen&#10;&#10;Automatisch gegenereerde beschrijving">
            <a:extLst>
              <a:ext uri="{FF2B5EF4-FFF2-40B4-BE49-F238E27FC236}">
                <a16:creationId xmlns:a16="http://schemas.microsoft.com/office/drawing/2014/main" id="{72B2A4B4-0F89-46F4-9431-160B48968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2204864"/>
            <a:ext cx="7020272" cy="3873254"/>
          </a:xfrm>
          <a:prstGeom prst="rect">
            <a:avLst/>
          </a:prstGeom>
        </p:spPr>
      </p:pic>
      <p:pic>
        <p:nvPicPr>
          <p:cNvPr id="5" name="Afbeelding 4" descr="Afbeelding met tekst, keukenapparaat, witgoed, droogautomaat&#10;&#10;Automatisch gegenereerde beschrijving">
            <a:extLst>
              <a:ext uri="{FF2B5EF4-FFF2-40B4-BE49-F238E27FC236}">
                <a16:creationId xmlns:a16="http://schemas.microsoft.com/office/drawing/2014/main" id="{2F23EF6B-0AFA-4266-B551-AEBD9D1028E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23728" y="2636912"/>
            <a:ext cx="2034936" cy="1950313"/>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de stroom</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a:extLst>
              <a:ext uri="{FF2B5EF4-FFF2-40B4-BE49-F238E27FC236}">
                <a16:creationId xmlns:a16="http://schemas.microsoft.com/office/drawing/2014/main" id="{7986F0EB-1E9F-4E49-98A2-E3F34D9B10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5892" y="1484784"/>
            <a:ext cx="5904656" cy="4920547"/>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besparen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70D738E0-FC37-4C38-AA83-9D6F2DE3A2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9612" y="1649906"/>
            <a:ext cx="6984776" cy="4838938"/>
          </a:xfrm>
          <a:prstGeom prst="rect">
            <a:avLst/>
          </a:prstGeom>
        </p:spPr>
      </p:pic>
    </p:spTree>
    <p:extLst>
      <p:ext uri="{BB962C8B-B14F-4D97-AF65-F5344CB8AC3E}">
        <p14:creationId xmlns:p14="http://schemas.microsoft.com/office/powerpoint/2010/main" val="39127726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8810</TotalTime>
  <Words>762</Words>
  <Application>Microsoft Office PowerPoint</Application>
  <PresentationFormat>Diavoorstelling (4:3)</PresentationFormat>
  <Paragraphs>221</Paragraphs>
  <Slides>17</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1395</cp:revision>
  <dcterms:created xsi:type="dcterms:W3CDTF">2020-12-15T09:16:44Z</dcterms:created>
  <dcterms:modified xsi:type="dcterms:W3CDTF">2022-09-20T09:24:54Z</dcterms:modified>
</cp:coreProperties>
</file>