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317" r:id="rId2"/>
    <p:sldId id="548" r:id="rId3"/>
    <p:sldId id="1245" r:id="rId4"/>
    <p:sldId id="1241" r:id="rId5"/>
    <p:sldId id="1265" r:id="rId6"/>
    <p:sldId id="1482" r:id="rId7"/>
    <p:sldId id="1442" r:id="rId8"/>
    <p:sldId id="1291" r:id="rId9"/>
    <p:sldId id="1238" r:id="rId10"/>
    <p:sldId id="1244" r:id="rId11"/>
    <p:sldId id="1480" r:id="rId12"/>
    <p:sldId id="934" r:id="rId13"/>
    <p:sldId id="1475" r:id="rId14"/>
    <p:sldId id="1476" r:id="rId15"/>
    <p:sldId id="1438" r:id="rId16"/>
    <p:sldId id="259" r:id="rId17"/>
    <p:sldId id="1481" r:id="rId18"/>
    <p:sldId id="1479" r:id="rId19"/>
    <p:sldId id="1474"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245"/>
            <p14:sldId id="1241"/>
            <p14:sldId id="1265"/>
            <p14:sldId id="1482"/>
            <p14:sldId id="1442"/>
            <p14:sldId id="1291"/>
            <p14:sldId id="1238"/>
            <p14:sldId id="1244"/>
            <p14:sldId id="1480"/>
            <p14:sldId id="934"/>
            <p14:sldId id="1475"/>
            <p14:sldId id="1476"/>
            <p14:sldId id="1438"/>
            <p14:sldId id="259"/>
            <p14:sldId id="1481"/>
            <p14:sldId id="1479"/>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73367" autoAdjust="0"/>
  </p:normalViewPr>
  <p:slideViewPr>
    <p:cSldViewPr>
      <p:cViewPr varScale="1">
        <p:scale>
          <a:sx n="59" d="100"/>
          <a:sy n="59" d="100"/>
        </p:scale>
        <p:origin x="2093" y="1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1800" b="0" dirty="0">
                <a:solidFill>
                  <a:srgbClr val="4F4F4F"/>
                </a:solidFill>
                <a:effectLst/>
                <a:latin typeface="Verdana" panose="020B0604030504040204" pitchFamily="34" charset="0"/>
              </a:rPr>
              <a:t>- het tijdschrift: het blad om in te lezen</a:t>
            </a:r>
          </a:p>
          <a:p>
            <a:pPr algn="l"/>
            <a:r>
              <a:rPr lang="nl-NL" sz="1800" b="0" dirty="0">
                <a:solidFill>
                  <a:srgbClr val="4F4F4F"/>
                </a:solidFill>
                <a:effectLst/>
                <a:latin typeface="Verdana" panose="020B0604030504040204" pitchFamily="34" charset="0"/>
              </a:rPr>
              <a:t>-een avontuur beleven: iets spannends meemaken</a:t>
            </a:r>
          </a:p>
          <a:p>
            <a:pPr algn="l"/>
            <a:r>
              <a:rPr lang="nl-NL" sz="1800" b="0" dirty="0">
                <a:solidFill>
                  <a:srgbClr val="4F4F4F"/>
                </a:solidFill>
                <a:effectLst/>
                <a:latin typeface="Verdana" panose="020B0604030504040204" pitchFamily="34" charset="0"/>
              </a:rPr>
              <a:t>-genieten van: leuk en fijn vinden</a:t>
            </a:r>
          </a:p>
          <a:p>
            <a:pPr algn="l"/>
            <a:r>
              <a:rPr lang="nl-NL" sz="1800" b="0" dirty="0">
                <a:solidFill>
                  <a:srgbClr val="4F4F4F"/>
                </a:solidFill>
                <a:effectLst/>
                <a:latin typeface="Verdana" panose="020B0604030504040204" pitchFamily="34" charset="0"/>
              </a:rPr>
              <a:t>-door de jaren heen: als de tijd voorbijgaat</a:t>
            </a:r>
          </a:p>
          <a:p>
            <a:pPr algn="l"/>
            <a:r>
              <a:rPr lang="nl-NL" sz="1800" b="0" dirty="0">
                <a:solidFill>
                  <a:srgbClr val="4F4F4F"/>
                </a:solidFill>
                <a:effectLst/>
                <a:latin typeface="Verdana" panose="020B0604030504040204" pitchFamily="34" charset="0"/>
              </a:rPr>
              <a:t>-driftig: snel boos</a:t>
            </a:r>
          </a:p>
          <a:p>
            <a:pPr algn="l"/>
            <a:r>
              <a:rPr lang="nl-NL" sz="1800" b="0" dirty="0">
                <a:solidFill>
                  <a:srgbClr val="4F4F4F"/>
                </a:solidFill>
                <a:effectLst/>
                <a:latin typeface="Verdana" panose="020B0604030504040204" pitchFamily="34" charset="0"/>
              </a:rPr>
              <a:t>-bedenken: verzinnen</a:t>
            </a:r>
          </a:p>
          <a:p>
            <a:pPr algn="l"/>
            <a:r>
              <a:rPr lang="nl-NL" sz="1800" b="0" dirty="0">
                <a:solidFill>
                  <a:srgbClr val="4F4F4F"/>
                </a:solidFill>
                <a:effectLst/>
                <a:latin typeface="Verdana" panose="020B0604030504040204" pitchFamily="34" charset="0"/>
              </a:rPr>
              <a:t>-het jubileum: het feest om te vieren dat iets een aantal jaren bestaat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95839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36009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LYwzDDh3Fxk"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psnack.com/A69CA8BA9F7/jan-jans-en-de-kinderen-mozambique-en-suriname.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Toen ik nog een kind was kocht mij moeder elke week de Libelle. De Libelle is </a:t>
            </a:r>
            <a:r>
              <a:rPr lang="nl-NL" sz="2000" b="1" u="sng" dirty="0"/>
              <a:t>een tijdschrift</a:t>
            </a:r>
            <a:r>
              <a:rPr lang="nl-NL" sz="2000" b="1" dirty="0"/>
              <a:t> </a:t>
            </a:r>
            <a:r>
              <a:rPr lang="nl-NL" sz="2000" b="1" i="1" dirty="0"/>
              <a:t>-een blad om in te lezen-</a:t>
            </a:r>
            <a:r>
              <a:rPr lang="nl-NL" sz="2000" dirty="0"/>
              <a:t> gemaakt voor vrouwen. Ze noemen dat ook wel een damesblad. En hoewel ik nog heel jong was, wachtte ik elke vrijdag ongeduldig tot ik het blad ook mocht lezen. Maar alleen voor het grappige stripverhaal op de laatste bladzijde: Jan, Jans en de kinderen. Ik </a:t>
            </a:r>
            <a:r>
              <a:rPr lang="nl-NL" sz="2000" b="1" u="sng" dirty="0"/>
              <a:t>genoot</a:t>
            </a:r>
            <a:r>
              <a:rPr lang="nl-NL" sz="2000" dirty="0"/>
              <a:t> elke week van Jan (een rustige huisvader die af en toe ook </a:t>
            </a:r>
            <a:r>
              <a:rPr lang="nl-NL" sz="2000" b="1" u="sng" dirty="0"/>
              <a:t>driftig</a:t>
            </a:r>
            <a:r>
              <a:rPr lang="nl-NL" sz="2000" dirty="0"/>
              <a:t>, </a:t>
            </a:r>
            <a:r>
              <a:rPr lang="nl-NL" sz="2000" b="1" i="1" dirty="0"/>
              <a:t>snel boos</a:t>
            </a:r>
            <a:r>
              <a:rPr lang="nl-NL" sz="2000" dirty="0"/>
              <a:t>, kon zijn), Jans (zijn vrouw) en hun kinderen Catootje en Karlijn. </a:t>
            </a:r>
            <a:r>
              <a:rPr lang="nl-NL" sz="2000" dirty="0">
                <a:solidFill>
                  <a:srgbClr val="00B050"/>
                </a:solidFill>
              </a:rPr>
              <a:t>(extra dia) </a:t>
            </a:r>
            <a:r>
              <a:rPr lang="nl-NL" sz="2000" dirty="0"/>
              <a:t>Ik </a:t>
            </a:r>
            <a:r>
              <a:rPr lang="nl-NL" sz="2000" b="1" i="1" dirty="0"/>
              <a:t>vond </a:t>
            </a:r>
            <a:r>
              <a:rPr lang="nl-NL" sz="2000" dirty="0"/>
              <a:t>het </a:t>
            </a:r>
            <a:r>
              <a:rPr lang="nl-NL" sz="2000" b="1" i="1" dirty="0"/>
              <a:t>leuk en fijn </a:t>
            </a:r>
            <a:r>
              <a:rPr lang="nl-NL" sz="2000" dirty="0"/>
              <a:t>om te lezen.</a:t>
            </a:r>
            <a:r>
              <a:rPr lang="nl-NL" sz="2000" b="1" i="1" dirty="0"/>
              <a:t> </a:t>
            </a:r>
            <a:r>
              <a:rPr lang="nl-NL" sz="2000" dirty="0"/>
              <a:t>Niet alleen ik genoot van al die verhalen. Heel veel mensen genoten ervan. Daarom maakten ze al snel van alle strips van één jaar ook een boek. Dit jaar ligt zelfs het 68</a:t>
            </a:r>
            <a:r>
              <a:rPr lang="nl-NL" sz="2000" baseline="30000" dirty="0"/>
              <a:t>ste</a:t>
            </a:r>
            <a:r>
              <a:rPr lang="nl-NL" sz="2000" dirty="0"/>
              <a:t> stripboek in de winkels. </a:t>
            </a:r>
            <a:r>
              <a:rPr lang="nl-NL" sz="2000" b="1" u="sng" dirty="0"/>
              <a:t>Door de jaren heen</a:t>
            </a:r>
            <a:r>
              <a:rPr lang="nl-NL" sz="2000" dirty="0"/>
              <a:t> </a:t>
            </a:r>
            <a:r>
              <a:rPr lang="nl-NL" sz="2000" b="1" i="1" dirty="0"/>
              <a:t>-als de tijd voorbij gaat-</a:t>
            </a:r>
            <a:r>
              <a:rPr lang="nl-NL" sz="2000" dirty="0"/>
              <a:t> zijn deze boeken nauwelijks veranderd. Kijk maar eens naar de foto’s.  </a:t>
            </a:r>
            <a:br>
              <a:rPr lang="nl-NL" sz="2000" dirty="0"/>
            </a:br>
            <a:r>
              <a:rPr lang="nl-NL" sz="2000" dirty="0"/>
              <a:t>De verhalen van Jan Jans en de kinderen spelen zich altijd af in Nederland, maar zo’n 20 jaar geleden </a:t>
            </a:r>
            <a:r>
              <a:rPr lang="nl-NL" sz="2000" b="1" u="sng" dirty="0"/>
              <a:t>beleefden</a:t>
            </a:r>
            <a:r>
              <a:rPr lang="nl-NL" sz="2000" b="1" dirty="0"/>
              <a:t> </a:t>
            </a:r>
            <a:r>
              <a:rPr lang="nl-NL" sz="2000" dirty="0"/>
              <a:t>ze</a:t>
            </a:r>
            <a:r>
              <a:rPr lang="nl-NL" sz="2000" b="1" dirty="0"/>
              <a:t> </a:t>
            </a:r>
            <a:r>
              <a:rPr lang="nl-NL" sz="2000" b="1" u="sng" dirty="0"/>
              <a:t>een avontuur</a:t>
            </a:r>
            <a:r>
              <a:rPr lang="nl-NL" sz="2000" dirty="0"/>
              <a:t>, </a:t>
            </a:r>
            <a:r>
              <a:rPr lang="nl-NL" sz="2000" b="1" i="1" dirty="0"/>
              <a:t>maakten </a:t>
            </a:r>
            <a:r>
              <a:rPr lang="nl-NL" sz="2000" dirty="0"/>
              <a:t>ze</a:t>
            </a:r>
            <a:r>
              <a:rPr lang="nl-NL" sz="2000" b="1" i="1" dirty="0"/>
              <a:t> iets spannends mee </a:t>
            </a:r>
            <a:r>
              <a:rPr lang="nl-NL" sz="2000" dirty="0"/>
              <a:t>in Mozambique, een land in Afrika. </a:t>
            </a:r>
            <a:r>
              <a:rPr lang="nl-NL" sz="2000" dirty="0">
                <a:solidFill>
                  <a:srgbClr val="00B050"/>
                </a:solidFill>
              </a:rPr>
              <a:t>(link onder plaatje naar doorblader exemplaar van het boek) </a:t>
            </a:r>
            <a:r>
              <a:rPr lang="nl-NL" sz="2000" dirty="0"/>
              <a:t>De schrijver van Jan, Jans en de kinderen, Jan Kruis, is in 2017 overleden. Er zijn nu andere mensen die de verhalen </a:t>
            </a:r>
            <a:r>
              <a:rPr lang="nl-NL" sz="2000" b="1" u="sng" dirty="0"/>
              <a:t>bedenken</a:t>
            </a:r>
            <a:r>
              <a:rPr lang="nl-NL" sz="2000" dirty="0"/>
              <a:t>, </a:t>
            </a:r>
            <a:r>
              <a:rPr lang="nl-NL" sz="2000" b="1" i="1" dirty="0"/>
              <a:t>verzinnen</a:t>
            </a:r>
            <a:r>
              <a:rPr lang="nl-NL" sz="2000" dirty="0"/>
              <a:t>. In 2020 was het zelfs 50 jaar geleden dat het eerste verhaal van Jan, Jans en de kinderen in de Libelle verscheen. Ter gelegenheid van </a:t>
            </a:r>
            <a:r>
              <a:rPr lang="nl-NL" sz="2000" b="1" u="sng" dirty="0"/>
              <a:t>dit jubileum</a:t>
            </a:r>
            <a:r>
              <a:rPr lang="nl-NL" sz="2000" dirty="0"/>
              <a:t>, </a:t>
            </a:r>
            <a:r>
              <a:rPr lang="nl-NL" sz="2000" b="1" i="1" dirty="0"/>
              <a:t>het feest om te vieren dat iets een aantal jaren bestaat</a:t>
            </a:r>
            <a:r>
              <a:rPr lang="nl-NL" sz="2000" dirty="0"/>
              <a:t>, werd een tentoonstelling gehouden in het Museum van de Twintigste Eeuw. Je kon deze tot maart 2022 zien. Wie van jullie kent de strip eigenlijk?</a:t>
            </a:r>
            <a:br>
              <a:rPr lang="nl-NL" sz="2000" dirty="0"/>
            </a:br>
            <a:r>
              <a:rPr lang="nl-NL" sz="2000" dirty="0">
                <a:solidFill>
                  <a:srgbClr val="00B050"/>
                </a:solidFill>
              </a:rPr>
              <a:t>(extra dia met link naar filmpje van de nieuwe tekenaar)</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95536" y="-71994"/>
            <a:ext cx="11409158" cy="1323439"/>
          </a:xfrm>
          <a:prstGeom prst="rect">
            <a:avLst/>
          </a:prstGeom>
          <a:noFill/>
        </p:spPr>
        <p:txBody>
          <a:bodyPr wrap="square" rtlCol="0">
            <a:spAutoFit/>
          </a:bodyPr>
          <a:lstStyle/>
          <a:p>
            <a:r>
              <a:rPr lang="nl-NL" sz="8000" b="1" u="sng" dirty="0">
                <a:latin typeface="Century Gothic" panose="020B0502020202020204" pitchFamily="34" charset="0"/>
              </a:rPr>
              <a:t>het jubileum</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8" name="Afbeelding 7" descr="Afbeelding met tekst, whiteboard&#10;&#10;Automatisch gegenereerde beschrijving">
            <a:extLst>
              <a:ext uri="{FF2B5EF4-FFF2-40B4-BE49-F238E27FC236}">
                <a16:creationId xmlns:a16="http://schemas.microsoft.com/office/drawing/2014/main" id="{2E8C5F2F-5E2E-4186-A9D7-189915977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51" y="1248558"/>
            <a:ext cx="2816143" cy="3491508"/>
          </a:xfrm>
          <a:prstGeom prst="rect">
            <a:avLst/>
          </a:prstGeom>
        </p:spPr>
      </p:pic>
      <p:pic>
        <p:nvPicPr>
          <p:cNvPr id="9" name="Afbeelding 8">
            <a:extLst>
              <a:ext uri="{FF2B5EF4-FFF2-40B4-BE49-F238E27FC236}">
                <a16:creationId xmlns:a16="http://schemas.microsoft.com/office/drawing/2014/main" id="{06350D6A-F10D-42B7-B55F-3C9C32B2B2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2593" y="3411282"/>
            <a:ext cx="5247999" cy="2956373"/>
          </a:xfrm>
          <a:prstGeom prst="rect">
            <a:avLst/>
          </a:prstGeom>
        </p:spPr>
      </p:pic>
      <p:sp>
        <p:nvSpPr>
          <p:cNvPr id="10" name="Tekstvak 9">
            <a:extLst>
              <a:ext uri="{FF2B5EF4-FFF2-40B4-BE49-F238E27FC236}">
                <a16:creationId xmlns:a16="http://schemas.microsoft.com/office/drawing/2014/main" id="{AC5A0C6D-86D8-46C7-BDD7-B3CFD58A5FAF}"/>
              </a:ext>
            </a:extLst>
          </p:cNvPr>
          <p:cNvSpPr txBox="1"/>
          <p:nvPr/>
        </p:nvSpPr>
        <p:spPr>
          <a:xfrm>
            <a:off x="7164288" y="6367655"/>
            <a:ext cx="2592288" cy="246221"/>
          </a:xfrm>
          <a:prstGeom prst="rect">
            <a:avLst/>
          </a:prstGeom>
          <a:noFill/>
        </p:spPr>
        <p:txBody>
          <a:bodyPr wrap="square" rtlCol="0">
            <a:spAutoFit/>
          </a:bodyPr>
          <a:lstStyle/>
          <a:p>
            <a:r>
              <a:rPr lang="nl-NL" sz="1000" dirty="0"/>
              <a:t>Bron: cultuurblogger.nl</a:t>
            </a:r>
          </a:p>
        </p:txBody>
      </p:sp>
      <p:sp>
        <p:nvSpPr>
          <p:cNvPr id="12" name="Pijl: gekromd omlaag 11">
            <a:extLst>
              <a:ext uri="{FF2B5EF4-FFF2-40B4-BE49-F238E27FC236}">
                <a16:creationId xmlns:a16="http://schemas.microsoft.com/office/drawing/2014/main" id="{9F3A4B87-C981-4EF4-BE23-6F3D50098B85}"/>
              </a:ext>
            </a:extLst>
          </p:cNvPr>
          <p:cNvSpPr/>
          <p:nvPr/>
        </p:nvSpPr>
        <p:spPr>
          <a:xfrm rot="1869924">
            <a:off x="3333074" y="1651181"/>
            <a:ext cx="2555669" cy="1152128"/>
          </a:xfrm>
          <a:prstGeom prst="curved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Tekstvak 13">
            <a:extLst>
              <a:ext uri="{FF2B5EF4-FFF2-40B4-BE49-F238E27FC236}">
                <a16:creationId xmlns:a16="http://schemas.microsoft.com/office/drawing/2014/main" id="{33FB529A-B394-4EF9-9E4E-EF49A2F17D22}"/>
              </a:ext>
            </a:extLst>
          </p:cNvPr>
          <p:cNvSpPr txBox="1"/>
          <p:nvPr/>
        </p:nvSpPr>
        <p:spPr>
          <a:xfrm>
            <a:off x="421662" y="4752750"/>
            <a:ext cx="5969726" cy="369332"/>
          </a:xfrm>
          <a:prstGeom prst="rect">
            <a:avLst/>
          </a:prstGeom>
          <a:noFill/>
        </p:spPr>
        <p:txBody>
          <a:bodyPr wrap="square">
            <a:spAutoFit/>
          </a:bodyPr>
          <a:lstStyle/>
          <a:p>
            <a:r>
              <a:rPr lang="nl-NL" dirty="0"/>
              <a:t>Bron: libelle.nl</a:t>
            </a:r>
          </a:p>
        </p:txBody>
      </p:sp>
    </p:spTree>
    <p:extLst>
      <p:ext uri="{BB962C8B-B14F-4D97-AF65-F5344CB8AC3E}">
        <p14:creationId xmlns:p14="http://schemas.microsoft.com/office/powerpoint/2010/main" val="19875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B405225-F59F-4DE6-8E64-A738830D2338}"/>
              </a:ext>
            </a:extLst>
          </p:cNvPr>
          <p:cNvSpPr txBox="1"/>
          <p:nvPr/>
        </p:nvSpPr>
        <p:spPr>
          <a:xfrm>
            <a:off x="2123728" y="2924944"/>
            <a:ext cx="4572000" cy="646331"/>
          </a:xfrm>
          <a:prstGeom prst="rect">
            <a:avLst/>
          </a:prstGeom>
          <a:noFill/>
        </p:spPr>
        <p:txBody>
          <a:bodyPr wrap="square">
            <a:spAutoFit/>
          </a:bodyPr>
          <a:lstStyle/>
          <a:p>
            <a:r>
              <a:rPr lang="nl-NL" dirty="0">
                <a:hlinkClick r:id="rId2"/>
              </a:rPr>
              <a:t>Jan, Jans en de Kinderen bestaat 50 jaar! (Artikel AD) - YouTube</a:t>
            </a:r>
            <a:endParaRPr lang="nl-NL" dirty="0"/>
          </a:p>
        </p:txBody>
      </p:sp>
    </p:spTree>
    <p:extLst>
      <p:ext uri="{BB962C8B-B14F-4D97-AF65-F5344CB8AC3E}">
        <p14:creationId xmlns:p14="http://schemas.microsoft.com/office/powerpoint/2010/main" val="173616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driftig</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rustig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snel boos</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vader in het verhaal kan soms nogal </a:t>
            </a:r>
            <a:r>
              <a:rPr lang="nl-NL" sz="2000" i="1" u="sng" dirty="0">
                <a:solidFill>
                  <a:srgbClr val="387038"/>
                </a:solidFill>
                <a:latin typeface="Century Gothic" panose="020B0502020202020204" pitchFamily="34" charset="0"/>
                <a:ea typeface="Calibri"/>
                <a:cs typeface="Times New Roman"/>
              </a:rPr>
              <a:t>driftig</a:t>
            </a:r>
            <a:r>
              <a:rPr lang="nl-NL" sz="2000" i="1" dirty="0">
                <a:solidFill>
                  <a:srgbClr val="387038"/>
                </a:solidFill>
                <a:latin typeface="Century Gothic" panose="020B0502020202020204" pitchFamily="34" charset="0"/>
                <a:ea typeface="Calibri"/>
                <a:cs typeface="Times New Roman"/>
              </a:rPr>
              <a:t> zijn.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ontspannen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Hij zit echter meestal relaxed en </a:t>
            </a:r>
            <a:r>
              <a:rPr lang="nl-NL" sz="2000" i="1" u="sng" dirty="0">
                <a:solidFill>
                  <a:srgbClr val="387038"/>
                </a:solidFill>
                <a:latin typeface="Century Gothic" panose="020B0502020202020204" pitchFamily="34" charset="0"/>
                <a:ea typeface="Calibri"/>
                <a:cs typeface="Times New Roman"/>
              </a:rPr>
              <a:t>rustig</a:t>
            </a:r>
            <a:r>
              <a:rPr lang="nl-NL" sz="2000" i="1" dirty="0">
                <a:solidFill>
                  <a:srgbClr val="387038"/>
                </a:solidFill>
                <a:latin typeface="Century Gothic" panose="020B0502020202020204" pitchFamily="34" charset="0"/>
                <a:ea typeface="Calibri"/>
                <a:cs typeface="Times New Roman"/>
              </a:rPr>
              <a:t> in zijn stoel.</a:t>
            </a: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143CAF18-B205-4843-9DD7-4AF0E03942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9632" y="1988840"/>
            <a:ext cx="2376264" cy="3427468"/>
          </a:xfrm>
          <a:prstGeom prst="rect">
            <a:avLst/>
          </a:prstGeom>
        </p:spPr>
      </p:pic>
      <p:pic>
        <p:nvPicPr>
          <p:cNvPr id="5" name="Afbeelding 4" descr="Afbeelding met plaats, illustratie&#10;&#10;Automatisch gegenereerde beschrijving">
            <a:extLst>
              <a:ext uri="{FF2B5EF4-FFF2-40B4-BE49-F238E27FC236}">
                <a16:creationId xmlns:a16="http://schemas.microsoft.com/office/drawing/2014/main" id="{F11B208B-BA8B-4C8A-9786-523273EF5C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2368" y="2276872"/>
            <a:ext cx="3231473" cy="2412906"/>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8071" y="511304"/>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genieten van</a:t>
            </a:r>
            <a:endParaRPr lang="nl-NL" sz="40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3655" y="459817"/>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zich e</a:t>
            </a:r>
            <a:r>
              <a:rPr lang="nl-NL" sz="4000" b="1" dirty="0">
                <a:solidFill>
                  <a:srgbClr val="387038"/>
                </a:solidFill>
                <a:effectLst/>
                <a:latin typeface="Century Gothic" panose="020B0502020202020204" pitchFamily="34" charset="0"/>
                <a:ea typeface="Calibri"/>
                <a:cs typeface="Times New Roman"/>
              </a:rPr>
              <a:t>rgeren aan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leuk en fijn vinden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Ik </a:t>
            </a:r>
            <a:r>
              <a:rPr lang="nl-NL" sz="2000" i="1" u="sng" dirty="0">
                <a:solidFill>
                  <a:srgbClr val="387038"/>
                </a:solidFill>
                <a:latin typeface="Century Gothic" panose="020B0502020202020204" pitchFamily="34" charset="0"/>
                <a:ea typeface="Calibri"/>
                <a:cs typeface="Times New Roman"/>
              </a:rPr>
              <a:t>geniet</a:t>
            </a:r>
            <a:r>
              <a:rPr lang="nl-NL" sz="2000" i="1" dirty="0">
                <a:solidFill>
                  <a:srgbClr val="387038"/>
                </a:solidFill>
                <a:latin typeface="Century Gothic" panose="020B0502020202020204" pitchFamily="34" charset="0"/>
                <a:ea typeface="Calibri"/>
                <a:cs typeface="Times New Roman"/>
              </a:rPr>
              <a:t> elke week </a:t>
            </a:r>
            <a:r>
              <a:rPr lang="nl-NL" sz="2000" i="1" u="sng" dirty="0">
                <a:solidFill>
                  <a:srgbClr val="387038"/>
                </a:solidFill>
                <a:latin typeface="Century Gothic" panose="020B0502020202020204" pitchFamily="34" charset="0"/>
                <a:ea typeface="Calibri"/>
                <a:cs typeface="Times New Roman"/>
              </a:rPr>
              <a:t>van</a:t>
            </a:r>
            <a:r>
              <a:rPr lang="nl-NL" sz="2000" i="1" dirty="0">
                <a:solidFill>
                  <a:srgbClr val="387038"/>
                </a:solidFill>
                <a:latin typeface="Century Gothic" panose="020B0502020202020204" pitchFamily="34" charset="0"/>
                <a:ea typeface="Calibri"/>
                <a:cs typeface="Times New Roman"/>
              </a:rPr>
              <a:t> een nieuw stripverhaal in de Libelle.</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9005" y="1551597"/>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heel </a:t>
            </a:r>
            <a:r>
              <a:rPr lang="nl-NL" sz="2800" dirty="0">
                <a:latin typeface="Century Gothic" panose="020B0502020202020204" pitchFamily="34" charset="0"/>
                <a:ea typeface="Calibri"/>
                <a:cs typeface="Times New Roman"/>
              </a:rPr>
              <a:t>vervelend vinden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Hij </a:t>
            </a:r>
            <a:r>
              <a:rPr lang="nl-NL" sz="2000" i="1" u="sng" dirty="0">
                <a:solidFill>
                  <a:srgbClr val="387038"/>
                </a:solidFill>
                <a:effectLst/>
                <a:latin typeface="Century Gothic" panose="020B0502020202020204" pitchFamily="34" charset="0"/>
                <a:ea typeface="Calibri"/>
                <a:cs typeface="Times New Roman"/>
              </a:rPr>
              <a:t>ergert zich</a:t>
            </a:r>
            <a:r>
              <a:rPr lang="nl-NL" sz="2000" u="sng" dirty="0">
                <a:solidFill>
                  <a:srgbClr val="387038"/>
                </a:solidFill>
                <a:effectLst/>
                <a:latin typeface="Century Gothic" panose="020B0502020202020204" pitchFamily="34" charset="0"/>
                <a:ea typeface="Calibri"/>
                <a:cs typeface="Times New Roman"/>
              </a:rPr>
              <a:t> </a:t>
            </a:r>
            <a:r>
              <a:rPr lang="nl-NL" sz="2000" i="1" u="sng" dirty="0">
                <a:solidFill>
                  <a:srgbClr val="387038"/>
                </a:solidFill>
                <a:effectLst/>
                <a:latin typeface="Century Gothic" panose="020B0502020202020204" pitchFamily="34" charset="0"/>
                <a:ea typeface="Calibri"/>
                <a:cs typeface="Times New Roman"/>
              </a:rPr>
              <a:t>aan</a:t>
            </a:r>
            <a:r>
              <a:rPr lang="nl-NL" sz="2000" i="1" dirty="0">
                <a:solidFill>
                  <a:srgbClr val="387038"/>
                </a:solidFill>
                <a:effectLst/>
                <a:latin typeface="Century Gothic" panose="020B0502020202020204" pitchFamily="34" charset="0"/>
                <a:ea typeface="Calibri"/>
                <a:cs typeface="Times New Roman"/>
              </a:rPr>
              <a:t> het verhaal in het tijdschrift.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persoon, computer, binnen, computer&#10;&#10;Automatisch gegenereerde beschrijving">
            <a:extLst>
              <a:ext uri="{FF2B5EF4-FFF2-40B4-BE49-F238E27FC236}">
                <a16:creationId xmlns:a16="http://schemas.microsoft.com/office/drawing/2014/main" id="{B6656F1E-0101-450F-9BE5-06D8A33BF8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319" y="2550761"/>
            <a:ext cx="3706368" cy="2481072"/>
          </a:xfrm>
          <a:prstGeom prst="rect">
            <a:avLst/>
          </a:prstGeom>
        </p:spPr>
      </p:pic>
      <p:pic>
        <p:nvPicPr>
          <p:cNvPr id="10" name="Afbeelding 9" descr="Afbeelding met tekst, persoon, binnen, person&#10;&#10;Automatisch gegenereerde beschrijving">
            <a:extLst>
              <a:ext uri="{FF2B5EF4-FFF2-40B4-BE49-F238E27FC236}">
                <a16:creationId xmlns:a16="http://schemas.microsoft.com/office/drawing/2014/main" id="{C2559489-C33E-41A9-A274-1D8BBE309C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7893" y="2570236"/>
            <a:ext cx="3685025" cy="2461597"/>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097"/>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48844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69227" y="3872138"/>
            <a:ext cx="26932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68211" y="3429000"/>
            <a:ext cx="2836918"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uitgeven</a:t>
            </a:r>
          </a:p>
        </p:txBody>
      </p:sp>
      <p:sp>
        <p:nvSpPr>
          <p:cNvPr id="8" name="Text Box 14"/>
          <p:cNvSpPr txBox="1"/>
          <p:nvPr/>
        </p:nvSpPr>
        <p:spPr>
          <a:xfrm>
            <a:off x="0" y="4581126"/>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bedenken</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3143261" y="394124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tekenen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8129154"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Eerst </a:t>
            </a:r>
            <a:r>
              <a:rPr lang="nl-NL" sz="2000" i="1" u="sng" dirty="0">
                <a:solidFill>
                  <a:srgbClr val="387038"/>
                </a:solidFill>
                <a:latin typeface="Century Gothic" panose="020B0502020202020204" pitchFamily="34" charset="0"/>
                <a:ea typeface="Calibri"/>
                <a:cs typeface="Times New Roman"/>
              </a:rPr>
              <a:t>bedenk</a:t>
            </a:r>
            <a:r>
              <a:rPr lang="nl-NL" sz="2000" i="1" dirty="0">
                <a:solidFill>
                  <a:srgbClr val="387038"/>
                </a:solidFill>
                <a:latin typeface="Century Gothic" panose="020B0502020202020204" pitchFamily="34" charset="0"/>
                <a:ea typeface="Calibri"/>
                <a:cs typeface="Times New Roman"/>
              </a:rPr>
              <a:t> je een verhaal. Dan </a:t>
            </a:r>
            <a:r>
              <a:rPr lang="nl-NL" sz="2000" i="1" u="sng" dirty="0">
                <a:solidFill>
                  <a:srgbClr val="387038"/>
                </a:solidFill>
                <a:latin typeface="Century Gothic" panose="020B0502020202020204" pitchFamily="34" charset="0"/>
                <a:ea typeface="Calibri"/>
                <a:cs typeface="Times New Roman"/>
              </a:rPr>
              <a:t>teken</a:t>
            </a:r>
            <a:r>
              <a:rPr lang="nl-NL" sz="2000" i="1" dirty="0">
                <a:solidFill>
                  <a:srgbClr val="387038"/>
                </a:solidFill>
                <a:latin typeface="Century Gothic" panose="020B0502020202020204" pitchFamily="34" charset="0"/>
                <a:ea typeface="Calibri"/>
                <a:cs typeface="Times New Roman"/>
              </a:rPr>
              <a:t> je de illustraties. Als je tevreden bent, wordt het boek gemaakt en </a:t>
            </a:r>
            <a:r>
              <a:rPr lang="nl-NL" sz="2000" i="1" u="sng" dirty="0">
                <a:solidFill>
                  <a:srgbClr val="387038"/>
                </a:solidFill>
                <a:latin typeface="Century Gothic" panose="020B0502020202020204" pitchFamily="34" charset="0"/>
                <a:ea typeface="Calibri"/>
                <a:cs typeface="Times New Roman"/>
              </a:rPr>
              <a:t>uitgegeven</a:t>
            </a:r>
            <a:r>
              <a:rPr lang="nl-NL" sz="2000" i="1" dirty="0">
                <a:solidFill>
                  <a:srgbClr val="387038"/>
                </a:solidFill>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60384" y="5453722"/>
            <a:ext cx="2780429" cy="5777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6456" y="5508097"/>
            <a:ext cx="2383336" cy="32301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verzinnen</a:t>
            </a:r>
          </a:p>
        </p:txBody>
      </p:sp>
      <p:pic>
        <p:nvPicPr>
          <p:cNvPr id="12" name="Afbeelding 11" descr="Afbeelding met speelgoed, pop, vectorafbeeldingen&#10;&#10;Automatisch gegenereerde beschrijving">
            <a:extLst>
              <a:ext uri="{FF2B5EF4-FFF2-40B4-BE49-F238E27FC236}">
                <a16:creationId xmlns:a16="http://schemas.microsoft.com/office/drawing/2014/main" id="{E7F05457-674B-431E-8E27-14822634DC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015" y="1654070"/>
            <a:ext cx="2788039" cy="2788039"/>
          </a:xfrm>
          <a:prstGeom prst="rect">
            <a:avLst/>
          </a:prstGeom>
        </p:spPr>
      </p:pic>
      <p:pic>
        <p:nvPicPr>
          <p:cNvPr id="16" name="Afbeelding 15" descr="Afbeelding met tekst, document&#10;&#10;Automatisch gegenereerde beschrijving">
            <a:extLst>
              <a:ext uri="{FF2B5EF4-FFF2-40B4-BE49-F238E27FC236}">
                <a16:creationId xmlns:a16="http://schemas.microsoft.com/office/drawing/2014/main" id="{DAAA6D63-2B58-4884-9D9B-ED2E77AAF0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8505" y="1948069"/>
            <a:ext cx="2683856" cy="1792816"/>
          </a:xfrm>
          <a:prstGeom prst="rect">
            <a:avLst/>
          </a:prstGeom>
        </p:spPr>
      </p:pic>
      <p:sp>
        <p:nvSpPr>
          <p:cNvPr id="18" name="Tekstvak 2">
            <a:extLst>
              <a:ext uri="{FF2B5EF4-FFF2-40B4-BE49-F238E27FC236}">
                <a16:creationId xmlns:a16="http://schemas.microsoft.com/office/drawing/2014/main" id="{5DE3C845-D4D9-4D0D-B0B6-EAE178CB8957}"/>
              </a:ext>
            </a:extLst>
          </p:cNvPr>
          <p:cNvSpPr txBox="1">
            <a:spLocks noChangeArrowheads="1"/>
          </p:cNvSpPr>
          <p:nvPr/>
        </p:nvSpPr>
        <p:spPr bwMode="auto">
          <a:xfrm>
            <a:off x="9756576" y="4709144"/>
            <a:ext cx="2693235"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endParaRPr lang="nl-NL" sz="24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0C7DAC6B-25D5-45EB-864E-82CC42533ACC}"/>
              </a:ext>
            </a:extLst>
          </p:cNvPr>
          <p:cNvSpPr txBox="1"/>
          <p:nvPr/>
        </p:nvSpPr>
        <p:spPr>
          <a:xfrm>
            <a:off x="6041000" y="4304718"/>
            <a:ext cx="2764129" cy="10702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2" name="Tekstvak 2">
            <a:extLst>
              <a:ext uri="{FF2B5EF4-FFF2-40B4-BE49-F238E27FC236}">
                <a16:creationId xmlns:a16="http://schemas.microsoft.com/office/drawing/2014/main" id="{1DD4A6A6-08DB-4399-8278-A9C781279C58}"/>
              </a:ext>
            </a:extLst>
          </p:cNvPr>
          <p:cNvSpPr txBox="1">
            <a:spLocks noChangeArrowheads="1"/>
          </p:cNvSpPr>
          <p:nvPr/>
        </p:nvSpPr>
        <p:spPr bwMode="auto">
          <a:xfrm>
            <a:off x="6084168" y="4302983"/>
            <a:ext cx="2121652" cy="88824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een boek drukken en verkopen</a:t>
            </a:r>
          </a:p>
        </p:txBody>
      </p:sp>
      <p:pic>
        <p:nvPicPr>
          <p:cNvPr id="23" name="Afbeelding 22" descr="Afbeelding met tekst, boek, plank, persoon&#10;&#10;Automatisch gegenereerde beschrijving">
            <a:extLst>
              <a:ext uri="{FF2B5EF4-FFF2-40B4-BE49-F238E27FC236}">
                <a16:creationId xmlns:a16="http://schemas.microsoft.com/office/drawing/2014/main" id="{9D07355E-3D8F-4B97-AFAD-FF5CE42447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2037" y="1428208"/>
            <a:ext cx="2838331" cy="1862410"/>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a:t>
            </a:r>
            <a:r>
              <a:rPr lang="nl-NL" sz="4800" b="1" dirty="0">
                <a:effectLst/>
                <a:latin typeface="Century Gothic" panose="020B0502020202020204" pitchFamily="34" charset="0"/>
                <a:ea typeface="Calibri"/>
                <a:cs typeface="Times New Roman"/>
              </a:rPr>
              <a:t>et jubileum</a:t>
            </a:r>
          </a:p>
        </p:txBody>
      </p:sp>
      <p:sp>
        <p:nvSpPr>
          <p:cNvPr id="7" name="Text Box 14"/>
          <p:cNvSpPr txBox="1"/>
          <p:nvPr/>
        </p:nvSpPr>
        <p:spPr>
          <a:xfrm>
            <a:off x="405765" y="3514803"/>
            <a:ext cx="2696249"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effectLst/>
                <a:latin typeface="Century Gothic" panose="020B0502020202020204" pitchFamily="34" charset="0"/>
                <a:ea typeface="Calibri"/>
                <a:cs typeface="Times New Roman"/>
              </a:rPr>
              <a:t>40 jaar in diens</a:t>
            </a:r>
            <a:r>
              <a:rPr lang="nl-NL" sz="3600" b="1" dirty="0">
                <a:latin typeface="Century Gothic" panose="020B0502020202020204" pitchFamily="34" charset="0"/>
                <a:ea typeface="Calibri"/>
                <a:cs typeface="Times New Roman"/>
              </a:rPr>
              <a:t>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48029" y="3422828"/>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latin typeface="Century Gothic" panose="020B0502020202020204" pitchFamily="34" charset="0"/>
                <a:ea typeface="Calibri"/>
                <a:cs typeface="Times New Roman"/>
              </a:rPr>
              <a:t>50 jaar in de Libelle</a:t>
            </a: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653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20280" cy="11986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feest om te vieren dat iets een aantal jaren bestaat</a:t>
            </a:r>
            <a:endParaRPr lang="nl-NL" sz="2800" dirty="0">
              <a:effectLst/>
              <a:latin typeface="Century Gothic" panose="020B0502020202020204" pitchFamily="34" charset="0"/>
              <a:ea typeface="Calibri"/>
              <a:cs typeface="Times New Roman"/>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53426" y="3573829"/>
            <a:ext cx="2617537" cy="978729"/>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12 ½  jaar getrouwd</a:t>
            </a:r>
            <a:endParaRPr lang="nl-NL" sz="3600" b="1" dirty="0">
              <a:effectLst/>
              <a:latin typeface="Century Gothic" panose="020B0502020202020204" pitchFamily="34" charset="0"/>
              <a:ea typeface="Calibri"/>
              <a:cs typeface="Times New Roman"/>
            </a:endParaRPr>
          </a:p>
        </p:txBody>
      </p:sp>
      <p:sp>
        <p:nvSpPr>
          <p:cNvPr id="16" name="Tekstvak 15">
            <a:extLst>
              <a:ext uri="{FF2B5EF4-FFF2-40B4-BE49-F238E27FC236}">
                <a16:creationId xmlns:a16="http://schemas.microsoft.com/office/drawing/2014/main" id="{61530DE5-88ED-426B-9D14-E4C91F032AB3}"/>
              </a:ext>
            </a:extLst>
          </p:cNvPr>
          <p:cNvSpPr txBox="1"/>
          <p:nvPr/>
        </p:nvSpPr>
        <p:spPr>
          <a:xfrm>
            <a:off x="426670" y="6564216"/>
            <a:ext cx="2808312" cy="246221"/>
          </a:xfrm>
          <a:prstGeom prst="rect">
            <a:avLst/>
          </a:prstGeom>
          <a:noFill/>
        </p:spPr>
        <p:txBody>
          <a:bodyPr wrap="square" rtlCol="0">
            <a:spAutoFit/>
          </a:bodyPr>
          <a:lstStyle/>
          <a:p>
            <a:r>
              <a:rPr lang="nl-NL" sz="1000" dirty="0"/>
              <a:t>Bron: bol.com</a:t>
            </a:r>
          </a:p>
        </p:txBody>
      </p:sp>
      <p:pic>
        <p:nvPicPr>
          <p:cNvPr id="19" name="Afbeelding 18">
            <a:extLst>
              <a:ext uri="{FF2B5EF4-FFF2-40B4-BE49-F238E27FC236}">
                <a16:creationId xmlns:a16="http://schemas.microsoft.com/office/drawing/2014/main" id="{A8CC6E26-F996-4354-B7AD-F901434FF1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7995" y="4648880"/>
            <a:ext cx="2533650" cy="1857375"/>
          </a:xfrm>
          <a:prstGeom prst="rect">
            <a:avLst/>
          </a:prstGeom>
        </p:spPr>
      </p:pic>
      <p:pic>
        <p:nvPicPr>
          <p:cNvPr id="21" name="Afbeelding 20" descr="Afbeelding met tekst&#10;&#10;Automatisch gegenereerde beschrijving">
            <a:extLst>
              <a:ext uri="{FF2B5EF4-FFF2-40B4-BE49-F238E27FC236}">
                <a16:creationId xmlns:a16="http://schemas.microsoft.com/office/drawing/2014/main" id="{4EC71EA2-5591-46FF-BB91-7014F8F2B2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1664" y="4644585"/>
            <a:ext cx="2800350" cy="1914525"/>
          </a:xfrm>
          <a:prstGeom prst="rect">
            <a:avLst/>
          </a:prstGeom>
        </p:spPr>
      </p:pic>
      <p:sp>
        <p:nvSpPr>
          <p:cNvPr id="22" name="Tekstvak 21">
            <a:extLst>
              <a:ext uri="{FF2B5EF4-FFF2-40B4-BE49-F238E27FC236}">
                <a16:creationId xmlns:a16="http://schemas.microsoft.com/office/drawing/2014/main" id="{74357BC1-F640-4FCA-8CE5-0305B1A949A1}"/>
              </a:ext>
            </a:extLst>
          </p:cNvPr>
          <p:cNvSpPr txBox="1"/>
          <p:nvPr/>
        </p:nvSpPr>
        <p:spPr>
          <a:xfrm>
            <a:off x="3293059" y="6567155"/>
            <a:ext cx="2592288" cy="246221"/>
          </a:xfrm>
          <a:prstGeom prst="rect">
            <a:avLst/>
          </a:prstGeom>
          <a:noFill/>
        </p:spPr>
        <p:txBody>
          <a:bodyPr wrap="square" rtlCol="0">
            <a:spAutoFit/>
          </a:bodyPr>
          <a:lstStyle/>
          <a:p>
            <a:r>
              <a:rPr lang="nl-NL" sz="1000" dirty="0"/>
              <a:t>Bron: pinterest.nl</a:t>
            </a:r>
          </a:p>
        </p:txBody>
      </p:sp>
      <p:pic>
        <p:nvPicPr>
          <p:cNvPr id="28" name="Afbeelding 27" descr="Afbeelding met tekst&#10;&#10;Automatisch gegenereerde beschrijving">
            <a:extLst>
              <a:ext uri="{FF2B5EF4-FFF2-40B4-BE49-F238E27FC236}">
                <a16:creationId xmlns:a16="http://schemas.microsoft.com/office/drawing/2014/main" id="{77608755-049A-4E8E-BE24-2FCCA57F8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25102" y="4608548"/>
            <a:ext cx="2737104" cy="1865376"/>
          </a:xfrm>
          <a:prstGeom prst="rect">
            <a:avLst/>
          </a:prstGeom>
        </p:spPr>
      </p:pic>
      <p:sp>
        <p:nvSpPr>
          <p:cNvPr id="2" name="Tekstvak 1">
            <a:extLst>
              <a:ext uri="{FF2B5EF4-FFF2-40B4-BE49-F238E27FC236}">
                <a16:creationId xmlns:a16="http://schemas.microsoft.com/office/drawing/2014/main" id="{52D640F9-D1BE-4550-AD3C-F926AAF72AB2}"/>
              </a:ext>
            </a:extLst>
          </p:cNvPr>
          <p:cNvSpPr txBox="1"/>
          <p:nvPr/>
        </p:nvSpPr>
        <p:spPr>
          <a:xfrm>
            <a:off x="6084203" y="6487465"/>
            <a:ext cx="2880320" cy="246221"/>
          </a:xfrm>
          <a:prstGeom prst="rect">
            <a:avLst/>
          </a:prstGeom>
          <a:noFill/>
        </p:spPr>
        <p:txBody>
          <a:bodyPr wrap="square" rtlCol="0">
            <a:spAutoFit/>
          </a:bodyPr>
          <a:lstStyle/>
          <a:p>
            <a:r>
              <a:rPr lang="nl-NL" sz="1000" dirty="0"/>
              <a:t>Bron: de cultuurblogger.nl</a:t>
            </a:r>
          </a:p>
        </p:txBody>
      </p:sp>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a:t>
            </a:r>
            <a:r>
              <a:rPr lang="nl-NL" sz="4800" b="1" dirty="0">
                <a:effectLst/>
                <a:latin typeface="Century Gothic" panose="020B0502020202020204" pitchFamily="34" charset="0"/>
                <a:ea typeface="Calibri"/>
                <a:cs typeface="Times New Roman"/>
              </a:rPr>
              <a:t>et tijdschrift</a:t>
            </a:r>
          </a:p>
        </p:txBody>
      </p:sp>
      <p:sp>
        <p:nvSpPr>
          <p:cNvPr id="7" name="Text Box 14"/>
          <p:cNvSpPr txBox="1"/>
          <p:nvPr/>
        </p:nvSpPr>
        <p:spPr>
          <a:xfrm>
            <a:off x="405765" y="3880187"/>
            <a:ext cx="2696249" cy="6649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effectLst/>
                <a:latin typeface="Century Gothic" panose="020B0502020202020204" pitchFamily="34" charset="0"/>
                <a:ea typeface="Calibri"/>
                <a:cs typeface="Times New Roman"/>
              </a:rPr>
              <a:t>Donald Duck</a:t>
            </a: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48029" y="3422828"/>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latin typeface="Century Gothic" panose="020B0502020202020204" pitchFamily="34" charset="0"/>
                <a:ea typeface="Calibri"/>
                <a:cs typeface="Times New Roman"/>
              </a:rPr>
              <a:t>National Geographic</a:t>
            </a: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74574" cy="140140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20280" cy="11986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blad om in te lezen</a:t>
            </a:r>
            <a:endParaRPr lang="nl-NL" sz="2800" dirty="0">
              <a:effectLst/>
              <a:latin typeface="Century Gothic" panose="020B0502020202020204" pitchFamily="34" charset="0"/>
              <a:ea typeface="Calibri"/>
              <a:cs typeface="Times New Roman"/>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23309" y="4042486"/>
            <a:ext cx="2617537" cy="510909"/>
          </a:xfrm>
          <a:prstGeom prst="rect">
            <a:avLst/>
          </a:prstGeom>
          <a:noFill/>
        </p:spPr>
        <p:txBody>
          <a:bodyPr wrap="square" rtlCol="0">
            <a:spAutoFit/>
          </a:bodyPr>
          <a:lstStyle/>
          <a:p>
            <a:pPr algn="ctr">
              <a:lnSpc>
                <a:spcPct val="80000"/>
              </a:lnSpc>
              <a:spcAft>
                <a:spcPts val="800"/>
              </a:spcAft>
            </a:pPr>
            <a:r>
              <a:rPr lang="en-US" sz="3400" b="1" dirty="0">
                <a:latin typeface="Century Gothic" panose="020B0502020202020204" pitchFamily="34" charset="0"/>
                <a:ea typeface="Calibri"/>
                <a:cs typeface="Times New Roman"/>
              </a:rPr>
              <a:t>Libelle</a:t>
            </a:r>
            <a:endParaRPr lang="nl-NL" sz="3400" b="1"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52D640F9-D1BE-4550-AD3C-F926AAF72AB2}"/>
              </a:ext>
            </a:extLst>
          </p:cNvPr>
          <p:cNvSpPr txBox="1"/>
          <p:nvPr/>
        </p:nvSpPr>
        <p:spPr>
          <a:xfrm>
            <a:off x="6084203" y="6487465"/>
            <a:ext cx="2880320" cy="246221"/>
          </a:xfrm>
          <a:prstGeom prst="rect">
            <a:avLst/>
          </a:prstGeom>
          <a:noFill/>
        </p:spPr>
        <p:txBody>
          <a:bodyPr wrap="square" rtlCol="0">
            <a:spAutoFit/>
          </a:bodyPr>
          <a:lstStyle/>
          <a:p>
            <a:endParaRPr lang="nl-NL" sz="1000" dirty="0"/>
          </a:p>
        </p:txBody>
      </p:sp>
      <p:pic>
        <p:nvPicPr>
          <p:cNvPr id="24" name="Afbeelding 23">
            <a:extLst>
              <a:ext uri="{FF2B5EF4-FFF2-40B4-BE49-F238E27FC236}">
                <a16:creationId xmlns:a16="http://schemas.microsoft.com/office/drawing/2014/main" id="{C4C55E26-79D7-4F9A-BAE7-C2D134FE14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056" y="4648880"/>
            <a:ext cx="1716258" cy="2128159"/>
          </a:xfrm>
          <a:prstGeom prst="rect">
            <a:avLst/>
          </a:prstGeom>
        </p:spPr>
      </p:pic>
      <p:pic>
        <p:nvPicPr>
          <p:cNvPr id="1028" name="Picture 4" descr="Donald Duck weekblad bestellen | Gratis bezorgd">
            <a:extLst>
              <a:ext uri="{FF2B5EF4-FFF2-40B4-BE49-F238E27FC236}">
                <a16:creationId xmlns:a16="http://schemas.microsoft.com/office/drawing/2014/main" id="{563FCFAF-13A2-4A43-B1D8-3FE236503F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6496" y="4608548"/>
            <a:ext cx="1496720" cy="2162486"/>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678A266B-4595-463C-9E67-7743981FDFE2}"/>
              </a:ext>
            </a:extLst>
          </p:cNvPr>
          <p:cNvSpPr txBox="1"/>
          <p:nvPr/>
        </p:nvSpPr>
        <p:spPr>
          <a:xfrm rot="16200000">
            <a:off x="4190905" y="5581132"/>
            <a:ext cx="2232248" cy="246221"/>
          </a:xfrm>
          <a:prstGeom prst="rect">
            <a:avLst/>
          </a:prstGeom>
          <a:noFill/>
        </p:spPr>
        <p:txBody>
          <a:bodyPr wrap="square" rtlCol="0">
            <a:spAutoFit/>
          </a:bodyPr>
          <a:lstStyle/>
          <a:p>
            <a:r>
              <a:rPr lang="nl-NL" sz="1000" dirty="0"/>
              <a:t>Bron: lossebladen.nl</a:t>
            </a:r>
          </a:p>
        </p:txBody>
      </p:sp>
      <p:pic>
        <p:nvPicPr>
          <p:cNvPr id="1030" name="Picture 6" descr="NatGeo Junior #10 - National Geographic Junior">
            <a:extLst>
              <a:ext uri="{FF2B5EF4-FFF2-40B4-BE49-F238E27FC236}">
                <a16:creationId xmlns:a16="http://schemas.microsoft.com/office/drawing/2014/main" id="{729B987E-BD3A-413A-BEB1-28CFFE1046D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43858" y="4575877"/>
            <a:ext cx="1511683" cy="2195157"/>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200F5257-0CE5-4084-B68F-14A7BF36424B}"/>
              </a:ext>
            </a:extLst>
          </p:cNvPr>
          <p:cNvSpPr txBox="1"/>
          <p:nvPr/>
        </p:nvSpPr>
        <p:spPr>
          <a:xfrm rot="16200000">
            <a:off x="7065355" y="5456254"/>
            <a:ext cx="2304256" cy="246221"/>
          </a:xfrm>
          <a:prstGeom prst="rect">
            <a:avLst/>
          </a:prstGeom>
          <a:noFill/>
        </p:spPr>
        <p:txBody>
          <a:bodyPr wrap="square" rtlCol="0">
            <a:spAutoFit/>
          </a:bodyPr>
          <a:lstStyle/>
          <a:p>
            <a:r>
              <a:rPr lang="nl-NL" sz="1000" dirty="0"/>
              <a:t>Bron: natgeojunior.nl</a:t>
            </a:r>
          </a:p>
        </p:txBody>
      </p:sp>
      <p:sp>
        <p:nvSpPr>
          <p:cNvPr id="3" name="Tekstvak 2">
            <a:extLst>
              <a:ext uri="{FF2B5EF4-FFF2-40B4-BE49-F238E27FC236}">
                <a16:creationId xmlns:a16="http://schemas.microsoft.com/office/drawing/2014/main" id="{D0476F5D-58C0-4E14-AA97-A3E18C922499}"/>
              </a:ext>
            </a:extLst>
          </p:cNvPr>
          <p:cNvSpPr txBox="1"/>
          <p:nvPr/>
        </p:nvSpPr>
        <p:spPr>
          <a:xfrm rot="16200000">
            <a:off x="-616161" y="5337410"/>
            <a:ext cx="2448272" cy="369332"/>
          </a:xfrm>
          <a:prstGeom prst="rect">
            <a:avLst/>
          </a:prstGeom>
          <a:noFill/>
        </p:spPr>
        <p:txBody>
          <a:bodyPr wrap="square" rtlCol="0">
            <a:spAutoFit/>
          </a:bodyPr>
          <a:lstStyle/>
          <a:p>
            <a:r>
              <a:rPr lang="nl-NL" dirty="0"/>
              <a:t>Bron: libelle.nl</a:t>
            </a:r>
          </a:p>
        </p:txBody>
      </p:sp>
    </p:spTree>
    <p:extLst>
      <p:ext uri="{BB962C8B-B14F-4D97-AF65-F5344CB8AC3E}">
        <p14:creationId xmlns:p14="http://schemas.microsoft.com/office/powerpoint/2010/main" val="183628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1"/>
            <a:ext cx="4337393" cy="14902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58722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een avontuur beleven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422829"/>
            <a:ext cx="2696249" cy="11222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845539"/>
            <a:ext cx="2696249"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4016288"/>
            <a:ext cx="3056828" cy="454159"/>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hiken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13792" y="3514804"/>
            <a:ext cx="2939456" cy="10148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652049" y="3400748"/>
            <a:ext cx="3462942" cy="14902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effectLst/>
                <a:latin typeface="Century Gothic" panose="020B0502020202020204" pitchFamily="34" charset="0"/>
                <a:ea typeface="Calibri"/>
                <a:cs typeface="Times New Roman"/>
              </a:rPr>
              <a:t>een strip-verhaal lezen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45735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448273" cy="12411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spannends meemaken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82317" y="3550888"/>
            <a:ext cx="2617537" cy="978729"/>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b</a:t>
            </a:r>
            <a:r>
              <a:rPr lang="en-US" sz="3600" b="1" dirty="0">
                <a:effectLst/>
                <a:latin typeface="Century Gothic" panose="020B0502020202020204" pitchFamily="34" charset="0"/>
                <a:ea typeface="Calibri"/>
                <a:cs typeface="Times New Roman"/>
              </a:rPr>
              <a:t>ungee jumpen</a:t>
            </a:r>
            <a:endParaRPr lang="nl-NL" sz="3600" b="1" dirty="0">
              <a:effectLst/>
              <a:latin typeface="Century Gothic" panose="020B0502020202020204" pitchFamily="34" charset="0"/>
              <a:ea typeface="Calibri"/>
              <a:cs typeface="Times New Roman"/>
            </a:endParaRPr>
          </a:p>
        </p:txBody>
      </p:sp>
      <p:pic>
        <p:nvPicPr>
          <p:cNvPr id="26" name="Afbeelding 25" descr="Afbeelding met boom, buiten, bos, bebost&#10;&#10;Automatisch gegenereerde beschrijving">
            <a:extLst>
              <a:ext uri="{FF2B5EF4-FFF2-40B4-BE49-F238E27FC236}">
                <a16:creationId xmlns:a16="http://schemas.microsoft.com/office/drawing/2014/main" id="{50A1705F-5D6B-49C9-835F-9E663E6CD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378" y="4643875"/>
            <a:ext cx="2608790" cy="1737454"/>
          </a:xfrm>
          <a:prstGeom prst="rect">
            <a:avLst/>
          </a:prstGeom>
        </p:spPr>
      </p:pic>
      <p:pic>
        <p:nvPicPr>
          <p:cNvPr id="28" name="Afbeelding 27" descr="Afbeelding met buiten, gras, lucht, stof&#10;&#10;Automatisch gegenereerde beschrijving">
            <a:extLst>
              <a:ext uri="{FF2B5EF4-FFF2-40B4-BE49-F238E27FC236}">
                <a16:creationId xmlns:a16="http://schemas.microsoft.com/office/drawing/2014/main" id="{E6B770C5-B607-45C9-88A5-352F7D6F2A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2070" y="4654583"/>
            <a:ext cx="2633958" cy="1670242"/>
          </a:xfrm>
          <a:prstGeom prst="rect">
            <a:avLst/>
          </a:prstGeom>
        </p:spPr>
      </p:pic>
      <p:sp>
        <p:nvSpPr>
          <p:cNvPr id="4" name="Tekstvak 3">
            <a:extLst>
              <a:ext uri="{FF2B5EF4-FFF2-40B4-BE49-F238E27FC236}">
                <a16:creationId xmlns:a16="http://schemas.microsoft.com/office/drawing/2014/main" id="{1A1B5686-C276-4247-A519-F361E4AAB14F}"/>
              </a:ext>
            </a:extLst>
          </p:cNvPr>
          <p:cNvSpPr txBox="1"/>
          <p:nvPr/>
        </p:nvSpPr>
        <p:spPr>
          <a:xfrm rot="16200000">
            <a:off x="7370568" y="4307191"/>
            <a:ext cx="2503815" cy="246221"/>
          </a:xfrm>
          <a:prstGeom prst="rect">
            <a:avLst/>
          </a:prstGeom>
          <a:noFill/>
        </p:spPr>
        <p:txBody>
          <a:bodyPr wrap="square" rtlCol="0">
            <a:spAutoFit/>
          </a:bodyPr>
          <a:lstStyle/>
          <a:p>
            <a:r>
              <a:rPr lang="nl-NL" sz="1000" dirty="0"/>
              <a:t>Bron: bol.com</a:t>
            </a:r>
          </a:p>
        </p:txBody>
      </p:sp>
      <p:pic>
        <p:nvPicPr>
          <p:cNvPr id="16" name="Afbeelding 15">
            <a:extLst>
              <a:ext uri="{FF2B5EF4-FFF2-40B4-BE49-F238E27FC236}">
                <a16:creationId xmlns:a16="http://schemas.microsoft.com/office/drawing/2014/main" id="{9E8E41D6-BC43-4EC7-A296-80ED715A29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8183" y="4600800"/>
            <a:ext cx="2312716" cy="1724025"/>
          </a:xfrm>
          <a:prstGeom prst="rect">
            <a:avLst/>
          </a:prstGeom>
        </p:spPr>
      </p:pic>
    </p:spTree>
    <p:extLst>
      <p:ext uri="{BB962C8B-B14F-4D97-AF65-F5344CB8AC3E}">
        <p14:creationId xmlns:p14="http://schemas.microsoft.com/office/powerpoint/2010/main" val="305524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107504" y="29860"/>
            <a:ext cx="8928992" cy="6832640"/>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door de jaren heen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als de tijd voorbij gaat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stripboeken zijn </a:t>
            </a:r>
            <a:r>
              <a:rPr lang="nl-NL" sz="2800" i="1" u="sng" dirty="0">
                <a:solidFill>
                  <a:srgbClr val="387038"/>
                </a:solidFill>
                <a:latin typeface="Century Gothic" panose="020B0502020202020204" pitchFamily="34" charset="0"/>
                <a:cs typeface="Times New Roman"/>
              </a:rPr>
              <a:t>door de jaren heen</a:t>
            </a:r>
            <a:r>
              <a:rPr lang="nl-NL" sz="2800" i="1" dirty="0">
                <a:solidFill>
                  <a:srgbClr val="387038"/>
                </a:solidFill>
                <a:latin typeface="Century Gothic" panose="020B0502020202020204" pitchFamily="34" charset="0"/>
                <a:cs typeface="Times New Roman"/>
              </a:rPr>
              <a:t> maar weinig veranderd.</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354837A9-7644-4C6D-80BB-4E561134F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9502" y="1916831"/>
            <a:ext cx="4680520" cy="3571833"/>
          </a:xfrm>
          <a:prstGeom prst="rect">
            <a:avLst/>
          </a:prstGeom>
        </p:spPr>
      </p:pic>
      <p:sp>
        <p:nvSpPr>
          <p:cNvPr id="2" name="Tekstvak 1">
            <a:extLst>
              <a:ext uri="{FF2B5EF4-FFF2-40B4-BE49-F238E27FC236}">
                <a16:creationId xmlns:a16="http://schemas.microsoft.com/office/drawing/2014/main" id="{87FFA1BE-7FD9-49BE-8D06-D76DC0B13F49}"/>
              </a:ext>
            </a:extLst>
          </p:cNvPr>
          <p:cNvSpPr txBox="1"/>
          <p:nvPr/>
        </p:nvSpPr>
        <p:spPr>
          <a:xfrm rot="16200000">
            <a:off x="5998584" y="4197618"/>
            <a:ext cx="1872208" cy="369332"/>
          </a:xfrm>
          <a:prstGeom prst="rect">
            <a:avLst/>
          </a:prstGeom>
          <a:noFill/>
        </p:spPr>
        <p:txBody>
          <a:bodyPr wrap="square" rtlCol="0">
            <a:spAutoFit/>
          </a:bodyPr>
          <a:lstStyle/>
          <a:p>
            <a:r>
              <a:rPr lang="nl-NL" dirty="0"/>
              <a:t>Bron: bol.com</a:t>
            </a:r>
          </a:p>
        </p:txBody>
      </p:sp>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23 – </a:t>
            </a:r>
            <a:r>
              <a:rPr lang="nl-NL">
                <a:solidFill>
                  <a:srgbClr val="C00000"/>
                </a:solidFill>
                <a:latin typeface="Century Gothic" panose="020B0502020202020204" pitchFamily="34" charset="0"/>
              </a:rPr>
              <a:t>7 juni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het tijdschrift</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2" name="Afbeelding 1">
            <a:extLst>
              <a:ext uri="{FF2B5EF4-FFF2-40B4-BE49-F238E27FC236}">
                <a16:creationId xmlns:a16="http://schemas.microsoft.com/office/drawing/2014/main" id="{7C701EE4-F6CF-4C0E-9A26-764E8DE94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447335"/>
            <a:ext cx="4277491" cy="5304089"/>
          </a:xfrm>
          <a:prstGeom prst="rect">
            <a:avLst/>
          </a:prstGeom>
        </p:spPr>
      </p:pic>
      <p:sp>
        <p:nvSpPr>
          <p:cNvPr id="3" name="Tekstvak 2">
            <a:extLst>
              <a:ext uri="{FF2B5EF4-FFF2-40B4-BE49-F238E27FC236}">
                <a16:creationId xmlns:a16="http://schemas.microsoft.com/office/drawing/2014/main" id="{78CF8CDA-9771-4AE6-9442-FE4E895800C0}"/>
              </a:ext>
            </a:extLst>
          </p:cNvPr>
          <p:cNvSpPr txBox="1"/>
          <p:nvPr/>
        </p:nvSpPr>
        <p:spPr>
          <a:xfrm rot="16200000">
            <a:off x="5168970" y="4939355"/>
            <a:ext cx="3312368" cy="246221"/>
          </a:xfrm>
          <a:prstGeom prst="rect">
            <a:avLst/>
          </a:prstGeom>
          <a:noFill/>
        </p:spPr>
        <p:txBody>
          <a:bodyPr wrap="square" rtlCol="0">
            <a:spAutoFit/>
          </a:bodyPr>
          <a:lstStyle/>
          <a:p>
            <a:r>
              <a:rPr lang="nl-NL" sz="1000" dirty="0"/>
              <a:t>Bron: libelle.nl</a:t>
            </a:r>
          </a:p>
        </p:txBody>
      </p:sp>
    </p:spTree>
    <p:extLst>
      <p:ext uri="{BB962C8B-B14F-4D97-AF65-F5344CB8AC3E}">
        <p14:creationId xmlns:p14="http://schemas.microsoft.com/office/powerpoint/2010/main" val="425116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genieten van</a:t>
            </a:r>
          </a:p>
        </p:txBody>
      </p:sp>
      <p:pic>
        <p:nvPicPr>
          <p:cNvPr id="3" name="Afbeelding 2" descr="Afbeelding met tekst, persoon, computer, binnen&#10;&#10;Automatisch gegenereerde beschrijving">
            <a:extLst>
              <a:ext uri="{FF2B5EF4-FFF2-40B4-BE49-F238E27FC236}">
                <a16:creationId xmlns:a16="http://schemas.microsoft.com/office/drawing/2014/main" id="{B6CBD5AA-2A53-47D4-881C-B005C3EEF1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323439"/>
            <a:ext cx="7992888" cy="5339249"/>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driftig</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245D32E4-B1EB-4D94-A19F-82183609EE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2516" y="1251057"/>
            <a:ext cx="3673470" cy="5298528"/>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jaar Jan, Jans en de kinderen: 'Jans topless, dat ging te ver voor  Libelle'">
            <a:extLst>
              <a:ext uri="{FF2B5EF4-FFF2-40B4-BE49-F238E27FC236}">
                <a16:creationId xmlns:a16="http://schemas.microsoft.com/office/drawing/2014/main" id="{CDAB4E59-59C0-4E82-8642-247B70D5A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7744" y="188640"/>
            <a:ext cx="4896544" cy="6156307"/>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1CC405B-CF88-449A-8B65-6EA287D7C6DC}"/>
              </a:ext>
            </a:extLst>
          </p:cNvPr>
          <p:cNvSpPr txBox="1"/>
          <p:nvPr/>
        </p:nvSpPr>
        <p:spPr>
          <a:xfrm>
            <a:off x="2915816" y="5949280"/>
            <a:ext cx="4536504" cy="646331"/>
          </a:xfrm>
          <a:prstGeom prst="rect">
            <a:avLst/>
          </a:prstGeom>
          <a:noFill/>
        </p:spPr>
        <p:txBody>
          <a:bodyPr wrap="square" rtlCol="0">
            <a:spAutoFit/>
          </a:bodyPr>
          <a:lstStyle/>
          <a:p>
            <a:r>
              <a:rPr lang="nl-NL" sz="3600" dirty="0">
                <a:latin typeface="Century Gothic" panose="020B0502020202020204" pitchFamily="34" charset="0"/>
              </a:rPr>
              <a:t>de familie Tromp</a:t>
            </a:r>
          </a:p>
        </p:txBody>
      </p:sp>
    </p:spTree>
    <p:extLst>
      <p:ext uri="{BB962C8B-B14F-4D97-AF65-F5344CB8AC3E}">
        <p14:creationId xmlns:p14="http://schemas.microsoft.com/office/powerpoint/2010/main" val="418676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0"/>
            <a:ext cx="9361040" cy="1200329"/>
          </a:xfrm>
          <a:prstGeom prst="rect">
            <a:avLst/>
          </a:prstGeom>
          <a:noFill/>
        </p:spPr>
        <p:txBody>
          <a:bodyPr wrap="square" rtlCol="0">
            <a:spAutoFit/>
          </a:bodyPr>
          <a:lstStyle/>
          <a:p>
            <a:r>
              <a:rPr lang="nl-NL" sz="7200" b="1" u="sng" dirty="0">
                <a:latin typeface="Century Gothic" panose="020B0502020202020204" pitchFamily="34" charset="0"/>
              </a:rPr>
              <a:t>door de jaren heen</a:t>
            </a:r>
          </a:p>
        </p:txBody>
      </p:sp>
      <p:pic>
        <p:nvPicPr>
          <p:cNvPr id="13" name="Afbeelding 12" descr="Afbeelding met tekst&#10;&#10;Automatisch gegenereerde beschrijving">
            <a:extLst>
              <a:ext uri="{FF2B5EF4-FFF2-40B4-BE49-F238E27FC236}">
                <a16:creationId xmlns:a16="http://schemas.microsoft.com/office/drawing/2014/main" id="{47E29030-3437-4F99-AB6D-D3FD950CD8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340768"/>
            <a:ext cx="7560840" cy="5302986"/>
          </a:xfrm>
          <a:prstGeom prst="rect">
            <a:avLst/>
          </a:prstGeom>
        </p:spPr>
      </p:pic>
      <p:sp>
        <p:nvSpPr>
          <p:cNvPr id="14" name="Tekstvak 13">
            <a:extLst>
              <a:ext uri="{FF2B5EF4-FFF2-40B4-BE49-F238E27FC236}">
                <a16:creationId xmlns:a16="http://schemas.microsoft.com/office/drawing/2014/main" id="{8E22836D-C891-41E3-8C64-8520CFBF461F}"/>
              </a:ext>
            </a:extLst>
          </p:cNvPr>
          <p:cNvSpPr txBox="1"/>
          <p:nvPr/>
        </p:nvSpPr>
        <p:spPr>
          <a:xfrm>
            <a:off x="1043608" y="3717032"/>
            <a:ext cx="7056784" cy="369332"/>
          </a:xfrm>
          <a:prstGeom prst="rect">
            <a:avLst/>
          </a:prstGeom>
          <a:noFill/>
        </p:spPr>
        <p:txBody>
          <a:bodyPr wrap="square" rtlCol="0">
            <a:spAutoFit/>
          </a:bodyPr>
          <a:lstStyle/>
          <a:p>
            <a:r>
              <a:rPr lang="nl-NL" dirty="0"/>
              <a:t>      1972                                         1977                                             1993</a:t>
            </a:r>
          </a:p>
        </p:txBody>
      </p:sp>
      <p:sp>
        <p:nvSpPr>
          <p:cNvPr id="15" name="Tekstvak 14">
            <a:extLst>
              <a:ext uri="{FF2B5EF4-FFF2-40B4-BE49-F238E27FC236}">
                <a16:creationId xmlns:a16="http://schemas.microsoft.com/office/drawing/2014/main" id="{1664FFEC-5B4C-4041-BBD5-4633A35C0A41}"/>
              </a:ext>
            </a:extLst>
          </p:cNvPr>
          <p:cNvSpPr txBox="1"/>
          <p:nvPr/>
        </p:nvSpPr>
        <p:spPr>
          <a:xfrm>
            <a:off x="1043608" y="6525344"/>
            <a:ext cx="7344816" cy="369332"/>
          </a:xfrm>
          <a:prstGeom prst="rect">
            <a:avLst/>
          </a:prstGeom>
          <a:noFill/>
        </p:spPr>
        <p:txBody>
          <a:bodyPr wrap="square" rtlCol="0">
            <a:spAutoFit/>
          </a:bodyPr>
          <a:lstStyle/>
          <a:p>
            <a:r>
              <a:rPr lang="nl-NL" dirty="0"/>
              <a:t>     2006                                        2011                                                 2022</a:t>
            </a:r>
          </a:p>
        </p:txBody>
      </p:sp>
      <p:sp>
        <p:nvSpPr>
          <p:cNvPr id="2" name="Tekstvak 1">
            <a:extLst>
              <a:ext uri="{FF2B5EF4-FFF2-40B4-BE49-F238E27FC236}">
                <a16:creationId xmlns:a16="http://schemas.microsoft.com/office/drawing/2014/main" id="{488C94C0-A8DC-4AB0-B477-99653232EBB2}"/>
              </a:ext>
            </a:extLst>
          </p:cNvPr>
          <p:cNvSpPr txBox="1"/>
          <p:nvPr/>
        </p:nvSpPr>
        <p:spPr>
          <a:xfrm rot="16200000">
            <a:off x="7107378" y="5112449"/>
            <a:ext cx="2520280" cy="246221"/>
          </a:xfrm>
          <a:prstGeom prst="rect">
            <a:avLst/>
          </a:prstGeom>
          <a:noFill/>
        </p:spPr>
        <p:txBody>
          <a:bodyPr wrap="square" rtlCol="0">
            <a:spAutoFit/>
          </a:bodyPr>
          <a:lstStyle/>
          <a:p>
            <a:r>
              <a:rPr lang="nl-NL" sz="1000" dirty="0"/>
              <a:t>Bron: bol.com</a:t>
            </a:r>
          </a:p>
        </p:txBody>
      </p:sp>
    </p:spTree>
    <p:extLst>
      <p:ext uri="{BB962C8B-B14F-4D97-AF65-F5344CB8AC3E}">
        <p14:creationId xmlns:p14="http://schemas.microsoft.com/office/powerpoint/2010/main" val="357711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0"/>
            <a:ext cx="9540552" cy="1107996"/>
          </a:xfrm>
          <a:prstGeom prst="rect">
            <a:avLst/>
          </a:prstGeom>
          <a:noFill/>
        </p:spPr>
        <p:txBody>
          <a:bodyPr wrap="square" rtlCol="0">
            <a:spAutoFit/>
          </a:bodyPr>
          <a:lstStyle/>
          <a:p>
            <a:r>
              <a:rPr lang="nl-NL" sz="6600" b="1" u="sng" dirty="0">
                <a:latin typeface="Century Gothic" panose="020B0502020202020204" pitchFamily="34" charset="0"/>
              </a:rPr>
              <a:t>een avontuur beleven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kstvak 14">
            <a:extLst>
              <a:ext uri="{FF2B5EF4-FFF2-40B4-BE49-F238E27FC236}">
                <a16:creationId xmlns:a16="http://schemas.microsoft.com/office/drawing/2014/main" id="{05A32B9A-2577-41E4-BE29-AD16CC4BCC51}"/>
              </a:ext>
            </a:extLst>
          </p:cNvPr>
          <p:cNvSpPr txBox="1"/>
          <p:nvPr/>
        </p:nvSpPr>
        <p:spPr>
          <a:xfrm>
            <a:off x="2555776" y="5998334"/>
            <a:ext cx="4992130" cy="646331"/>
          </a:xfrm>
          <a:prstGeom prst="rect">
            <a:avLst/>
          </a:prstGeom>
          <a:noFill/>
        </p:spPr>
        <p:txBody>
          <a:bodyPr wrap="square">
            <a:spAutoFit/>
          </a:bodyPr>
          <a:lstStyle/>
          <a:p>
            <a:r>
              <a:rPr lang="nl-NL" dirty="0">
                <a:hlinkClick r:id="rId3"/>
              </a:rPr>
              <a:t>Jan, Jans en de kinderen: Mozambique en Suriname </a:t>
            </a:r>
            <a:r>
              <a:rPr lang="nl-NL" dirty="0" err="1">
                <a:hlinkClick r:id="rId3"/>
              </a:rPr>
              <a:t>by</a:t>
            </a:r>
            <a:r>
              <a:rPr lang="nl-NL" dirty="0">
                <a:hlinkClick r:id="rId3"/>
              </a:rPr>
              <a:t> David de Smit - Flipsnack</a:t>
            </a:r>
            <a:endParaRPr lang="nl-NL" dirty="0"/>
          </a:p>
        </p:txBody>
      </p:sp>
      <p:pic>
        <p:nvPicPr>
          <p:cNvPr id="17" name="Afbeelding 16">
            <a:extLst>
              <a:ext uri="{FF2B5EF4-FFF2-40B4-BE49-F238E27FC236}">
                <a16:creationId xmlns:a16="http://schemas.microsoft.com/office/drawing/2014/main" id="{E7E7966C-2939-412C-89D1-40E27B1B34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1863" y="1465055"/>
            <a:ext cx="6066043" cy="4521959"/>
          </a:xfrm>
          <a:prstGeom prst="rect">
            <a:avLst/>
          </a:prstGeom>
        </p:spPr>
      </p:pic>
      <p:sp>
        <p:nvSpPr>
          <p:cNvPr id="7" name="Tekstvak 6">
            <a:extLst>
              <a:ext uri="{FF2B5EF4-FFF2-40B4-BE49-F238E27FC236}">
                <a16:creationId xmlns:a16="http://schemas.microsoft.com/office/drawing/2014/main" id="{6727707A-7511-40DC-9027-7BADC8474A09}"/>
              </a:ext>
            </a:extLst>
          </p:cNvPr>
          <p:cNvSpPr txBox="1"/>
          <p:nvPr/>
        </p:nvSpPr>
        <p:spPr>
          <a:xfrm rot="16200000">
            <a:off x="-1201074" y="3397260"/>
            <a:ext cx="4996542" cy="369332"/>
          </a:xfrm>
          <a:prstGeom prst="rect">
            <a:avLst/>
          </a:prstGeom>
          <a:noFill/>
        </p:spPr>
        <p:txBody>
          <a:bodyPr wrap="square">
            <a:spAutoFit/>
          </a:bodyPr>
          <a:lstStyle/>
          <a:p>
            <a:r>
              <a:rPr lang="nl-NL" sz="1800" dirty="0"/>
              <a:t>Bron: bol.com</a:t>
            </a:r>
          </a:p>
        </p:txBody>
      </p:sp>
    </p:spTree>
    <p:extLst>
      <p:ext uri="{BB962C8B-B14F-4D97-AF65-F5344CB8AC3E}">
        <p14:creationId xmlns:p14="http://schemas.microsoft.com/office/powerpoint/2010/main" val="87927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1323439"/>
          </a:xfrm>
          <a:prstGeom prst="rect">
            <a:avLst/>
          </a:prstGeom>
          <a:noFill/>
        </p:spPr>
        <p:txBody>
          <a:bodyPr wrap="square" rtlCol="0">
            <a:spAutoFit/>
          </a:bodyPr>
          <a:lstStyle/>
          <a:p>
            <a:r>
              <a:rPr lang="nl-NL" sz="8000" b="1" u="sng" dirty="0">
                <a:latin typeface="Century Gothic" panose="020B0502020202020204" pitchFamily="34" charset="0"/>
              </a:rPr>
              <a:t>bedenken</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8" name="Afbeelding 7" descr="Afbeelding met speelgoed, pop, vectorafbeeldingen&#10;&#10;Automatisch gegenereerde beschrijving">
            <a:extLst>
              <a:ext uri="{FF2B5EF4-FFF2-40B4-BE49-F238E27FC236}">
                <a16:creationId xmlns:a16="http://schemas.microsoft.com/office/drawing/2014/main" id="{C2DF2A65-1246-4487-A2E4-46B72367C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837741"/>
            <a:ext cx="4509120" cy="4509120"/>
          </a:xfrm>
          <a:prstGeom prst="rect">
            <a:avLst/>
          </a:prstGeom>
        </p:spPr>
      </p:pic>
    </p:spTree>
    <p:extLst>
      <p:ext uri="{BB962C8B-B14F-4D97-AF65-F5344CB8AC3E}">
        <p14:creationId xmlns:p14="http://schemas.microsoft.com/office/powerpoint/2010/main" val="391277267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8849</TotalTime>
  <Words>787</Words>
  <Application>Microsoft Office PowerPoint</Application>
  <PresentationFormat>Diavoorstelling (4:3)</PresentationFormat>
  <Paragraphs>212</Paragraphs>
  <Slides>19</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Century Gothic</vt:lpstr>
      <vt:lpstr>Tahoma</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1410</cp:revision>
  <dcterms:created xsi:type="dcterms:W3CDTF">2020-12-15T09:16:44Z</dcterms:created>
  <dcterms:modified xsi:type="dcterms:W3CDTF">2022-09-06T16:53:26Z</dcterms:modified>
</cp:coreProperties>
</file>