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43" r:id="rId4"/>
    <p:sldId id="1244" r:id="rId5"/>
    <p:sldId id="1238" r:id="rId6"/>
    <p:sldId id="1291" r:id="rId7"/>
    <p:sldId id="1265" r:id="rId8"/>
    <p:sldId id="1245" r:id="rId9"/>
    <p:sldId id="1241" r:id="rId10"/>
    <p:sldId id="1349" r:id="rId11"/>
    <p:sldId id="934" r:id="rId12"/>
    <p:sldId id="1301" r:id="rId13"/>
    <p:sldId id="1348" r:id="rId14"/>
    <p:sldId id="1347" r:id="rId15"/>
    <p:sldId id="259" r:id="rId16"/>
    <p:sldId id="1324" r:id="rId17"/>
    <p:sldId id="1342"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3"/>
            <p14:sldId id="1244"/>
            <p14:sldId id="1238"/>
            <p14:sldId id="1291"/>
            <p14:sldId id="1265"/>
            <p14:sldId id="1245"/>
            <p14:sldId id="1241"/>
            <p14:sldId id="1349"/>
            <p14:sldId id="934"/>
            <p14:sldId id="1301"/>
            <p14:sldId id="1348"/>
            <p14:sldId id="1347"/>
            <p14:sldId id="259"/>
            <p14:sldId id="1324"/>
            <p14:sldId id="1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91824" autoAdjust="0"/>
  </p:normalViewPr>
  <p:slideViewPr>
    <p:cSldViewPr>
      <p:cViewPr varScale="1">
        <p:scale>
          <a:sx n="78" d="100"/>
          <a:sy n="78" d="100"/>
        </p:scale>
        <p:origin x="16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4DCF0D35-5888-41CC-BE08-514000AA44C1}"/>
    <pc:docChg chg="custSel delSld modSld modSection">
      <pc:chgData name="Routledge, Mandy" userId="bacdedf5-8e30-494b-ad8b-f27fa30c4f8d" providerId="ADAL" clId="{4DCF0D35-5888-41CC-BE08-514000AA44C1}" dt="2021-04-26T08:43:21.552" v="30" actId="478"/>
      <pc:docMkLst>
        <pc:docMk/>
      </pc:docMkLst>
      <pc:sldChg chg="modSp">
        <pc:chgData name="Routledge, Mandy" userId="bacdedf5-8e30-494b-ad8b-f27fa30c4f8d" providerId="ADAL" clId="{4DCF0D35-5888-41CC-BE08-514000AA44C1}" dt="2021-04-26T08:42:41.404" v="13" actId="20577"/>
        <pc:sldMkLst>
          <pc:docMk/>
          <pc:sldMk cId="323006580" sldId="548"/>
        </pc:sldMkLst>
        <pc:spChg chg="mod">
          <ac:chgData name="Routledge, Mandy" userId="bacdedf5-8e30-494b-ad8b-f27fa30c4f8d" providerId="ADAL" clId="{4DCF0D35-5888-41CC-BE08-514000AA44C1}" dt="2021-04-26T08:42:41.404" v="13" actId="20577"/>
          <ac:spMkLst>
            <pc:docMk/>
            <pc:sldMk cId="323006580" sldId="548"/>
            <ac:spMk id="3" creationId="{00000000-0000-0000-0000-000000000000}"/>
          </ac:spMkLst>
        </pc:spChg>
      </pc:sldChg>
      <pc:sldChg chg="delSp">
        <pc:chgData name="Routledge, Mandy" userId="bacdedf5-8e30-494b-ad8b-f27fa30c4f8d" providerId="ADAL" clId="{4DCF0D35-5888-41CC-BE08-514000AA44C1}" dt="2021-04-26T08:43:07.326" v="28" actId="478"/>
        <pc:sldMkLst>
          <pc:docMk/>
          <pc:sldMk cId="3912772678" sldId="1238"/>
        </pc:sldMkLst>
        <pc:spChg chg="del">
          <ac:chgData name="Routledge, Mandy" userId="bacdedf5-8e30-494b-ad8b-f27fa30c4f8d" providerId="ADAL" clId="{4DCF0D35-5888-41CC-BE08-514000AA44C1}" dt="2021-04-26T08:43:07.326" v="28" actId="478"/>
          <ac:spMkLst>
            <pc:docMk/>
            <pc:sldMk cId="3912772678" sldId="1238"/>
            <ac:spMk id="10" creationId="{023A0516-420D-493B-93BE-0CDA6E92E5D8}"/>
          </ac:spMkLst>
        </pc:spChg>
        <pc:picChg chg="del">
          <ac:chgData name="Routledge, Mandy" userId="bacdedf5-8e30-494b-ad8b-f27fa30c4f8d" providerId="ADAL" clId="{4DCF0D35-5888-41CC-BE08-514000AA44C1}" dt="2021-04-26T08:43:05.089" v="26" actId="478"/>
          <ac:picMkLst>
            <pc:docMk/>
            <pc:sldMk cId="3912772678" sldId="1238"/>
            <ac:picMk id="3" creationId="{5F067F93-7109-46F4-B125-E91E8F6A3774}"/>
          </ac:picMkLst>
        </pc:picChg>
        <pc:picChg chg="del">
          <ac:chgData name="Routledge, Mandy" userId="bacdedf5-8e30-494b-ad8b-f27fa30c4f8d" providerId="ADAL" clId="{4DCF0D35-5888-41CC-BE08-514000AA44C1}" dt="2021-04-26T08:43:05.852" v="27" actId="478"/>
          <ac:picMkLst>
            <pc:docMk/>
            <pc:sldMk cId="3912772678" sldId="1238"/>
            <ac:picMk id="9" creationId="{4D5F7297-69E4-44F3-9551-A724E1DC4109}"/>
          </ac:picMkLst>
        </pc:picChg>
      </pc:sldChg>
      <pc:sldChg chg="delSp">
        <pc:chgData name="Routledge, Mandy" userId="bacdedf5-8e30-494b-ad8b-f27fa30c4f8d" providerId="ADAL" clId="{4DCF0D35-5888-41CC-BE08-514000AA44C1}" dt="2021-04-26T08:43:21.552" v="30" actId="478"/>
        <pc:sldMkLst>
          <pc:docMk/>
          <pc:sldMk cId="3870861101" sldId="1241"/>
        </pc:sldMkLst>
        <pc:spChg chg="del">
          <ac:chgData name="Routledge, Mandy" userId="bacdedf5-8e30-494b-ad8b-f27fa30c4f8d" providerId="ADAL" clId="{4DCF0D35-5888-41CC-BE08-514000AA44C1}" dt="2021-04-26T08:43:21.552" v="30" actId="478"/>
          <ac:spMkLst>
            <pc:docMk/>
            <pc:sldMk cId="3870861101" sldId="1241"/>
            <ac:spMk id="8" creationId="{AA4BCB1E-EB3A-452E-ABA7-53F9168CA480}"/>
          </ac:spMkLst>
        </pc:spChg>
        <pc:picChg chg="del">
          <ac:chgData name="Routledge, Mandy" userId="bacdedf5-8e30-494b-ad8b-f27fa30c4f8d" providerId="ADAL" clId="{4DCF0D35-5888-41CC-BE08-514000AA44C1}" dt="2021-04-26T08:43:09.783" v="29" actId="478"/>
          <ac:picMkLst>
            <pc:docMk/>
            <pc:sldMk cId="3870861101" sldId="1241"/>
            <ac:picMk id="7" creationId="{E7D9910C-C38F-4FC4-9A8A-5D46FADD9BCF}"/>
          </ac:picMkLst>
        </pc:picChg>
      </pc:sldChg>
      <pc:sldChg chg="delSp">
        <pc:chgData name="Routledge, Mandy" userId="bacdedf5-8e30-494b-ad8b-f27fa30c4f8d" providerId="ADAL" clId="{4DCF0D35-5888-41CC-BE08-514000AA44C1}" dt="2021-04-26T08:42:54.127" v="19" actId="478"/>
        <pc:sldMkLst>
          <pc:docMk/>
          <pc:sldMk cId="451292063" sldId="1243"/>
        </pc:sldMkLst>
        <pc:picChg chg="del">
          <ac:chgData name="Routledge, Mandy" userId="bacdedf5-8e30-494b-ad8b-f27fa30c4f8d" providerId="ADAL" clId="{4DCF0D35-5888-41CC-BE08-514000AA44C1}" dt="2021-04-26T08:42:54.127" v="19" actId="478"/>
          <ac:picMkLst>
            <pc:docMk/>
            <pc:sldMk cId="451292063" sldId="1243"/>
            <ac:picMk id="5" creationId="{013B3D41-8542-4BF9-9444-929732DC752C}"/>
          </ac:picMkLst>
        </pc:picChg>
      </pc:sldChg>
      <pc:sldChg chg="delSp">
        <pc:chgData name="Routledge, Mandy" userId="bacdedf5-8e30-494b-ad8b-f27fa30c4f8d" providerId="ADAL" clId="{4DCF0D35-5888-41CC-BE08-514000AA44C1}" dt="2021-04-26T08:42:52.462" v="18" actId="478"/>
        <pc:sldMkLst>
          <pc:docMk/>
          <pc:sldMk cId="1987543844" sldId="1244"/>
        </pc:sldMkLst>
        <pc:spChg chg="del">
          <ac:chgData name="Routledge, Mandy" userId="bacdedf5-8e30-494b-ad8b-f27fa30c4f8d" providerId="ADAL" clId="{4DCF0D35-5888-41CC-BE08-514000AA44C1}" dt="2021-04-26T08:42:52.462" v="18" actId="478"/>
          <ac:spMkLst>
            <pc:docMk/>
            <pc:sldMk cId="1987543844" sldId="1244"/>
            <ac:spMk id="2" creationId="{2640E3EC-8D8D-404E-8B12-25AE81A35058}"/>
          </ac:spMkLst>
        </pc:spChg>
        <pc:spChg chg="del">
          <ac:chgData name="Routledge, Mandy" userId="bacdedf5-8e30-494b-ad8b-f27fa30c4f8d" providerId="ADAL" clId="{4DCF0D35-5888-41CC-BE08-514000AA44C1}" dt="2021-04-26T08:42:51.862" v="17" actId="478"/>
          <ac:spMkLst>
            <pc:docMk/>
            <pc:sldMk cId="1987543844" sldId="1244"/>
            <ac:spMk id="3" creationId="{B69C5C51-A0E5-40CA-B6A9-E4B142EFE872}"/>
          </ac:spMkLst>
        </pc:spChg>
        <pc:picChg chg="del">
          <ac:chgData name="Routledge, Mandy" userId="bacdedf5-8e30-494b-ad8b-f27fa30c4f8d" providerId="ADAL" clId="{4DCF0D35-5888-41CC-BE08-514000AA44C1}" dt="2021-04-26T08:42:50.211" v="16" actId="478"/>
          <ac:picMkLst>
            <pc:docMk/>
            <pc:sldMk cId="1987543844" sldId="1244"/>
            <ac:picMk id="5" creationId="{41E59F9F-4C99-45B0-8C20-739AF896F72B}"/>
          </ac:picMkLst>
        </pc:picChg>
      </pc:sldChg>
      <pc:sldChg chg="delSp">
        <pc:chgData name="Routledge, Mandy" userId="bacdedf5-8e30-494b-ad8b-f27fa30c4f8d" providerId="ADAL" clId="{4DCF0D35-5888-41CC-BE08-514000AA44C1}" dt="2021-04-26T08:43:03.568" v="25" actId="478"/>
        <pc:sldMkLst>
          <pc:docMk/>
          <pc:sldMk cId="4251169961" sldId="1245"/>
        </pc:sldMkLst>
        <pc:spChg chg="del">
          <ac:chgData name="Routledge, Mandy" userId="bacdedf5-8e30-494b-ad8b-f27fa30c4f8d" providerId="ADAL" clId="{4DCF0D35-5888-41CC-BE08-514000AA44C1}" dt="2021-04-26T08:43:00.637" v="23" actId="478"/>
          <ac:spMkLst>
            <pc:docMk/>
            <pc:sldMk cId="4251169961" sldId="1245"/>
            <ac:spMk id="9" creationId="{9D82E435-CECA-4A7E-A59F-A00AD9332CC3}"/>
          </ac:spMkLst>
        </pc:spChg>
        <pc:spChg chg="del">
          <ac:chgData name="Routledge, Mandy" userId="bacdedf5-8e30-494b-ad8b-f27fa30c4f8d" providerId="ADAL" clId="{4DCF0D35-5888-41CC-BE08-514000AA44C1}" dt="2021-04-26T08:43:03.568" v="25" actId="478"/>
          <ac:spMkLst>
            <pc:docMk/>
            <pc:sldMk cId="4251169961" sldId="1245"/>
            <ac:spMk id="11" creationId="{594C09D9-B020-4430-A754-1D22107EA5DF}"/>
          </ac:spMkLst>
        </pc:spChg>
        <pc:picChg chg="del">
          <ac:chgData name="Routledge, Mandy" userId="bacdedf5-8e30-494b-ad8b-f27fa30c4f8d" providerId="ADAL" clId="{4DCF0D35-5888-41CC-BE08-514000AA44C1}" dt="2021-04-26T08:42:58.231" v="22" actId="478"/>
          <ac:picMkLst>
            <pc:docMk/>
            <pc:sldMk cId="4251169961" sldId="1245"/>
            <ac:picMk id="4" creationId="{D9255928-5B8E-4EED-B5F8-64B93025335D}"/>
          </ac:picMkLst>
        </pc:picChg>
        <pc:picChg chg="del">
          <ac:chgData name="Routledge, Mandy" userId="bacdedf5-8e30-494b-ad8b-f27fa30c4f8d" providerId="ADAL" clId="{4DCF0D35-5888-41CC-BE08-514000AA44C1}" dt="2021-04-26T08:43:01.462" v="24" actId="478"/>
          <ac:picMkLst>
            <pc:docMk/>
            <pc:sldMk cId="4251169961" sldId="1245"/>
            <ac:picMk id="10" creationId="{409402C4-CB3E-41F2-8243-E48B33FA25D2}"/>
          </ac:picMkLst>
        </pc:picChg>
      </pc:sldChg>
      <pc:sldChg chg="delSp">
        <pc:chgData name="Routledge, Mandy" userId="bacdedf5-8e30-494b-ad8b-f27fa30c4f8d" providerId="ADAL" clId="{4DCF0D35-5888-41CC-BE08-514000AA44C1}" dt="2021-04-26T08:42:48.494" v="15" actId="478"/>
        <pc:sldMkLst>
          <pc:docMk/>
          <pc:sldMk cId="1319180066" sldId="1265"/>
        </pc:sldMkLst>
        <pc:picChg chg="del">
          <ac:chgData name="Routledge, Mandy" userId="bacdedf5-8e30-494b-ad8b-f27fa30c4f8d" providerId="ADAL" clId="{4DCF0D35-5888-41CC-BE08-514000AA44C1}" dt="2021-04-26T08:42:48.494" v="15" actId="478"/>
          <ac:picMkLst>
            <pc:docMk/>
            <pc:sldMk cId="1319180066" sldId="1265"/>
            <ac:picMk id="4" creationId="{A27DFDCB-43CA-4D2E-928F-7A4A0807BA69}"/>
          </ac:picMkLst>
        </pc:picChg>
      </pc:sldChg>
      <pc:sldChg chg="delSp">
        <pc:chgData name="Routledge, Mandy" userId="bacdedf5-8e30-494b-ad8b-f27fa30c4f8d" providerId="ADAL" clId="{4DCF0D35-5888-41CC-BE08-514000AA44C1}" dt="2021-04-26T08:42:56.387" v="21" actId="478"/>
        <pc:sldMkLst>
          <pc:docMk/>
          <pc:sldMk cId="879271283" sldId="1291"/>
        </pc:sldMkLst>
        <pc:picChg chg="del">
          <ac:chgData name="Routledge, Mandy" userId="bacdedf5-8e30-494b-ad8b-f27fa30c4f8d" providerId="ADAL" clId="{4DCF0D35-5888-41CC-BE08-514000AA44C1}" dt="2021-04-26T08:42:55.822" v="20" actId="478"/>
          <ac:picMkLst>
            <pc:docMk/>
            <pc:sldMk cId="879271283" sldId="1291"/>
            <ac:picMk id="2" creationId="{C091D6B9-CDB5-4786-B3F0-D2963F0DD809}"/>
          </ac:picMkLst>
        </pc:picChg>
        <pc:picChg chg="del">
          <ac:chgData name="Routledge, Mandy" userId="bacdedf5-8e30-494b-ad8b-f27fa30c4f8d" providerId="ADAL" clId="{4DCF0D35-5888-41CC-BE08-514000AA44C1}" dt="2021-04-26T08:42:56.387" v="21" actId="478"/>
          <ac:picMkLst>
            <pc:docMk/>
            <pc:sldMk cId="879271283" sldId="1291"/>
            <ac:picMk id="5" creationId="{EFB626BE-2726-4517-85D2-01545542A5BE}"/>
          </ac:picMkLst>
        </pc:picChg>
      </pc:sldChg>
      <pc:sldChg chg="modSp">
        <pc:chgData name="Routledge, Mandy" userId="bacdedf5-8e30-494b-ad8b-f27fa30c4f8d" providerId="ADAL" clId="{4DCF0D35-5888-41CC-BE08-514000AA44C1}" dt="2021-04-26T08:42:34.962" v="7" actId="5793"/>
        <pc:sldMkLst>
          <pc:docMk/>
          <pc:sldMk cId="2155555332" sldId="1317"/>
        </pc:sldMkLst>
        <pc:spChg chg="mod">
          <ac:chgData name="Routledge, Mandy" userId="bacdedf5-8e30-494b-ad8b-f27fa30c4f8d" providerId="ADAL" clId="{4DCF0D35-5888-41CC-BE08-514000AA44C1}" dt="2021-04-26T08:42:34.962" v="7" actId="5793"/>
          <ac:spMkLst>
            <pc:docMk/>
            <pc:sldMk cId="2155555332" sldId="1317"/>
            <ac:spMk id="3" creationId="{00000000-0000-0000-0000-000000000000}"/>
          </ac:spMkLst>
        </pc:spChg>
      </pc:sldChg>
      <pc:sldChg chg="del">
        <pc:chgData name="Routledge, Mandy" userId="bacdedf5-8e30-494b-ad8b-f27fa30c4f8d" providerId="ADAL" clId="{4DCF0D35-5888-41CC-BE08-514000AA44C1}" dt="2021-04-26T08:42:46.472" v="14" actId="2696"/>
        <pc:sldMkLst>
          <pc:docMk/>
          <pc:sldMk cId="2296988383" sldId="1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Volgens…: zegt dat</a:t>
            </a:r>
          </a:p>
          <a:p>
            <a:pPr marL="0" indent="0">
              <a:buNone/>
            </a:pPr>
            <a:r>
              <a:rPr lang="nl-NL" sz="1400" dirty="0"/>
              <a:t>De tentoonstelling: een plek waar je van alles kunt zien over een onderwerp</a:t>
            </a:r>
          </a:p>
          <a:p>
            <a:pPr marL="0" indent="0">
              <a:buNone/>
            </a:pPr>
            <a:r>
              <a:rPr lang="nl-NL" sz="1400" dirty="0"/>
              <a:t>Oprichten: laten beginnen</a:t>
            </a:r>
          </a:p>
          <a:p>
            <a:pPr marL="0" indent="0">
              <a:buNone/>
            </a:pPr>
            <a:r>
              <a:rPr lang="nl-NL" sz="1400" dirty="0"/>
              <a:t>Het voorwerp: het ding, iets wat je kunt zien en pakken</a:t>
            </a:r>
          </a:p>
          <a:p>
            <a:pPr marL="0" indent="0">
              <a:buNone/>
            </a:pPr>
            <a:r>
              <a:rPr lang="nl-NL" sz="1400" dirty="0"/>
              <a:t>De collectie: de verzameling</a:t>
            </a:r>
          </a:p>
          <a:p>
            <a:pPr marL="0" indent="0">
              <a:buNone/>
            </a:pPr>
            <a:r>
              <a:rPr lang="nl-NL" sz="1400" dirty="0"/>
              <a:t>Drogen (van planten en bloemen): geplukte bloemen en planten droog laten worden </a:t>
            </a:r>
          </a:p>
          <a:p>
            <a:pPr marL="0" indent="0">
              <a:buNone/>
            </a:pPr>
            <a:r>
              <a:rPr lang="nl-NL" sz="1400" dirty="0"/>
              <a:t>                                                               om ze te kunnen bewaren</a:t>
            </a:r>
          </a:p>
          <a:p>
            <a:pPr marL="0" indent="0">
              <a:buNone/>
            </a:pPr>
            <a:r>
              <a:rPr lang="nl-NL" sz="1400" dirty="0"/>
              <a:t>Opzetten (van dieren) : de huid van een dood dier opvullen om het dier te bewaren in de vorm die </a:t>
            </a:r>
          </a:p>
          <a:p>
            <a:pPr marL="0" indent="0">
              <a:buNone/>
            </a:pPr>
            <a:r>
              <a:rPr lang="nl-NL" sz="1400" dirty="0"/>
              <a:t>                    het levende dier had</a:t>
            </a:r>
          </a:p>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8494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94668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OY5XRsaROE&amp;t=64s" TargetMode="External"/><Relationship Id="rId2" Type="http://schemas.openxmlformats.org/officeDocument/2006/relationships/hyperlink" Target="https://www.youtube.com/watch?v=QoYxupZg-sk" TargetMode="External"/><Relationship Id="rId1" Type="http://schemas.openxmlformats.org/officeDocument/2006/relationships/slideLayout" Target="../slideLayouts/slideLayout7.xml"/><Relationship Id="rId4" Type="http://schemas.openxmlformats.org/officeDocument/2006/relationships/hyperlink" Target="https://www.youtube.com/watch?v=wOekpw00JW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0"/>
            <a:ext cx="9144000" cy="6858000"/>
          </a:xfrm>
        </p:spPr>
        <p:txBody>
          <a:bodyPr>
            <a:noAutofit/>
          </a:bodyPr>
          <a:lstStyle/>
          <a:p>
            <a:pPr marL="0" indent="0">
              <a:buNone/>
            </a:pPr>
            <a:r>
              <a:rPr lang="nl-NL" sz="2000" u="sng" dirty="0"/>
              <a:t>Semantisatieverhaal AA:</a:t>
            </a:r>
            <a:br>
              <a:rPr lang="nl-NL" sz="2000" u="sng" dirty="0"/>
            </a:br>
            <a:r>
              <a:rPr lang="nl-NL" sz="1900" b="1" u="sng" dirty="0"/>
              <a:t>Volgens</a:t>
            </a:r>
            <a:r>
              <a:rPr lang="nl-NL" sz="1900" dirty="0"/>
              <a:t> mijn moeder heb ik altijd spulletjes verzameld. Mijn moeder </a:t>
            </a:r>
            <a:r>
              <a:rPr lang="nl-NL" sz="1900" b="1" i="1" dirty="0"/>
              <a:t>zegt dat </a:t>
            </a:r>
            <a:r>
              <a:rPr lang="nl-NL" sz="1900" dirty="0"/>
              <a:t>ik al dingen verzamelde toen ik nog jong was. Op vakantie nam ik altijd schelpen mee naar huis. Of  mooie steentjes die ik op straat vond. Toen ik groter werd, ben ik daar mee gestopt. Maar er zijn ook mensen die hun hele leven dingen blijven verzamelen. Soms hebben ze zoveel spullen dat ze besluiten een museum </a:t>
            </a:r>
            <a:r>
              <a:rPr lang="nl-NL" sz="1900" b="1" u="sng" dirty="0"/>
              <a:t>op te richten</a:t>
            </a:r>
            <a:r>
              <a:rPr lang="nl-NL" sz="1900" dirty="0"/>
              <a:t>, dat ze een museum </a:t>
            </a:r>
            <a:r>
              <a:rPr lang="nl-NL" sz="1900" b="1" i="1" dirty="0"/>
              <a:t>laten beginnen</a:t>
            </a:r>
            <a:r>
              <a:rPr lang="nl-NL" sz="1900" dirty="0"/>
              <a:t>. Ik vind het altijd leuk om naar zo’n (klein) museum te gaan om naar </a:t>
            </a:r>
            <a:r>
              <a:rPr lang="nl-NL" sz="1900" b="1" u="sng" dirty="0"/>
              <a:t>de collectie</a:t>
            </a:r>
            <a:r>
              <a:rPr lang="nl-NL" sz="1900" dirty="0"/>
              <a:t>, </a:t>
            </a:r>
            <a:r>
              <a:rPr lang="nl-NL" sz="1900" b="1" i="1" dirty="0"/>
              <a:t>de verzameling </a:t>
            </a:r>
            <a:r>
              <a:rPr lang="nl-NL" sz="1900" dirty="0"/>
              <a:t>van zo iemand te kijken. Je kunt daar dan hele bijzondere </a:t>
            </a:r>
            <a:r>
              <a:rPr lang="nl-NL" sz="1900" b="1" u="sng" dirty="0"/>
              <a:t>voorwerpen</a:t>
            </a:r>
            <a:r>
              <a:rPr lang="nl-NL" sz="1900" b="1" dirty="0"/>
              <a:t> </a:t>
            </a:r>
            <a:r>
              <a:rPr lang="nl-NL" sz="1900" dirty="0"/>
              <a:t>zien. Zoals 1500 verschillende strijkijzers of 10.000 verschillende varkens. Het voorwerp is </a:t>
            </a:r>
            <a:r>
              <a:rPr lang="nl-NL" sz="1900" b="1" i="1" dirty="0"/>
              <a:t>het ding, iets wat je kunt zien en pakken</a:t>
            </a:r>
            <a:r>
              <a:rPr lang="nl-NL" sz="1900" dirty="0"/>
              <a:t>. Ik ben trouwens ook van plan om naar de nieuwste </a:t>
            </a:r>
            <a:r>
              <a:rPr lang="nl-NL" sz="1900" b="1" u="sng" dirty="0"/>
              <a:t>tentoonstelling</a:t>
            </a:r>
            <a:r>
              <a:rPr lang="nl-NL" sz="1900" dirty="0"/>
              <a:t> in het Rijksmuseum te gaan. De tentoonstelling is </a:t>
            </a:r>
            <a:r>
              <a:rPr lang="nl-NL" sz="1900" b="1" i="1" dirty="0"/>
              <a:t>een plek waar je van alles kunt zien over een onderwerp. </a:t>
            </a:r>
            <a:r>
              <a:rPr lang="nl-NL" sz="1900" dirty="0"/>
              <a:t>Daar is nu een tentoonstelling waar je veel nieuwe dingen kunt leren over de geschiedenis van de slavernij. Maar het leukste vind ik altijd om naar een natuurmuseum te gaan! Ze hebben daar altijd hele bijzondere voorwerpen:  bijvoorbeeld bijzondere droogbloemen. Dat zeg je van </a:t>
            </a:r>
            <a:r>
              <a:rPr lang="nl-NL" sz="1900" b="1" i="1" dirty="0"/>
              <a:t>geplukte bloemen en planten die ze droog hebben laten worden om ze te kunnen bewaren</a:t>
            </a:r>
            <a:r>
              <a:rPr lang="nl-NL" sz="1900" dirty="0"/>
              <a:t>. Dat noem je dan </a:t>
            </a:r>
            <a:r>
              <a:rPr lang="nl-NL" sz="1900" b="1" u="sng" dirty="0"/>
              <a:t>drogen</a:t>
            </a:r>
            <a:r>
              <a:rPr lang="nl-NL" sz="1900" dirty="0"/>
              <a:t>. Ook hebben ze vaak dieren die </a:t>
            </a:r>
            <a:r>
              <a:rPr lang="nl-NL" sz="1900" b="1" u="sng" dirty="0"/>
              <a:t>opgezet</a:t>
            </a:r>
            <a:r>
              <a:rPr lang="nl-NL" sz="1900" dirty="0"/>
              <a:t> zijn. Opzetten van dieren is </a:t>
            </a:r>
            <a:r>
              <a:rPr lang="nl-NL" sz="1900" b="1" i="1" dirty="0"/>
              <a:t>de huid van een dood dier opvullen om het dier te bewaren in de vorm die het levende dier had.</a:t>
            </a:r>
            <a:r>
              <a:rPr lang="nl-NL" sz="1900" dirty="0"/>
              <a:t> Zo kun je de dieren heel goed van dichtbij bekijken. Gelukkig gaan de musea weer gauw open. Wie van jullie vindt het ook leuk om naar een museum te gaan?</a:t>
            </a:r>
          </a:p>
          <a:p>
            <a:pPr marL="0" indent="0">
              <a:buNone/>
            </a:pPr>
            <a:r>
              <a:rPr lang="nl-NL" sz="1900" dirty="0"/>
              <a:t>(</a:t>
            </a:r>
            <a:r>
              <a:rPr lang="nl-NL" sz="1900" dirty="0">
                <a:solidFill>
                  <a:srgbClr val="00B050"/>
                </a:solidFill>
              </a:rPr>
              <a:t>u vindt extra links over de genoemde musea en over het opzetten van dieren op de sheet na het verhaaltje</a:t>
            </a:r>
            <a:r>
              <a:rPr lang="nl-NL" sz="1900" dirty="0"/>
              <a:t>)</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17EE830-7E3F-468E-9CDA-4C7D6906D71E}"/>
              </a:ext>
            </a:extLst>
          </p:cNvPr>
          <p:cNvSpPr/>
          <p:nvPr/>
        </p:nvSpPr>
        <p:spPr>
          <a:xfrm>
            <a:off x="899592" y="1124744"/>
            <a:ext cx="5112568" cy="646331"/>
          </a:xfrm>
          <a:prstGeom prst="rect">
            <a:avLst/>
          </a:prstGeom>
        </p:spPr>
        <p:txBody>
          <a:bodyPr wrap="square">
            <a:spAutoFit/>
          </a:bodyPr>
          <a:lstStyle/>
          <a:p>
            <a:r>
              <a:rPr lang="nl-NL" dirty="0">
                <a:hlinkClick r:id="rId2"/>
              </a:rPr>
              <a:t>https://www.youtube.com/watch?v=QoYxupZg-sk</a:t>
            </a:r>
            <a:endParaRPr lang="nl-NL" dirty="0"/>
          </a:p>
          <a:p>
            <a:endParaRPr lang="nl-NL" dirty="0"/>
          </a:p>
        </p:txBody>
      </p:sp>
      <p:sp>
        <p:nvSpPr>
          <p:cNvPr id="6" name="Tekstvak 5">
            <a:extLst>
              <a:ext uri="{FF2B5EF4-FFF2-40B4-BE49-F238E27FC236}">
                <a16:creationId xmlns:a16="http://schemas.microsoft.com/office/drawing/2014/main" id="{C5DAE42A-DF60-4722-94FD-6CC99718953C}"/>
              </a:ext>
            </a:extLst>
          </p:cNvPr>
          <p:cNvSpPr txBox="1"/>
          <p:nvPr/>
        </p:nvSpPr>
        <p:spPr>
          <a:xfrm>
            <a:off x="907798" y="589330"/>
            <a:ext cx="5112568" cy="369332"/>
          </a:xfrm>
          <a:prstGeom prst="rect">
            <a:avLst/>
          </a:prstGeom>
          <a:noFill/>
        </p:spPr>
        <p:txBody>
          <a:bodyPr wrap="square" rtlCol="0">
            <a:spAutoFit/>
          </a:bodyPr>
          <a:lstStyle/>
          <a:p>
            <a:r>
              <a:rPr lang="nl-NL" dirty="0"/>
              <a:t>Het </a:t>
            </a:r>
            <a:r>
              <a:rPr lang="nl-NL" dirty="0" err="1"/>
              <a:t>wasch</a:t>
            </a:r>
            <a:r>
              <a:rPr lang="nl-NL" dirty="0"/>
              <a:t>- en strijkmuseum:</a:t>
            </a:r>
          </a:p>
        </p:txBody>
      </p:sp>
      <p:sp>
        <p:nvSpPr>
          <p:cNvPr id="7" name="Rechthoek 6">
            <a:extLst>
              <a:ext uri="{FF2B5EF4-FFF2-40B4-BE49-F238E27FC236}">
                <a16:creationId xmlns:a16="http://schemas.microsoft.com/office/drawing/2014/main" id="{16CFB1E4-B55B-41F5-ACBD-C6FDA3DB5D9A}"/>
              </a:ext>
            </a:extLst>
          </p:cNvPr>
          <p:cNvSpPr/>
          <p:nvPr/>
        </p:nvSpPr>
        <p:spPr>
          <a:xfrm>
            <a:off x="907798" y="3244334"/>
            <a:ext cx="5958408" cy="646331"/>
          </a:xfrm>
          <a:prstGeom prst="rect">
            <a:avLst/>
          </a:prstGeom>
        </p:spPr>
        <p:txBody>
          <a:bodyPr wrap="square">
            <a:spAutoFit/>
          </a:bodyPr>
          <a:lstStyle/>
          <a:p>
            <a:r>
              <a:rPr lang="nl-NL" dirty="0">
                <a:hlinkClick r:id="rId3"/>
              </a:rPr>
              <a:t>https://www.youtube.com/watch?v=HOY5XRsaROE&amp;t=64s</a:t>
            </a:r>
            <a:endParaRPr lang="nl-NL" dirty="0"/>
          </a:p>
          <a:p>
            <a:endParaRPr lang="nl-NL" dirty="0"/>
          </a:p>
        </p:txBody>
      </p:sp>
      <p:sp>
        <p:nvSpPr>
          <p:cNvPr id="8" name="Tekstvak 7">
            <a:extLst>
              <a:ext uri="{FF2B5EF4-FFF2-40B4-BE49-F238E27FC236}">
                <a16:creationId xmlns:a16="http://schemas.microsoft.com/office/drawing/2014/main" id="{C5A1E624-0278-4626-9BA1-D2E563A52534}"/>
              </a:ext>
            </a:extLst>
          </p:cNvPr>
          <p:cNvSpPr txBox="1"/>
          <p:nvPr/>
        </p:nvSpPr>
        <p:spPr>
          <a:xfrm>
            <a:off x="920374" y="2769895"/>
            <a:ext cx="5112568" cy="369332"/>
          </a:xfrm>
          <a:prstGeom prst="rect">
            <a:avLst/>
          </a:prstGeom>
          <a:noFill/>
        </p:spPr>
        <p:txBody>
          <a:bodyPr wrap="square" rtlCol="0">
            <a:spAutoFit/>
          </a:bodyPr>
          <a:lstStyle/>
          <a:p>
            <a:r>
              <a:rPr lang="nl-NL" dirty="0"/>
              <a:t>Het nationaal varkensmuseum</a:t>
            </a:r>
          </a:p>
        </p:txBody>
      </p:sp>
      <p:sp>
        <p:nvSpPr>
          <p:cNvPr id="9" name="Rechthoek 8">
            <a:extLst>
              <a:ext uri="{FF2B5EF4-FFF2-40B4-BE49-F238E27FC236}">
                <a16:creationId xmlns:a16="http://schemas.microsoft.com/office/drawing/2014/main" id="{7FEFF1A9-5DC8-4FE7-A626-00FEB4BB4D85}"/>
              </a:ext>
            </a:extLst>
          </p:cNvPr>
          <p:cNvSpPr/>
          <p:nvPr/>
        </p:nvSpPr>
        <p:spPr>
          <a:xfrm>
            <a:off x="1082986" y="5086925"/>
            <a:ext cx="6009293" cy="646331"/>
          </a:xfrm>
          <a:prstGeom prst="rect">
            <a:avLst/>
          </a:prstGeom>
        </p:spPr>
        <p:txBody>
          <a:bodyPr wrap="square">
            <a:spAutoFit/>
          </a:bodyPr>
          <a:lstStyle/>
          <a:p>
            <a:r>
              <a:rPr lang="nl-NL" dirty="0">
                <a:hlinkClick r:id="rId4"/>
              </a:rPr>
              <a:t>https://www.youtube.com/watch?v=wOekpw00JWo</a:t>
            </a:r>
            <a:endParaRPr lang="nl-NL" dirty="0"/>
          </a:p>
          <a:p>
            <a:endParaRPr lang="nl-NL" dirty="0"/>
          </a:p>
        </p:txBody>
      </p:sp>
      <p:sp>
        <p:nvSpPr>
          <p:cNvPr id="10" name="Tekstvak 9">
            <a:extLst>
              <a:ext uri="{FF2B5EF4-FFF2-40B4-BE49-F238E27FC236}">
                <a16:creationId xmlns:a16="http://schemas.microsoft.com/office/drawing/2014/main" id="{F6420106-D984-4586-9E4C-F00208D1310D}"/>
              </a:ext>
            </a:extLst>
          </p:cNvPr>
          <p:cNvSpPr txBox="1"/>
          <p:nvPr/>
        </p:nvSpPr>
        <p:spPr>
          <a:xfrm>
            <a:off x="1093183" y="4570203"/>
            <a:ext cx="4976758" cy="369332"/>
          </a:xfrm>
          <a:prstGeom prst="rect">
            <a:avLst/>
          </a:prstGeom>
          <a:noFill/>
        </p:spPr>
        <p:txBody>
          <a:bodyPr wrap="square" rtlCol="0">
            <a:spAutoFit/>
          </a:bodyPr>
          <a:lstStyle/>
          <a:p>
            <a:r>
              <a:rPr lang="nl-NL" dirty="0"/>
              <a:t>Het klokhuis: taxidermie</a:t>
            </a:r>
          </a:p>
        </p:txBody>
      </p:sp>
    </p:spTree>
    <p:extLst>
      <p:ext uri="{BB962C8B-B14F-4D97-AF65-F5344CB8AC3E}">
        <p14:creationId xmlns:p14="http://schemas.microsoft.com/office/powerpoint/2010/main" val="170921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5757" y="426046"/>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oprichten</a:t>
            </a:r>
            <a:endParaRPr lang="nl-NL" sz="48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41223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opheffen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4142" y="1617422"/>
            <a:ext cx="4226574" cy="47292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laten beginnen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800" dirty="0">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a:t>
            </a:r>
            <a:r>
              <a:rPr lang="nl-NL" sz="2000" i="1" dirty="0" err="1">
                <a:solidFill>
                  <a:srgbClr val="387038"/>
                </a:solidFill>
                <a:latin typeface="Century Gothic" panose="020B0502020202020204" pitchFamily="34" charset="0"/>
                <a:ea typeface="Calibri"/>
                <a:cs typeface="Times New Roman"/>
              </a:rPr>
              <a:t>Wasch</a:t>
            </a:r>
            <a:r>
              <a:rPr lang="nl-NL" sz="2000" i="1" dirty="0">
                <a:solidFill>
                  <a:srgbClr val="387038"/>
                </a:solidFill>
                <a:latin typeface="Century Gothic" panose="020B0502020202020204" pitchFamily="34" charset="0"/>
                <a:ea typeface="Calibri"/>
                <a:cs typeface="Times New Roman"/>
              </a:rPr>
              <a:t>- en strijkmuseum is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dit jaar </a:t>
            </a:r>
            <a:r>
              <a:rPr lang="nl-NL" sz="2000" i="1" u="sng" dirty="0">
                <a:solidFill>
                  <a:srgbClr val="387038"/>
                </a:solidFill>
                <a:latin typeface="Century Gothic" panose="020B0502020202020204" pitchFamily="34" charset="0"/>
                <a:ea typeface="Calibri"/>
                <a:cs typeface="Times New Roman"/>
              </a:rPr>
              <a:t>opgericht</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5493" y="1563433"/>
            <a:ext cx="4226575"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ermee ophouden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14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Er komen geen bezoekers.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De eigenaar besluit het museum </a:t>
            </a:r>
            <a:r>
              <a:rPr lang="nl-NL" sz="2000" i="1" u="sng" dirty="0">
                <a:solidFill>
                  <a:srgbClr val="387038"/>
                </a:solidFill>
                <a:effectLst/>
                <a:latin typeface="Century Gothic" panose="020B0502020202020204" pitchFamily="34" charset="0"/>
                <a:ea typeface="Calibri"/>
                <a:cs typeface="Times New Roman"/>
              </a:rPr>
              <a:t>op te heffen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A262A1E-1025-4EAF-A3BA-972DDE62A1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3272" y="2478068"/>
            <a:ext cx="1813083" cy="2886015"/>
          </a:xfrm>
          <a:prstGeom prst="rect">
            <a:avLst/>
          </a:prstGeom>
        </p:spPr>
      </p:pic>
      <p:pic>
        <p:nvPicPr>
          <p:cNvPr id="4" name="Afbeelding 3">
            <a:extLst>
              <a:ext uri="{FF2B5EF4-FFF2-40B4-BE49-F238E27FC236}">
                <a16:creationId xmlns:a16="http://schemas.microsoft.com/office/drawing/2014/main" id="{157A3BFF-5DF1-4807-8EC7-EAC64C3ABB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43366" y="2550909"/>
            <a:ext cx="1362679" cy="2670851"/>
          </a:xfrm>
          <a:prstGeom prst="rect">
            <a:avLst/>
          </a:prstGeom>
        </p:spPr>
      </p:pic>
      <p:sp>
        <p:nvSpPr>
          <p:cNvPr id="10" name="Tekstvak 9">
            <a:extLst>
              <a:ext uri="{FF2B5EF4-FFF2-40B4-BE49-F238E27FC236}">
                <a16:creationId xmlns:a16="http://schemas.microsoft.com/office/drawing/2014/main" id="{3F590BEA-EABB-422A-B052-576144DEB41E}"/>
              </a:ext>
            </a:extLst>
          </p:cNvPr>
          <p:cNvSpPr txBox="1"/>
          <p:nvPr/>
        </p:nvSpPr>
        <p:spPr>
          <a:xfrm rot="19927714">
            <a:off x="5678496" y="3127185"/>
            <a:ext cx="3185019" cy="646331"/>
          </a:xfrm>
          <a:prstGeom prst="rect">
            <a:avLst/>
          </a:prstGeom>
          <a:noFill/>
        </p:spPr>
        <p:txBody>
          <a:bodyPr wrap="square" rtlCol="0">
            <a:spAutoFit/>
          </a:bodyPr>
          <a:lstStyle/>
          <a:p>
            <a:r>
              <a:rPr lang="nl-NL" sz="3600" dirty="0">
                <a:solidFill>
                  <a:srgbClr val="FF0000"/>
                </a:solidFill>
              </a:rPr>
              <a:t>GESLOTEN</a:t>
            </a:r>
          </a:p>
        </p:txBody>
      </p:sp>
      <p:sp>
        <p:nvSpPr>
          <p:cNvPr id="16" name="Tekstvak 15">
            <a:extLst>
              <a:ext uri="{FF2B5EF4-FFF2-40B4-BE49-F238E27FC236}">
                <a16:creationId xmlns:a16="http://schemas.microsoft.com/office/drawing/2014/main" id="{323B7606-6F6A-42D3-9E29-F19C2DA457A5}"/>
              </a:ext>
            </a:extLst>
          </p:cNvPr>
          <p:cNvSpPr txBox="1"/>
          <p:nvPr/>
        </p:nvSpPr>
        <p:spPr>
          <a:xfrm rot="1892318">
            <a:off x="2412940" y="3230152"/>
            <a:ext cx="2015114" cy="584775"/>
          </a:xfrm>
          <a:prstGeom prst="rect">
            <a:avLst/>
          </a:prstGeom>
          <a:noFill/>
        </p:spPr>
        <p:txBody>
          <a:bodyPr wrap="square" rtlCol="0">
            <a:spAutoFit/>
          </a:bodyPr>
          <a:lstStyle/>
          <a:p>
            <a:r>
              <a:rPr lang="nl-NL" sz="3200" dirty="0">
                <a:solidFill>
                  <a:srgbClr val="00B050"/>
                </a:solidFill>
              </a:rPr>
              <a:t>GEOPEND</a:t>
            </a:r>
          </a:p>
        </p:txBody>
      </p:sp>
      <p:sp>
        <p:nvSpPr>
          <p:cNvPr id="2" name="Tekstvak 1">
            <a:extLst>
              <a:ext uri="{FF2B5EF4-FFF2-40B4-BE49-F238E27FC236}">
                <a16:creationId xmlns:a16="http://schemas.microsoft.com/office/drawing/2014/main" id="{6B48577B-1E31-4E78-8272-8D3045B3D998}"/>
              </a:ext>
            </a:extLst>
          </p:cNvPr>
          <p:cNvSpPr txBox="1"/>
          <p:nvPr/>
        </p:nvSpPr>
        <p:spPr>
          <a:xfrm>
            <a:off x="806267" y="2235011"/>
            <a:ext cx="3892802" cy="369332"/>
          </a:xfrm>
          <a:prstGeom prst="rect">
            <a:avLst/>
          </a:prstGeom>
          <a:noFill/>
        </p:spPr>
        <p:txBody>
          <a:bodyPr wrap="square" rtlCol="0">
            <a:spAutoFit/>
          </a:bodyPr>
          <a:lstStyle/>
          <a:p>
            <a:r>
              <a:rPr lang="nl-NL" dirty="0">
                <a:solidFill>
                  <a:schemeClr val="accent6">
                    <a:lumMod val="50000"/>
                  </a:schemeClr>
                </a:solidFill>
              </a:rPr>
              <a:t>Het </a:t>
            </a:r>
            <a:r>
              <a:rPr lang="nl-NL" dirty="0" err="1">
                <a:solidFill>
                  <a:schemeClr val="accent6">
                    <a:lumMod val="50000"/>
                  </a:schemeClr>
                </a:solidFill>
              </a:rPr>
              <a:t>Wasch</a:t>
            </a:r>
            <a:r>
              <a:rPr lang="nl-NL" dirty="0">
                <a:solidFill>
                  <a:schemeClr val="accent6">
                    <a:lumMod val="50000"/>
                  </a:schemeClr>
                </a:solidFill>
              </a:rPr>
              <a:t>- en Strijkmuseum</a:t>
            </a:r>
          </a:p>
        </p:txBody>
      </p:sp>
      <p:sp>
        <p:nvSpPr>
          <p:cNvPr id="9" name="Tekstvak 8">
            <a:extLst>
              <a:ext uri="{FF2B5EF4-FFF2-40B4-BE49-F238E27FC236}">
                <a16:creationId xmlns:a16="http://schemas.microsoft.com/office/drawing/2014/main" id="{74B62C6B-1AB9-4495-8376-F3F7E9F3A407}"/>
              </a:ext>
            </a:extLst>
          </p:cNvPr>
          <p:cNvSpPr txBox="1"/>
          <p:nvPr/>
        </p:nvSpPr>
        <p:spPr>
          <a:xfrm>
            <a:off x="5292078" y="2123137"/>
            <a:ext cx="3672408" cy="369332"/>
          </a:xfrm>
          <a:prstGeom prst="rect">
            <a:avLst/>
          </a:prstGeom>
          <a:noFill/>
        </p:spPr>
        <p:txBody>
          <a:bodyPr wrap="square" rtlCol="0">
            <a:spAutoFit/>
          </a:bodyPr>
          <a:lstStyle/>
          <a:p>
            <a:r>
              <a:rPr lang="nl-NL" dirty="0">
                <a:solidFill>
                  <a:schemeClr val="accent6">
                    <a:lumMod val="50000"/>
                  </a:schemeClr>
                </a:solidFill>
              </a:rPr>
              <a:t>Het Kop en schotel museum</a:t>
            </a:r>
          </a:p>
        </p:txBody>
      </p:sp>
    </p:spTree>
    <p:extLst>
      <p:ext uri="{BB962C8B-B14F-4D97-AF65-F5344CB8AC3E}">
        <p14:creationId xmlns:p14="http://schemas.microsoft.com/office/powerpoint/2010/main" val="1271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4244" y="342959"/>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a:t>
            </a:r>
            <a:r>
              <a:rPr lang="nl-NL" sz="4800" b="1" dirty="0">
                <a:solidFill>
                  <a:srgbClr val="387038"/>
                </a:solidFill>
                <a:effectLst/>
                <a:latin typeface="Century Gothic" panose="020B0502020202020204" pitchFamily="34" charset="0"/>
                <a:ea typeface="Calibri"/>
                <a:cs typeface="Times New Roman"/>
              </a:rPr>
              <a:t>pzetten </a:t>
            </a:r>
          </a:p>
        </p:txBody>
      </p:sp>
      <p:sp>
        <p:nvSpPr>
          <p:cNvPr id="13" name="Tekstvak 2"/>
          <p:cNvSpPr txBox="1">
            <a:spLocks noChangeArrowheads="1"/>
          </p:cNvSpPr>
          <p:nvPr/>
        </p:nvSpPr>
        <p:spPr bwMode="auto">
          <a:xfrm>
            <a:off x="4427982" y="41223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begraven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564360"/>
            <a:ext cx="4226574" cy="49609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huid van een dood dier opvullen om het dier te bewaren in de vorm die het levende dier had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Deze eekhoorn is </a:t>
            </a:r>
            <a:r>
              <a:rPr lang="nl-NL" i="1" u="sng" dirty="0">
                <a:solidFill>
                  <a:srgbClr val="387038"/>
                </a:solidFill>
                <a:latin typeface="Century Gothic" panose="020B0502020202020204" pitchFamily="34" charset="0"/>
                <a:ea typeface="Calibri"/>
                <a:cs typeface="Times New Roman"/>
              </a:rPr>
              <a:t>opgezet</a:t>
            </a:r>
            <a:r>
              <a:rPr lang="nl-NL" i="1" dirty="0">
                <a:solidFill>
                  <a:srgbClr val="387038"/>
                </a:solidFill>
                <a:latin typeface="Century Gothic" panose="020B0502020202020204" pitchFamily="34" charset="0"/>
                <a:ea typeface="Calibri"/>
                <a:cs typeface="Times New Roman"/>
              </a:rPr>
              <a:t>. Hij heeft nu een plaatsje in het museum.</a:t>
            </a: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617422"/>
            <a:ext cx="4226575" cy="45478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onder de aarde leggen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Onze</a:t>
            </a:r>
            <a:r>
              <a:rPr lang="nl-NL" i="1" dirty="0">
                <a:solidFill>
                  <a:srgbClr val="387038"/>
                </a:solidFill>
                <a:effectLst/>
                <a:latin typeface="Century Gothic" panose="020B0502020202020204" pitchFamily="34" charset="0"/>
                <a:ea typeface="Calibri"/>
                <a:cs typeface="Times New Roman"/>
              </a:rPr>
              <a:t> </a:t>
            </a:r>
            <a:r>
              <a:rPr lang="nl-NL" i="1" dirty="0">
                <a:solidFill>
                  <a:srgbClr val="387038"/>
                </a:solidFill>
                <a:latin typeface="Century Gothic" panose="020B0502020202020204" pitchFamily="34" charset="0"/>
                <a:ea typeface="Calibri"/>
                <a:cs typeface="Times New Roman"/>
              </a:rPr>
              <a:t>poes </a:t>
            </a:r>
            <a:r>
              <a:rPr lang="nl-NL" i="1" dirty="0">
                <a:solidFill>
                  <a:srgbClr val="387038"/>
                </a:solidFill>
                <a:effectLst/>
                <a:latin typeface="Century Gothic" panose="020B0502020202020204" pitchFamily="34" charset="0"/>
                <a:ea typeface="Calibri"/>
                <a:cs typeface="Times New Roman"/>
              </a:rPr>
              <a:t>is aangereden. Wij besluiten hem te </a:t>
            </a:r>
            <a:r>
              <a:rPr lang="nl-NL" i="1" u="sng" dirty="0">
                <a:solidFill>
                  <a:srgbClr val="387038"/>
                </a:solidFill>
                <a:effectLst/>
                <a:latin typeface="Century Gothic" panose="020B0502020202020204" pitchFamily="34" charset="0"/>
                <a:ea typeface="Calibri"/>
                <a:cs typeface="Times New Roman"/>
              </a:rPr>
              <a:t>begraven</a:t>
            </a:r>
            <a:r>
              <a:rPr lang="nl-NL" i="1" dirty="0">
                <a:solidFill>
                  <a:srgbClr val="387038"/>
                </a:solidFill>
                <a:effectLst/>
                <a:latin typeface="Century Gothic" panose="020B0502020202020204" pitchFamily="34" charset="0"/>
                <a:ea typeface="Calibri"/>
                <a:cs typeface="Times New Roman"/>
              </a:rPr>
              <a:t>.</a:t>
            </a:r>
            <a:endParaRPr lang="nl-NL"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58426B93-E099-4EE9-9E67-3E749F064FE3}"/>
              </a:ext>
            </a:extLst>
          </p:cNvPr>
          <p:cNvSpPr txBox="1"/>
          <p:nvPr/>
        </p:nvSpPr>
        <p:spPr>
          <a:xfrm>
            <a:off x="1691680" y="1008770"/>
            <a:ext cx="2160240" cy="369332"/>
          </a:xfrm>
          <a:prstGeom prst="rect">
            <a:avLst/>
          </a:prstGeom>
          <a:noFill/>
        </p:spPr>
        <p:txBody>
          <a:bodyPr wrap="square" rtlCol="0">
            <a:spAutoFit/>
          </a:bodyPr>
          <a:lstStyle/>
          <a:p>
            <a:r>
              <a:rPr lang="nl-NL" b="1" dirty="0">
                <a:solidFill>
                  <a:schemeClr val="accent3">
                    <a:lumMod val="50000"/>
                  </a:schemeClr>
                </a:solidFill>
                <a:latin typeface="Century Gothic" panose="020B0502020202020204" pitchFamily="34" charset="0"/>
              </a:rPr>
              <a:t>(van dieren)</a:t>
            </a:r>
          </a:p>
        </p:txBody>
      </p:sp>
      <p:pic>
        <p:nvPicPr>
          <p:cNvPr id="9" name="Afbeelding 8" descr="Afbeelding met gras, buiten, persoon&#10;&#10;Automatisch gegenereerde beschrijving">
            <a:extLst>
              <a:ext uri="{FF2B5EF4-FFF2-40B4-BE49-F238E27FC236}">
                <a16:creationId xmlns:a16="http://schemas.microsoft.com/office/drawing/2014/main" id="{985BDEE8-56E8-4261-BC6E-302042E53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3946" y="2622131"/>
            <a:ext cx="3677394" cy="2456499"/>
          </a:xfrm>
          <a:prstGeom prst="rect">
            <a:avLst/>
          </a:prstGeom>
        </p:spPr>
      </p:pic>
      <p:pic>
        <p:nvPicPr>
          <p:cNvPr id="2" name="Afbeelding 1">
            <a:extLst>
              <a:ext uri="{FF2B5EF4-FFF2-40B4-BE49-F238E27FC236}">
                <a16:creationId xmlns:a16="http://schemas.microsoft.com/office/drawing/2014/main" id="{7B645ADE-85CC-48E6-8BD2-D76A2C89E7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584" y="3262142"/>
            <a:ext cx="3167952" cy="2111074"/>
          </a:xfrm>
          <a:prstGeom prst="rect">
            <a:avLst/>
          </a:prstGeom>
        </p:spPr>
      </p:pic>
    </p:spTree>
    <p:extLst>
      <p:ext uri="{BB962C8B-B14F-4D97-AF65-F5344CB8AC3E}">
        <p14:creationId xmlns:p14="http://schemas.microsoft.com/office/powerpoint/2010/main" val="127186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4336"/>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4807" y="4652186"/>
            <a:ext cx="2522811" cy="7924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0" y="3772446"/>
            <a:ext cx="2802619" cy="10967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6134374" y="3645024"/>
            <a:ext cx="2643172" cy="7106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41145" y="4662506"/>
            <a:ext cx="2936055" cy="43204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plukken</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3018018" y="3721373"/>
            <a:ext cx="2915220" cy="72125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drogen</a:t>
            </a:r>
            <a:r>
              <a:rPr lang="nl-NL" sz="3600" dirty="0">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van planten en bloemen</a:t>
            </a:r>
            <a:endParaRPr lang="nl-NL" sz="2000" dirty="0">
              <a:effectLst/>
              <a:latin typeface="Century Gothic" panose="020B0502020202020204" pitchFamily="34" charset="0"/>
              <a:ea typeface="Calibri"/>
              <a:cs typeface="Times New Roman"/>
            </a:endParaRPr>
          </a:p>
        </p:txBody>
      </p:sp>
      <p:sp>
        <p:nvSpPr>
          <p:cNvPr id="10" name="Text Box 14"/>
          <p:cNvSpPr txBox="1"/>
          <p:nvPr/>
        </p:nvSpPr>
        <p:spPr>
          <a:xfrm>
            <a:off x="6047060" y="3650880"/>
            <a:ext cx="2835650" cy="6172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bewaren</a:t>
            </a:r>
            <a:endParaRPr lang="nl-NL" sz="4000" dirty="0">
              <a:effectLst/>
              <a:latin typeface="Century Gothic" panose="020B0502020202020204" pitchFamily="34" charset="0"/>
              <a:ea typeface="Calibri"/>
              <a:cs typeface="Times New Roman"/>
            </a:endParaRPr>
          </a:p>
        </p:txBody>
      </p:sp>
      <p:sp>
        <p:nvSpPr>
          <p:cNvPr id="11" name="Text Box 14"/>
          <p:cNvSpPr txBox="1"/>
          <p:nvPr/>
        </p:nvSpPr>
        <p:spPr>
          <a:xfrm>
            <a:off x="393005" y="476672"/>
            <a:ext cx="8643491"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Het </a:t>
            </a:r>
            <a:r>
              <a:rPr lang="nl-NL" sz="2000" i="1" u="sng" dirty="0">
                <a:solidFill>
                  <a:srgbClr val="387038"/>
                </a:solidFill>
                <a:latin typeface="Century Gothic" panose="020B0502020202020204" pitchFamily="34" charset="0"/>
                <a:ea typeface="Calibri"/>
                <a:cs typeface="Times New Roman"/>
              </a:rPr>
              <a:t>drogen</a:t>
            </a:r>
            <a:r>
              <a:rPr lang="nl-NL" sz="2000" i="1" dirty="0">
                <a:solidFill>
                  <a:srgbClr val="387038"/>
                </a:solidFill>
                <a:latin typeface="Century Gothic" panose="020B0502020202020204" pitchFamily="34" charset="0"/>
                <a:ea typeface="Calibri"/>
                <a:cs typeface="Times New Roman"/>
              </a:rPr>
              <a:t> van bloemen is een erg leuke hobby.</a:t>
            </a:r>
            <a:endParaRPr lang="nl-NL" sz="1100" i="1" dirty="0">
              <a:effectLst/>
              <a:latin typeface="Century Gothic" panose="020B0502020202020204" pitchFamily="34" charset="0"/>
              <a:ea typeface="Calibri"/>
              <a:cs typeface="Times New Roman"/>
            </a:endParaRPr>
          </a:p>
        </p:txBody>
      </p:sp>
      <p:sp>
        <p:nvSpPr>
          <p:cNvPr id="16" name="Text Box 14"/>
          <p:cNvSpPr txBox="1"/>
          <p:nvPr/>
        </p:nvSpPr>
        <p:spPr>
          <a:xfrm>
            <a:off x="3144240" y="5003318"/>
            <a:ext cx="4956152" cy="13281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a16="http://schemas.microsoft.com/office/drawing/2014/main" id="{549F890D-31ED-426C-8098-2E2828731722}"/>
              </a:ext>
            </a:extLst>
          </p:cNvPr>
          <p:cNvSpPr txBox="1">
            <a:spLocks noChangeArrowheads="1"/>
          </p:cNvSpPr>
          <p:nvPr/>
        </p:nvSpPr>
        <p:spPr bwMode="auto">
          <a:xfrm>
            <a:off x="3150451" y="4934876"/>
            <a:ext cx="5169436" cy="14514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geplukte bloemen en planten droog laten worden om ze te kunnen bewaren</a:t>
            </a:r>
          </a:p>
        </p:txBody>
      </p:sp>
      <p:pic>
        <p:nvPicPr>
          <p:cNvPr id="2" name="Afbeelding 1">
            <a:extLst>
              <a:ext uri="{FF2B5EF4-FFF2-40B4-BE49-F238E27FC236}">
                <a16:creationId xmlns:a16="http://schemas.microsoft.com/office/drawing/2014/main" id="{DEE1FD9C-00EB-4C3F-A5F7-529466479A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7200" y="1571303"/>
            <a:ext cx="2756252" cy="1898992"/>
          </a:xfrm>
          <a:prstGeom prst="rect">
            <a:avLst/>
          </a:prstGeom>
        </p:spPr>
      </p:pic>
      <p:pic>
        <p:nvPicPr>
          <p:cNvPr id="17" name="Afbeelding 16" descr="Afbeelding met oud, versierd, fotolijstje&#10;&#10;Automatisch gegenereerde beschrijving">
            <a:extLst>
              <a:ext uri="{FF2B5EF4-FFF2-40B4-BE49-F238E27FC236}">
                <a16:creationId xmlns:a16="http://schemas.microsoft.com/office/drawing/2014/main" id="{A1101B72-EF2C-4708-915D-9302C2E166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0391" y="1196365"/>
            <a:ext cx="2607595" cy="2057652"/>
          </a:xfrm>
          <a:prstGeom prst="rect">
            <a:avLst/>
          </a:prstGeom>
        </p:spPr>
      </p:pic>
      <p:pic>
        <p:nvPicPr>
          <p:cNvPr id="22" name="Afbeelding 21" descr="Afbeelding met gras, plant, bloem, persoon&#10;&#10;Automatisch gegenereerde beschrijving">
            <a:extLst>
              <a:ext uri="{FF2B5EF4-FFF2-40B4-BE49-F238E27FC236}">
                <a16:creationId xmlns:a16="http://schemas.microsoft.com/office/drawing/2014/main" id="{D68BFF35-74B4-4642-B55B-03C0F150E3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807" y="2701073"/>
            <a:ext cx="2483092" cy="1841176"/>
          </a:xfrm>
          <a:prstGeom prst="rect">
            <a:avLst/>
          </a:prstGeom>
        </p:spPr>
      </p:pic>
    </p:spTree>
    <p:extLst>
      <p:ext uri="{BB962C8B-B14F-4D97-AF65-F5344CB8AC3E}">
        <p14:creationId xmlns:p14="http://schemas.microsoft.com/office/powerpoint/2010/main" val="100908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52046" y="540613"/>
            <a:ext cx="477029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032000" y="436026"/>
            <a:ext cx="5080000"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 </a:t>
            </a:r>
            <a:r>
              <a:rPr lang="nl-NL" sz="4800" b="1" dirty="0">
                <a:solidFill>
                  <a:prstClr val="black"/>
                </a:solidFill>
                <a:latin typeface="Century Gothic" panose="020B0502020202020204" pitchFamily="34" charset="0"/>
                <a:ea typeface="Calibri"/>
                <a:cs typeface="Times New Roman"/>
              </a:rPr>
              <a:t>collectie</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23528" y="2716387"/>
            <a:ext cx="2546259" cy="18227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38055" y="2682057"/>
            <a:ext cx="2665268" cy="225669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de</a:t>
            </a:r>
            <a:br>
              <a:rPr lang="nl-NL" sz="3600" dirty="0">
                <a:solidFill>
                  <a:prstClr val="black"/>
                </a:solidFill>
                <a:latin typeface="Century Gothic" panose="020B0502020202020204" pitchFamily="34" charset="0"/>
                <a:ea typeface="Calibri"/>
                <a:cs typeface="Times New Roman"/>
              </a:rPr>
            </a:br>
            <a:r>
              <a:rPr lang="nl-NL" sz="3600" dirty="0">
                <a:solidFill>
                  <a:prstClr val="black"/>
                </a:solidFill>
                <a:latin typeface="Century Gothic" panose="020B0502020202020204" pitchFamily="34" charset="0"/>
                <a:ea typeface="Calibri"/>
                <a:cs typeface="Times New Roman"/>
              </a:rPr>
              <a:t>postzegel-</a:t>
            </a:r>
          </a:p>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collectie</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940152" y="2716388"/>
            <a:ext cx="2880320" cy="18267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775495" y="2791472"/>
            <a:ext cx="3209633" cy="171009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4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a:t>
            </a:r>
            <a:br>
              <a:rPr kumimoji="0" lang="nl-NL" sz="34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br>
            <a:r>
              <a:rPr lang="nl-NL" sz="3400" dirty="0">
                <a:solidFill>
                  <a:prstClr val="black"/>
                </a:solidFill>
                <a:latin typeface="Century Gothic" panose="020B0502020202020204" pitchFamily="34" charset="0"/>
                <a:ea typeface="Calibri"/>
                <a:cs typeface="Times New Roman"/>
              </a:rPr>
              <a:t>schelpen-</a:t>
            </a:r>
            <a:br>
              <a:rPr lang="nl-NL" sz="3400" dirty="0">
                <a:solidFill>
                  <a:prstClr val="black"/>
                </a:solidFill>
                <a:latin typeface="Century Gothic" panose="020B0502020202020204" pitchFamily="34" charset="0"/>
                <a:ea typeface="Calibri"/>
                <a:cs typeface="Times New Roman"/>
              </a:rPr>
            </a:br>
            <a:r>
              <a:rPr lang="nl-NL" sz="3400" dirty="0">
                <a:solidFill>
                  <a:prstClr val="black"/>
                </a:solidFill>
                <a:latin typeface="Century Gothic" panose="020B0502020202020204" pitchFamily="34" charset="0"/>
                <a:ea typeface="Calibri"/>
                <a:cs typeface="Times New Roman"/>
              </a:rPr>
              <a:t>collectie</a:t>
            </a:r>
            <a:endParaRPr kumimoji="0" lang="nl-NL" sz="34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nl-NL" sz="3400" dirty="0">
              <a:solidFill>
                <a:prstClr val="black"/>
              </a:solidFill>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5461573" y="1270979"/>
            <a:ext cx="3209633" cy="533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5475681" y="1261741"/>
            <a:ext cx="3878757" cy="441357"/>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altLang="nl-NL" sz="2000" dirty="0">
                <a:solidFill>
                  <a:prstClr val="black"/>
                </a:solidFill>
                <a:latin typeface="Century Gothic" panose="020B0502020202020204" pitchFamily="34" charset="0"/>
              </a:rPr>
              <a:t>= </a:t>
            </a:r>
            <a:r>
              <a:rPr lang="nl-NL" altLang="nl-NL" sz="2800" dirty="0">
                <a:solidFill>
                  <a:prstClr val="black"/>
                </a:solidFill>
                <a:latin typeface="Century Gothic" panose="020B0502020202020204" pitchFamily="34" charset="0"/>
              </a:rPr>
              <a:t>de verzameling</a:t>
            </a: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7" name="Text Box 14"/>
          <p:cNvSpPr txBox="1"/>
          <p:nvPr/>
        </p:nvSpPr>
        <p:spPr>
          <a:xfrm>
            <a:off x="2943066" y="2716387"/>
            <a:ext cx="2870840" cy="18267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951641" y="2812258"/>
            <a:ext cx="2880320" cy="1754326"/>
          </a:xfrm>
          <a:prstGeom prst="rect">
            <a:avLst/>
          </a:prstGeom>
          <a:noFill/>
        </p:spPr>
        <p:txBody>
          <a:bodyPr wrap="square" rtlCol="0">
            <a:spAutoFit/>
          </a:bodyPr>
          <a:lstStyle/>
          <a:p>
            <a:pPr algn="ctr"/>
            <a:r>
              <a:rPr lang="nl-NL" sz="3600" dirty="0">
                <a:latin typeface="Century Gothic" panose="020B0502020202020204" pitchFamily="34" charset="0"/>
              </a:rPr>
              <a:t>de</a:t>
            </a:r>
            <a:br>
              <a:rPr lang="nl-NL" sz="3600" dirty="0">
                <a:latin typeface="Century Gothic" panose="020B0502020202020204" pitchFamily="34" charset="0"/>
              </a:rPr>
            </a:br>
            <a:r>
              <a:rPr lang="nl-NL" sz="3600" dirty="0">
                <a:latin typeface="Century Gothic" panose="020B0502020202020204" pitchFamily="34" charset="0"/>
              </a:rPr>
              <a:t>strijkijzer-</a:t>
            </a:r>
          </a:p>
          <a:p>
            <a:r>
              <a:rPr lang="nl-NL" sz="3600" dirty="0">
                <a:latin typeface="Century Gothic" panose="020B0502020202020204" pitchFamily="34" charset="0"/>
              </a:rPr>
              <a:t>   collectie</a:t>
            </a:r>
          </a:p>
        </p:txBody>
      </p:sp>
      <p:pic>
        <p:nvPicPr>
          <p:cNvPr id="14" name="Afbeelding 13">
            <a:extLst>
              <a:ext uri="{FF2B5EF4-FFF2-40B4-BE49-F238E27FC236}">
                <a16:creationId xmlns:a16="http://schemas.microsoft.com/office/drawing/2014/main" id="{02A46612-72D8-4D2B-BA8B-245190DDEE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0437" y="4625501"/>
            <a:ext cx="2870840" cy="1881004"/>
          </a:xfrm>
          <a:prstGeom prst="rect">
            <a:avLst/>
          </a:prstGeom>
        </p:spPr>
      </p:pic>
      <p:pic>
        <p:nvPicPr>
          <p:cNvPr id="22" name="Afbeelding 21" descr="Afbeelding met tekst&#10;&#10;Automatisch gegenereerde beschrijving">
            <a:extLst>
              <a:ext uri="{FF2B5EF4-FFF2-40B4-BE49-F238E27FC236}">
                <a16:creationId xmlns:a16="http://schemas.microsoft.com/office/drawing/2014/main" id="{D9A3B1E8-1E9F-44FA-8C70-7AADEB539E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4625501"/>
            <a:ext cx="2546259" cy="1881004"/>
          </a:xfrm>
          <a:prstGeom prst="rect">
            <a:avLst/>
          </a:prstGeom>
        </p:spPr>
      </p:pic>
      <p:pic>
        <p:nvPicPr>
          <p:cNvPr id="31" name="Afbeelding 30">
            <a:extLst>
              <a:ext uri="{FF2B5EF4-FFF2-40B4-BE49-F238E27FC236}">
                <a16:creationId xmlns:a16="http://schemas.microsoft.com/office/drawing/2014/main" id="{AED3D72B-BD54-48C8-AC8F-3FB8FDDD7C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6391082" y="4106876"/>
            <a:ext cx="1939922" cy="2918859"/>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7D522FA-FD9D-4524-A402-A553099610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9711" y="2962021"/>
            <a:ext cx="1737511" cy="1981372"/>
          </a:xfrm>
          <a:prstGeom prst="rect">
            <a:avLst/>
          </a:prstGeom>
        </p:spPr>
      </p:pic>
      <p:pic>
        <p:nvPicPr>
          <p:cNvPr id="4" name="Afbeelding 3">
            <a:extLst>
              <a:ext uri="{FF2B5EF4-FFF2-40B4-BE49-F238E27FC236}">
                <a16:creationId xmlns:a16="http://schemas.microsoft.com/office/drawing/2014/main" id="{5F1DB2A8-8810-4BE8-8613-1CDF5AA039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79964">
            <a:off x="6286099" y="3795223"/>
            <a:ext cx="2566638" cy="603556"/>
          </a:xfrm>
          <a:prstGeom prst="rect">
            <a:avLst/>
          </a:prstGeom>
        </p:spPr>
      </p:pic>
      <p:pic>
        <p:nvPicPr>
          <p:cNvPr id="6" name="Afbeelding 5">
            <a:extLst>
              <a:ext uri="{FF2B5EF4-FFF2-40B4-BE49-F238E27FC236}">
                <a16:creationId xmlns:a16="http://schemas.microsoft.com/office/drawing/2014/main" id="{5FD96AC1-05F9-4427-86C0-C1A40E417A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448" y="2086417"/>
            <a:ext cx="4261473" cy="932769"/>
          </a:xfrm>
          <a:prstGeom prst="rect">
            <a:avLst/>
          </a:prstGeom>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30" y="75537"/>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3448" y="2561216"/>
            <a:ext cx="5426683" cy="9361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40932" y="2460995"/>
            <a:ext cx="5426683"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het museum</a:t>
            </a:r>
            <a:endParaRPr lang="nl-NL" sz="1600" dirty="0">
              <a:effectLst/>
              <a:latin typeface="Century Gothic" panose="020B0502020202020204" pitchFamily="34" charset="0"/>
              <a:ea typeface="Calibri"/>
              <a:cs typeface="Times New Roman"/>
            </a:endParaRPr>
          </a:p>
        </p:txBody>
      </p:sp>
      <p:pic>
        <p:nvPicPr>
          <p:cNvPr id="29" name="Afbeelding 28">
            <a:extLst>
              <a:ext uri="{FF2B5EF4-FFF2-40B4-BE49-F238E27FC236}">
                <a16:creationId xmlns:a16="http://schemas.microsoft.com/office/drawing/2014/main" id="{C69BA7D9-CC60-4437-94E7-DCB6BBF483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289628">
            <a:off x="922360" y="3270532"/>
            <a:ext cx="749179" cy="2005082"/>
          </a:xfrm>
          <a:prstGeom prst="rect">
            <a:avLst/>
          </a:prstGeom>
        </p:spPr>
      </p:pic>
      <p:cxnSp>
        <p:nvCxnSpPr>
          <p:cNvPr id="9" name="Rechte verbindingslijn 8"/>
          <p:cNvCxnSpPr>
            <a:cxnSpLocks/>
          </p:cNvCxnSpPr>
          <p:nvPr/>
        </p:nvCxnSpPr>
        <p:spPr>
          <a:xfrm flipH="1">
            <a:off x="6392850" y="1230112"/>
            <a:ext cx="865141" cy="986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50179" y="4407048"/>
            <a:ext cx="343553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5230" y="4336482"/>
            <a:ext cx="41036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voorwerp</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7"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20" name="Afbeelding 19">
            <a:extLst>
              <a:ext uri="{FF2B5EF4-FFF2-40B4-BE49-F238E27FC236}">
                <a16:creationId xmlns:a16="http://schemas.microsoft.com/office/drawing/2014/main" id="{7F48090F-3D4E-41E0-9722-27DA3D8CEE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92754" y="649704"/>
            <a:ext cx="5043410" cy="640135"/>
          </a:xfrm>
          <a:prstGeom prst="rect">
            <a:avLst/>
          </a:prstGeom>
        </p:spPr>
      </p:pic>
      <p:sp>
        <p:nvSpPr>
          <p:cNvPr id="23" name="Tekstvak 22">
            <a:extLst>
              <a:ext uri="{FF2B5EF4-FFF2-40B4-BE49-F238E27FC236}">
                <a16:creationId xmlns:a16="http://schemas.microsoft.com/office/drawing/2014/main" id="{37375A52-2AB1-45B3-BA60-6CF8ED2621CA}"/>
              </a:ext>
            </a:extLst>
          </p:cNvPr>
          <p:cNvSpPr txBox="1"/>
          <p:nvPr/>
        </p:nvSpPr>
        <p:spPr>
          <a:xfrm>
            <a:off x="3495742" y="544626"/>
            <a:ext cx="5191480" cy="707886"/>
          </a:xfrm>
          <a:prstGeom prst="rect">
            <a:avLst/>
          </a:prstGeom>
          <a:noFill/>
        </p:spPr>
        <p:txBody>
          <a:bodyPr wrap="square" rtlCol="0">
            <a:spAutoFit/>
          </a:bodyPr>
          <a:lstStyle/>
          <a:p>
            <a:r>
              <a:rPr lang="nl-NL" sz="4000" dirty="0">
                <a:latin typeface="Century Gothic" panose="020B0502020202020204" pitchFamily="34" charset="0"/>
              </a:rPr>
              <a:t>de tentoonstelling</a:t>
            </a:r>
          </a:p>
        </p:txBody>
      </p:sp>
      <p:pic>
        <p:nvPicPr>
          <p:cNvPr id="35" name="Afbeelding 34">
            <a:extLst>
              <a:ext uri="{FF2B5EF4-FFF2-40B4-BE49-F238E27FC236}">
                <a16:creationId xmlns:a16="http://schemas.microsoft.com/office/drawing/2014/main" id="{B7729968-DA1D-4960-AC02-8FE2E5F03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92754" y="1303900"/>
            <a:ext cx="5487879" cy="1162564"/>
          </a:xfrm>
          <a:prstGeom prst="rect">
            <a:avLst/>
          </a:prstGeom>
        </p:spPr>
      </p:pic>
      <p:sp>
        <p:nvSpPr>
          <p:cNvPr id="27" name="Tekstvak 26">
            <a:extLst>
              <a:ext uri="{FF2B5EF4-FFF2-40B4-BE49-F238E27FC236}">
                <a16:creationId xmlns:a16="http://schemas.microsoft.com/office/drawing/2014/main" id="{E02EB447-935D-4188-84B9-FAA283AB67F8}"/>
              </a:ext>
            </a:extLst>
          </p:cNvPr>
          <p:cNvSpPr txBox="1"/>
          <p:nvPr/>
        </p:nvSpPr>
        <p:spPr>
          <a:xfrm>
            <a:off x="3473768" y="1345773"/>
            <a:ext cx="5655002" cy="978794"/>
          </a:xfrm>
          <a:prstGeom prst="rect">
            <a:avLst/>
          </a:prstGeom>
          <a:noFill/>
        </p:spPr>
        <p:txBody>
          <a:bodyPr wrap="square" rtlCol="0">
            <a:spAutoFit/>
          </a:bodyPr>
          <a:lstStyle/>
          <a:p>
            <a:pPr lvl="0">
              <a:lnSpc>
                <a:spcPct val="107000"/>
              </a:lnSpc>
              <a:spcAft>
                <a:spcPts val="800"/>
              </a:spcAft>
            </a:pPr>
            <a:r>
              <a:rPr lang="nl-NL" sz="2800" dirty="0">
                <a:solidFill>
                  <a:prstClr val="black"/>
                </a:solidFill>
                <a:latin typeface="Century Gothic" panose="020B0502020202020204" pitchFamily="34" charset="0"/>
                <a:ea typeface="Calibri"/>
                <a:cs typeface="Times New Roman"/>
              </a:rPr>
              <a:t>= een plek waar je van alles kunt zien over een onderwerp</a:t>
            </a:r>
          </a:p>
        </p:txBody>
      </p:sp>
      <p:pic>
        <p:nvPicPr>
          <p:cNvPr id="16" name="Afbeelding 15">
            <a:extLst>
              <a:ext uri="{FF2B5EF4-FFF2-40B4-BE49-F238E27FC236}">
                <a16:creationId xmlns:a16="http://schemas.microsoft.com/office/drawing/2014/main" id="{F47E2664-9B0B-43B3-99B7-D88120D3EB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1697" y="5084525"/>
            <a:ext cx="4135033" cy="1008771"/>
          </a:xfrm>
          <a:prstGeom prst="rect">
            <a:avLst/>
          </a:prstGeom>
        </p:spPr>
      </p:pic>
      <p:sp>
        <p:nvSpPr>
          <p:cNvPr id="18" name="Tekstvak 17">
            <a:extLst>
              <a:ext uri="{FF2B5EF4-FFF2-40B4-BE49-F238E27FC236}">
                <a16:creationId xmlns:a16="http://schemas.microsoft.com/office/drawing/2014/main" id="{94081A54-00BC-46B0-A5D8-B2CE1C58E143}"/>
              </a:ext>
            </a:extLst>
          </p:cNvPr>
          <p:cNvSpPr txBox="1"/>
          <p:nvPr/>
        </p:nvSpPr>
        <p:spPr>
          <a:xfrm>
            <a:off x="440932" y="5175426"/>
            <a:ext cx="4005798" cy="954107"/>
          </a:xfrm>
          <a:prstGeom prst="rect">
            <a:avLst/>
          </a:prstGeom>
          <a:noFill/>
        </p:spPr>
        <p:txBody>
          <a:bodyPr wrap="square" rtlCol="0">
            <a:spAutoFit/>
          </a:bodyPr>
          <a:lstStyle/>
          <a:p>
            <a:r>
              <a:rPr lang="nl-NL" sz="2800" dirty="0">
                <a:latin typeface="Century Gothic" panose="020B0502020202020204" pitchFamily="34" charset="0"/>
              </a:rPr>
              <a:t>= het ding, iets wat je kunt zien en pakken</a:t>
            </a:r>
          </a:p>
        </p:txBody>
      </p:sp>
      <p:pic>
        <p:nvPicPr>
          <p:cNvPr id="22" name="Afbeelding 21">
            <a:extLst>
              <a:ext uri="{FF2B5EF4-FFF2-40B4-BE49-F238E27FC236}">
                <a16:creationId xmlns:a16="http://schemas.microsoft.com/office/drawing/2014/main" id="{188003C1-7C16-432A-AD7B-DA0B01B0742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0098">
            <a:off x="2200021" y="1182344"/>
            <a:ext cx="1065689" cy="1667018"/>
          </a:xfrm>
          <a:prstGeom prst="rect">
            <a:avLst/>
          </a:prstGeom>
        </p:spPr>
      </p:pic>
      <p:pic>
        <p:nvPicPr>
          <p:cNvPr id="24" name="Afbeelding 23">
            <a:extLst>
              <a:ext uri="{FF2B5EF4-FFF2-40B4-BE49-F238E27FC236}">
                <a16:creationId xmlns:a16="http://schemas.microsoft.com/office/drawing/2014/main" id="{DDE3ED8F-11E3-4481-BE1F-F819981FA3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03328" y="4308017"/>
            <a:ext cx="1976770" cy="2151404"/>
          </a:xfrm>
          <a:prstGeom prst="rect">
            <a:avLst/>
          </a:prstGeom>
        </p:spPr>
      </p:pic>
      <p:pic>
        <p:nvPicPr>
          <p:cNvPr id="3" name="Afbeelding 2">
            <a:extLst>
              <a:ext uri="{FF2B5EF4-FFF2-40B4-BE49-F238E27FC236}">
                <a16:creationId xmlns:a16="http://schemas.microsoft.com/office/drawing/2014/main" id="{8B3AE3E3-162F-4892-83B4-0FA2F91CE4F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26330" y="2560075"/>
            <a:ext cx="2645752" cy="1624596"/>
          </a:xfrm>
          <a:prstGeom prst="rect">
            <a:avLst/>
          </a:prstGeom>
        </p:spPr>
      </p:pic>
      <p:pic>
        <p:nvPicPr>
          <p:cNvPr id="8" name="Afbeelding 7">
            <a:extLst>
              <a:ext uri="{FF2B5EF4-FFF2-40B4-BE49-F238E27FC236}">
                <a16:creationId xmlns:a16="http://schemas.microsoft.com/office/drawing/2014/main" id="{5CC69FF0-2D39-477B-859D-8F09BB3B0BB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3367" y="403623"/>
            <a:ext cx="1881849" cy="1059267"/>
          </a:xfrm>
          <a:prstGeom prst="rect">
            <a:avLst/>
          </a:prstGeom>
        </p:spPr>
      </p:pic>
      <p:pic>
        <p:nvPicPr>
          <p:cNvPr id="10" name="Afbeelding 9">
            <a:extLst>
              <a:ext uri="{FF2B5EF4-FFF2-40B4-BE49-F238E27FC236}">
                <a16:creationId xmlns:a16="http://schemas.microsoft.com/office/drawing/2014/main" id="{27AB11A4-586B-43CC-8E06-A765259E65A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87759" y="1358434"/>
            <a:ext cx="1685314" cy="1082566"/>
          </a:xfrm>
          <a:prstGeom prst="rect">
            <a:avLst/>
          </a:prstGeom>
        </p:spPr>
      </p:pic>
      <p:sp>
        <p:nvSpPr>
          <p:cNvPr id="2" name="Tekstvak 1">
            <a:extLst>
              <a:ext uri="{FF2B5EF4-FFF2-40B4-BE49-F238E27FC236}">
                <a16:creationId xmlns:a16="http://schemas.microsoft.com/office/drawing/2014/main" id="{B54F6B63-CE36-42EC-8C5B-CAF949B897D5}"/>
              </a:ext>
            </a:extLst>
          </p:cNvPr>
          <p:cNvSpPr txBox="1"/>
          <p:nvPr/>
        </p:nvSpPr>
        <p:spPr>
          <a:xfrm>
            <a:off x="536031" y="201378"/>
            <a:ext cx="1685314" cy="215444"/>
          </a:xfrm>
          <a:prstGeom prst="rect">
            <a:avLst/>
          </a:prstGeom>
          <a:noFill/>
        </p:spPr>
        <p:txBody>
          <a:bodyPr wrap="square" rtlCol="0">
            <a:spAutoFit/>
          </a:bodyPr>
          <a:lstStyle/>
          <a:p>
            <a:r>
              <a:rPr lang="nl-NL" sz="800" dirty="0"/>
              <a:t>Bron: rtlnieuws.nl</a:t>
            </a:r>
          </a:p>
        </p:txBody>
      </p:sp>
      <p:sp>
        <p:nvSpPr>
          <p:cNvPr id="11" name="Tekstvak 10">
            <a:extLst>
              <a:ext uri="{FF2B5EF4-FFF2-40B4-BE49-F238E27FC236}">
                <a16:creationId xmlns:a16="http://schemas.microsoft.com/office/drawing/2014/main" id="{E8253F01-4C89-40F5-A141-8FECE2299723}"/>
              </a:ext>
            </a:extLst>
          </p:cNvPr>
          <p:cNvSpPr txBox="1"/>
          <p:nvPr/>
        </p:nvSpPr>
        <p:spPr>
          <a:xfrm>
            <a:off x="398763" y="2143895"/>
            <a:ext cx="1276062" cy="338554"/>
          </a:xfrm>
          <a:prstGeom prst="rect">
            <a:avLst/>
          </a:prstGeom>
          <a:noFill/>
        </p:spPr>
        <p:txBody>
          <a:bodyPr wrap="square" rtlCol="0">
            <a:spAutoFit/>
          </a:bodyPr>
          <a:lstStyle/>
          <a:p>
            <a:r>
              <a:rPr lang="nl-NL" sz="800" dirty="0"/>
              <a:t>Bron: museabekennenkleur.nl</a:t>
            </a:r>
          </a:p>
        </p:txBody>
      </p:sp>
    </p:spTree>
    <p:extLst>
      <p:ext uri="{BB962C8B-B14F-4D97-AF65-F5344CB8AC3E}">
        <p14:creationId xmlns:p14="http://schemas.microsoft.com/office/powerpoint/2010/main" val="108893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4858"/>
            <a:ext cx="9144000" cy="6801862"/>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8000" b="1" u="sng" dirty="0">
                <a:solidFill>
                  <a:prstClr val="black"/>
                </a:solidFill>
                <a:latin typeface="Century Gothic" panose="020B0502020202020204" pitchFamily="34" charset="0"/>
              </a:rPr>
              <a:t>volgens</a:t>
            </a:r>
            <a:r>
              <a:rPr kumimoji="0" lang="nl-NL" sz="8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br>
              <a:rPr kumimoji="0" lang="nl-NL" sz="8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nl-NL" sz="4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zegt dat</a:t>
            </a:r>
            <a:endParaRPr kumimoji="0" lang="nl-NL" sz="2000" b="0"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i="1" dirty="0">
              <a:solidFill>
                <a:srgbClr val="00B05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i="1" dirty="0">
              <a:solidFill>
                <a:srgbClr val="00B05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i="1" u="sng" dirty="0">
                <a:solidFill>
                  <a:srgbClr val="00B050"/>
                </a:solidFill>
                <a:latin typeface="Century Gothic" panose="020B0502020202020204" pitchFamily="34" charset="0"/>
              </a:rPr>
              <a:t>Volgens</a:t>
            </a:r>
            <a:r>
              <a:rPr lang="nl-NL" sz="2800" i="1" dirty="0">
                <a:solidFill>
                  <a:srgbClr val="00B050"/>
                </a:solidFill>
                <a:latin typeface="Century Gothic" panose="020B0502020202020204" pitchFamily="34" charset="0"/>
              </a:rPr>
              <a:t> mijn moeder heb ik altijd al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i="1" dirty="0">
                <a:solidFill>
                  <a:srgbClr val="00B050"/>
                </a:solidFill>
                <a:latin typeface="Century Gothic" panose="020B0502020202020204" pitchFamily="34" charset="0"/>
              </a:rPr>
              <a:t>veel spullen verzameld.</a:t>
            </a:r>
          </a:p>
        </p:txBody>
      </p:sp>
      <p:pic>
        <p:nvPicPr>
          <p:cNvPr id="3" name="Afbeelding 2">
            <a:extLst>
              <a:ext uri="{FF2B5EF4-FFF2-40B4-BE49-F238E27FC236}">
                <a16:creationId xmlns:a16="http://schemas.microsoft.com/office/drawing/2014/main" id="{E5D11B29-2BA2-4CA1-9082-0F40FCDC55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1589204"/>
            <a:ext cx="4599489" cy="3679591"/>
          </a:xfrm>
          <a:prstGeom prst="rect">
            <a:avLst/>
          </a:prstGeom>
        </p:spPr>
      </p:pic>
    </p:spTree>
    <p:extLst>
      <p:ext uri="{BB962C8B-B14F-4D97-AF65-F5344CB8AC3E}">
        <p14:creationId xmlns:p14="http://schemas.microsoft.com/office/powerpoint/2010/main" val="212860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21 – 25 mei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1764" y="55253"/>
            <a:ext cx="8820472" cy="1323439"/>
          </a:xfrm>
          <a:prstGeom prst="rect">
            <a:avLst/>
          </a:prstGeom>
          <a:noFill/>
        </p:spPr>
        <p:txBody>
          <a:bodyPr wrap="square" rtlCol="0">
            <a:spAutoFit/>
          </a:bodyPr>
          <a:lstStyle/>
          <a:p>
            <a:r>
              <a:rPr lang="nl-NL" sz="8000" b="1" u="sng" dirty="0">
                <a:latin typeface="Century Gothic" panose="020B0502020202020204" pitchFamily="34" charset="0"/>
              </a:rPr>
              <a:t>volgens</a:t>
            </a:r>
          </a:p>
        </p:txBody>
      </p:sp>
      <p:pic>
        <p:nvPicPr>
          <p:cNvPr id="5" name="Afbeelding 4" descr="Afbeelding met persoon, kleding, vrouw, geel&#10;&#10;Automatisch gegenereerde beschrijving">
            <a:extLst>
              <a:ext uri="{FF2B5EF4-FFF2-40B4-BE49-F238E27FC236}">
                <a16:creationId xmlns:a16="http://schemas.microsoft.com/office/drawing/2014/main" id="{37553BE0-8989-4250-99FD-ED87616AC5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6810" y="1626071"/>
            <a:ext cx="7343775" cy="4905375"/>
          </a:xfrm>
          <a:prstGeom prst="rect">
            <a:avLst/>
          </a:prstGeom>
        </p:spPr>
      </p:pic>
      <p:sp>
        <p:nvSpPr>
          <p:cNvPr id="8" name="Tekstballon: ovaal 7">
            <a:extLst>
              <a:ext uri="{FF2B5EF4-FFF2-40B4-BE49-F238E27FC236}">
                <a16:creationId xmlns:a16="http://schemas.microsoft.com/office/drawing/2014/main" id="{BD52FD9D-EBFB-4E28-8D15-774923E45AF3}"/>
              </a:ext>
            </a:extLst>
          </p:cNvPr>
          <p:cNvSpPr/>
          <p:nvPr/>
        </p:nvSpPr>
        <p:spPr>
          <a:xfrm>
            <a:off x="5220072" y="260648"/>
            <a:ext cx="3600400" cy="2839901"/>
          </a:xfrm>
          <a:prstGeom prst="wedgeEllipseCallout">
            <a:avLst>
              <a:gd name="adj1" fmla="val -65796"/>
              <a:gd name="adj2" fmla="val 55894"/>
            </a:avLst>
          </a:prstGeom>
          <a:solidFill>
            <a:srgbClr val="F4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id="{FB1D29A1-B8FD-4611-B60F-67EDA0F3DD32}"/>
              </a:ext>
            </a:extLst>
          </p:cNvPr>
          <p:cNvSpPr txBox="1"/>
          <p:nvPr/>
        </p:nvSpPr>
        <p:spPr>
          <a:xfrm>
            <a:off x="5580111" y="716973"/>
            <a:ext cx="3117079" cy="2062269"/>
          </a:xfrm>
          <a:prstGeom prst="rect">
            <a:avLst/>
          </a:prstGeom>
          <a:noFill/>
        </p:spPr>
        <p:txBody>
          <a:bodyPr wrap="square" rtlCol="0">
            <a:spAutoFit/>
          </a:bodyPr>
          <a:lstStyle/>
          <a:p>
            <a:r>
              <a:rPr lang="nl-NL" sz="3200" dirty="0">
                <a:latin typeface="Century Gothic" panose="020B0502020202020204" pitchFamily="34" charset="0"/>
              </a:rPr>
              <a:t>“Jij hebt altijd al veel spulletjes verzameld!”</a:t>
            </a:r>
          </a:p>
        </p:txBody>
      </p:sp>
    </p:spTree>
    <p:extLst>
      <p:ext uri="{BB962C8B-B14F-4D97-AF65-F5344CB8AC3E}">
        <p14:creationId xmlns:p14="http://schemas.microsoft.com/office/powerpoint/2010/main" val="4512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93588"/>
            <a:ext cx="11409158" cy="1323439"/>
          </a:xfrm>
          <a:prstGeom prst="rect">
            <a:avLst/>
          </a:prstGeom>
          <a:noFill/>
        </p:spPr>
        <p:txBody>
          <a:bodyPr wrap="square" rtlCol="0">
            <a:spAutoFit/>
          </a:bodyPr>
          <a:lstStyle/>
          <a:p>
            <a:r>
              <a:rPr lang="nl-NL" sz="8000" b="1" u="sng" dirty="0">
                <a:latin typeface="Century Gothic" panose="020B0502020202020204" pitchFamily="34" charset="0"/>
              </a:rPr>
              <a:t>oprichten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sp>
        <p:nvSpPr>
          <p:cNvPr id="10" name="Tekstvak 9">
            <a:extLst>
              <a:ext uri="{FF2B5EF4-FFF2-40B4-BE49-F238E27FC236}">
                <a16:creationId xmlns:a16="http://schemas.microsoft.com/office/drawing/2014/main" id="{9E08D5BA-E45C-497B-84BB-D127FC3372D7}"/>
              </a:ext>
            </a:extLst>
          </p:cNvPr>
          <p:cNvSpPr txBox="1"/>
          <p:nvPr/>
        </p:nvSpPr>
        <p:spPr>
          <a:xfrm>
            <a:off x="542667" y="1564175"/>
            <a:ext cx="4536504" cy="2739211"/>
          </a:xfrm>
          <a:prstGeom prst="rect">
            <a:avLst/>
          </a:prstGeom>
          <a:noFill/>
        </p:spPr>
        <p:txBody>
          <a:bodyPr wrap="square" rtlCol="0">
            <a:spAutoFit/>
          </a:bodyPr>
          <a:lstStyle/>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r>
              <a:rPr lang="nl-NL" sz="2000" dirty="0">
                <a:solidFill>
                  <a:schemeClr val="accent6">
                    <a:lumMod val="50000"/>
                  </a:schemeClr>
                </a:solidFill>
                <a:latin typeface="Century Gothic" panose="020B0502020202020204" pitchFamily="34" charset="0"/>
              </a:rPr>
              <a:t>Het </a:t>
            </a:r>
            <a:r>
              <a:rPr lang="nl-NL" sz="2000" dirty="0" err="1">
                <a:solidFill>
                  <a:schemeClr val="accent6">
                    <a:lumMod val="50000"/>
                  </a:schemeClr>
                </a:solidFill>
                <a:latin typeface="Century Gothic" panose="020B0502020202020204" pitchFamily="34" charset="0"/>
              </a:rPr>
              <a:t>Wasch</a:t>
            </a:r>
            <a:r>
              <a:rPr lang="nl-NL" sz="2000" dirty="0">
                <a:solidFill>
                  <a:schemeClr val="accent6">
                    <a:lumMod val="50000"/>
                  </a:schemeClr>
                </a:solidFill>
                <a:latin typeface="Century Gothic" panose="020B0502020202020204" pitchFamily="34" charset="0"/>
              </a:rPr>
              <a:t>- en Strijkmuseum</a:t>
            </a: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p:txBody>
      </p:sp>
      <p:pic>
        <p:nvPicPr>
          <p:cNvPr id="12" name="Afbeelding 11">
            <a:extLst>
              <a:ext uri="{FF2B5EF4-FFF2-40B4-BE49-F238E27FC236}">
                <a16:creationId xmlns:a16="http://schemas.microsoft.com/office/drawing/2014/main" id="{65520207-3DE4-4017-B9E7-8D2B0A2CDE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6016" y="1372376"/>
            <a:ext cx="3418758" cy="5363971"/>
          </a:xfrm>
          <a:prstGeom prst="rect">
            <a:avLst/>
          </a:prstGeom>
        </p:spPr>
      </p:pic>
      <p:pic>
        <p:nvPicPr>
          <p:cNvPr id="7" name="Afbeelding 6">
            <a:extLst>
              <a:ext uri="{FF2B5EF4-FFF2-40B4-BE49-F238E27FC236}">
                <a16:creationId xmlns:a16="http://schemas.microsoft.com/office/drawing/2014/main" id="{EC654AF5-9834-49DD-9146-60CF2D08CE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9120" y="2249655"/>
            <a:ext cx="1499883" cy="3646100"/>
          </a:xfrm>
          <a:prstGeom prst="rect">
            <a:avLst/>
          </a:prstGeom>
        </p:spPr>
      </p:pic>
      <p:pic>
        <p:nvPicPr>
          <p:cNvPr id="15" name="Afbeelding 14">
            <a:extLst>
              <a:ext uri="{FF2B5EF4-FFF2-40B4-BE49-F238E27FC236}">
                <a16:creationId xmlns:a16="http://schemas.microsoft.com/office/drawing/2014/main" id="{F196A716-FF66-44FC-A2B4-0F037E2242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1196752"/>
            <a:ext cx="2804403" cy="1176630"/>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0"/>
            <a:ext cx="9036496" cy="1323439"/>
          </a:xfrm>
          <a:prstGeom prst="rect">
            <a:avLst/>
          </a:prstGeom>
          <a:noFill/>
        </p:spPr>
        <p:txBody>
          <a:bodyPr wrap="square" rtlCol="0">
            <a:spAutoFit/>
          </a:bodyPr>
          <a:lstStyle/>
          <a:p>
            <a:r>
              <a:rPr lang="nl-NL" sz="8000" b="1" u="sng" dirty="0">
                <a:latin typeface="Century Gothic" panose="020B0502020202020204" pitchFamily="34" charset="0"/>
              </a:rPr>
              <a:t>de collectie</a:t>
            </a:r>
          </a:p>
        </p:txBody>
      </p:sp>
      <p:pic>
        <p:nvPicPr>
          <p:cNvPr id="4" name="Afbeelding 3" descr="Afbeelding met binnen, oud, instellen, tafel&#10;&#10;Automatisch gegenereerde beschrijving">
            <a:extLst>
              <a:ext uri="{FF2B5EF4-FFF2-40B4-BE49-F238E27FC236}">
                <a16:creationId xmlns:a16="http://schemas.microsoft.com/office/drawing/2014/main" id="{DD4B6E5C-9691-4AD8-B090-927411C0BA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844824"/>
            <a:ext cx="6336704" cy="4248472"/>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het voorwerp</a:t>
            </a:r>
          </a:p>
        </p:txBody>
      </p:sp>
      <p:sp>
        <p:nvSpPr>
          <p:cNvPr id="9" name="Tekstvak 8"/>
          <p:cNvSpPr txBox="1"/>
          <p:nvPr/>
        </p:nvSpPr>
        <p:spPr>
          <a:xfrm>
            <a:off x="6563730" y="119849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muur, binnen&#10;&#10;Automatisch gegenereerde beschrijving">
            <a:extLst>
              <a:ext uri="{FF2B5EF4-FFF2-40B4-BE49-F238E27FC236}">
                <a16:creationId xmlns:a16="http://schemas.microsoft.com/office/drawing/2014/main" id="{2C0EBF04-EB40-449D-B9A2-D2647A0FE2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7275" y="1303301"/>
            <a:ext cx="4968552" cy="5405785"/>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tentoonstelling</a:t>
            </a:r>
          </a:p>
        </p:txBody>
      </p:sp>
      <p:pic>
        <p:nvPicPr>
          <p:cNvPr id="6" name="Afbeelding 5" descr="Afbeelding met tekst, gebouw, lucht, buiten&#10;&#10;Automatisch gegenereerde beschrijving">
            <a:extLst>
              <a:ext uri="{FF2B5EF4-FFF2-40B4-BE49-F238E27FC236}">
                <a16:creationId xmlns:a16="http://schemas.microsoft.com/office/drawing/2014/main" id="{AD8D2F3E-8975-452B-8186-B40F6B87F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2572" y="1484784"/>
            <a:ext cx="5755385" cy="3240360"/>
          </a:xfrm>
          <a:prstGeom prst="rect">
            <a:avLst/>
          </a:prstGeom>
        </p:spPr>
      </p:pic>
      <p:pic>
        <p:nvPicPr>
          <p:cNvPr id="9" name="Afbeelding 8" descr="Afbeelding met binnen&#10;&#10;Automatisch gegenereerde beschrijving">
            <a:extLst>
              <a:ext uri="{FF2B5EF4-FFF2-40B4-BE49-F238E27FC236}">
                <a16:creationId xmlns:a16="http://schemas.microsoft.com/office/drawing/2014/main" id="{11DAFE72-0216-4DD2-BBE4-9688FD4D71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2572" y="4908197"/>
            <a:ext cx="2952328" cy="1661693"/>
          </a:xfrm>
          <a:prstGeom prst="rect">
            <a:avLst/>
          </a:prstGeom>
        </p:spPr>
      </p:pic>
      <p:pic>
        <p:nvPicPr>
          <p:cNvPr id="13" name="Afbeelding 12" descr="Afbeelding met tekst, buiten, water&#10;&#10;Automatisch gegenereerde beschrijving">
            <a:extLst>
              <a:ext uri="{FF2B5EF4-FFF2-40B4-BE49-F238E27FC236}">
                <a16:creationId xmlns:a16="http://schemas.microsoft.com/office/drawing/2014/main" id="{6E7380BF-1721-4EE1-B638-4A0F4054AA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4622" y="4908198"/>
            <a:ext cx="2594204" cy="1661693"/>
          </a:xfrm>
          <a:prstGeom prst="rect">
            <a:avLst/>
          </a:prstGeom>
        </p:spPr>
      </p:pic>
      <p:sp>
        <p:nvSpPr>
          <p:cNvPr id="14" name="Tekstvak 13">
            <a:extLst>
              <a:ext uri="{FF2B5EF4-FFF2-40B4-BE49-F238E27FC236}">
                <a16:creationId xmlns:a16="http://schemas.microsoft.com/office/drawing/2014/main" id="{B66A3D30-6EA2-4A5B-9113-B24B739195D9}"/>
              </a:ext>
            </a:extLst>
          </p:cNvPr>
          <p:cNvSpPr txBox="1"/>
          <p:nvPr/>
        </p:nvSpPr>
        <p:spPr>
          <a:xfrm>
            <a:off x="1952572" y="6569890"/>
            <a:ext cx="5736254" cy="215444"/>
          </a:xfrm>
          <a:prstGeom prst="rect">
            <a:avLst/>
          </a:prstGeom>
          <a:noFill/>
        </p:spPr>
        <p:txBody>
          <a:bodyPr wrap="square" rtlCol="0">
            <a:spAutoFit/>
          </a:bodyPr>
          <a:lstStyle/>
          <a:p>
            <a:r>
              <a:rPr lang="nl-NL" sz="800" dirty="0"/>
              <a:t>Bron: rtlnieuws.nl                                                                                                         Bron: museabekennenkleur.nl    </a:t>
            </a:r>
          </a:p>
        </p:txBody>
      </p:sp>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drogen</a:t>
            </a:r>
            <a:endParaRPr lang="nl-NL" sz="8000" b="1" u="sng" kern="1200" dirty="0">
              <a:latin typeface="Century Gothic" panose="020B0502020202020204" pitchFamily="34" charset="0"/>
              <a:ea typeface="+mj-ea"/>
              <a:cs typeface="+mj-cs"/>
            </a:endParaRPr>
          </a:p>
        </p:txBody>
      </p:sp>
      <p:pic>
        <p:nvPicPr>
          <p:cNvPr id="8" name="Afbeelding 7" descr="Afbeelding met tekst&#10;&#10;Automatisch gegenereerde beschrijving">
            <a:extLst>
              <a:ext uri="{FF2B5EF4-FFF2-40B4-BE49-F238E27FC236}">
                <a16:creationId xmlns:a16="http://schemas.microsoft.com/office/drawing/2014/main" id="{A4FDA8ED-1334-4C6B-9FAE-4A7F232B76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087" y="1628800"/>
            <a:ext cx="7016322" cy="4672871"/>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opzetten</a:t>
            </a:r>
          </a:p>
        </p:txBody>
      </p:sp>
      <p:pic>
        <p:nvPicPr>
          <p:cNvPr id="4" name="Afbeelding 3" descr="Afbeelding met eekhoorn, zoogdier&#10;&#10;Automatisch gegenereerde beschrijving">
            <a:extLst>
              <a:ext uri="{FF2B5EF4-FFF2-40B4-BE49-F238E27FC236}">
                <a16:creationId xmlns:a16="http://schemas.microsoft.com/office/drawing/2014/main" id="{0588082B-2E78-49E7-9018-562E88F11E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395661"/>
            <a:ext cx="7200800" cy="4800533"/>
          </a:xfrm>
          <a:prstGeom prst="rect">
            <a:avLst/>
          </a:prstGeom>
        </p:spPr>
      </p:pic>
      <p:sp>
        <p:nvSpPr>
          <p:cNvPr id="5" name="Tekstvak 4">
            <a:extLst>
              <a:ext uri="{FF2B5EF4-FFF2-40B4-BE49-F238E27FC236}">
                <a16:creationId xmlns:a16="http://schemas.microsoft.com/office/drawing/2014/main" id="{E3F9AE3A-677E-409B-A280-A0EB2087172E}"/>
              </a:ext>
            </a:extLst>
          </p:cNvPr>
          <p:cNvSpPr txBox="1"/>
          <p:nvPr/>
        </p:nvSpPr>
        <p:spPr>
          <a:xfrm>
            <a:off x="7200292" y="6215885"/>
            <a:ext cx="2664296" cy="215444"/>
          </a:xfrm>
          <a:prstGeom prst="rect">
            <a:avLst/>
          </a:prstGeom>
          <a:noFill/>
        </p:spPr>
        <p:txBody>
          <a:bodyPr wrap="square" rtlCol="0">
            <a:spAutoFit/>
          </a:bodyPr>
          <a:lstStyle/>
          <a:p>
            <a:r>
              <a:rPr lang="nl-NL" sz="800" dirty="0"/>
              <a:t>Bron: NMEwijzer.nl</a:t>
            </a:r>
          </a:p>
        </p:txBody>
      </p:sp>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796</Words>
  <Application>Microsoft Office PowerPoint</Application>
  <PresentationFormat>Diavoorstelling (4:3)</PresentationFormat>
  <Paragraphs>184</Paragraphs>
  <Slides>17</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763</cp:revision>
  <dcterms:created xsi:type="dcterms:W3CDTF">2020-12-15T09:16:44Z</dcterms:created>
  <dcterms:modified xsi:type="dcterms:W3CDTF">2022-09-07T10:44:20Z</dcterms:modified>
</cp:coreProperties>
</file>