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244" r:id="rId4"/>
    <p:sldId id="1245" r:id="rId5"/>
    <p:sldId id="1238" r:id="rId6"/>
    <p:sldId id="1241" r:id="rId7"/>
    <p:sldId id="1442" r:id="rId8"/>
    <p:sldId id="1265" r:id="rId9"/>
    <p:sldId id="1291" r:id="rId10"/>
    <p:sldId id="1482" r:id="rId11"/>
    <p:sldId id="934" r:id="rId12"/>
    <p:sldId id="1475" r:id="rId13"/>
    <p:sldId id="1476" r:id="rId14"/>
    <p:sldId id="1477" r:id="rId15"/>
    <p:sldId id="1481" r:id="rId16"/>
    <p:sldId id="1438" r:id="rId17"/>
    <p:sldId id="1478" r:id="rId18"/>
    <p:sldId id="259"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4"/>
            <p14:sldId id="1245"/>
            <p14:sldId id="1238"/>
            <p14:sldId id="1241"/>
            <p14:sldId id="1442"/>
            <p14:sldId id="1265"/>
            <p14:sldId id="1291"/>
            <p14:sldId id="1482"/>
            <p14:sldId id="934"/>
            <p14:sldId id="1475"/>
            <p14:sldId id="1476"/>
            <p14:sldId id="1477"/>
            <p14:sldId id="1481"/>
            <p14:sldId id="1438"/>
            <p14:sldId id="1478"/>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83687" autoAdjust="0"/>
  </p:normalViewPr>
  <p:slideViewPr>
    <p:cSldViewPr>
      <p:cViewPr varScale="1">
        <p:scale>
          <a:sx n="68" d="100"/>
          <a:sy n="68" d="100"/>
        </p:scale>
        <p:origin x="182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1800" b="0" dirty="0">
                <a:solidFill>
                  <a:srgbClr val="4F4F4F"/>
                </a:solidFill>
                <a:effectLst/>
                <a:latin typeface="Verdana" panose="020B0604030504040204" pitchFamily="34" charset="0"/>
              </a:rPr>
              <a:t>de student: iemand die op een school zit die komt na de middelbare school</a:t>
            </a:r>
          </a:p>
          <a:p>
            <a:pPr algn="l"/>
            <a:r>
              <a:rPr lang="nl-NL" sz="1800" b="0" dirty="0">
                <a:solidFill>
                  <a:srgbClr val="4F4F4F"/>
                </a:solidFill>
                <a:effectLst/>
                <a:latin typeface="Verdana" panose="020B0604030504040204" pitchFamily="34" charset="0"/>
              </a:rPr>
              <a:t>zo’n: ongeveer</a:t>
            </a:r>
          </a:p>
          <a:p>
            <a:pPr algn="l"/>
            <a:r>
              <a:rPr lang="nl-NL" sz="1800" b="0" dirty="0">
                <a:solidFill>
                  <a:srgbClr val="4F4F4F"/>
                </a:solidFill>
                <a:effectLst/>
                <a:latin typeface="Verdana" panose="020B0604030504040204" pitchFamily="34" charset="0"/>
              </a:rPr>
              <a:t>de deelnemer: iemand die ergens aan meedoe</a:t>
            </a:r>
          </a:p>
          <a:p>
            <a:pPr algn="l"/>
            <a:r>
              <a:rPr lang="nl-NL" sz="1800" b="0" dirty="0">
                <a:solidFill>
                  <a:srgbClr val="4F4F4F"/>
                </a:solidFill>
                <a:effectLst/>
                <a:latin typeface="Verdana" panose="020B0604030504040204" pitchFamily="34" charset="0"/>
              </a:rPr>
              <a:t>lijken: eruitzien</a:t>
            </a:r>
          </a:p>
          <a:p>
            <a:pPr algn="l"/>
            <a:r>
              <a:rPr lang="nl-NL" sz="1800" b="0" dirty="0">
                <a:solidFill>
                  <a:srgbClr val="4F4F4F"/>
                </a:solidFill>
                <a:effectLst/>
                <a:latin typeface="Verdana" panose="020B0604030504040204" pitchFamily="34" charset="0"/>
              </a:rPr>
              <a:t>de categorie: de groep waar iets of iemand bij hoort</a:t>
            </a:r>
          </a:p>
          <a:p>
            <a:pPr algn="l"/>
            <a:r>
              <a:rPr lang="nl-NL" sz="1800" b="0" dirty="0">
                <a:solidFill>
                  <a:srgbClr val="4F4F4F"/>
                </a:solidFill>
                <a:effectLst/>
                <a:latin typeface="Verdana" panose="020B0604030504040204" pitchFamily="34" charset="0"/>
              </a:rPr>
              <a:t>creatief: anders dan anders, bijzonder</a:t>
            </a:r>
          </a:p>
          <a:p>
            <a:pPr algn="l"/>
            <a:r>
              <a:rPr lang="nl-NL" sz="1800" b="0" dirty="0">
                <a:solidFill>
                  <a:srgbClr val="4F4F4F"/>
                </a:solidFill>
                <a:effectLst/>
                <a:latin typeface="Verdana" panose="020B0604030504040204" pitchFamily="34" charset="0"/>
              </a:rPr>
              <a:t>sierlijk: mooi bewegend</a:t>
            </a:r>
          </a:p>
          <a:p>
            <a:pPr algn="l"/>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7106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37768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urosport.nl/synchroon-zwemmen/tokyo-2020/2021/synchroonzwemmen-de-brouwer-zusjes_vid1520031/video.s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1800" dirty="0"/>
              <a:t>Wie van jullie heeft wel eens van kunstzwemmen gehoord? Of van waterballet? Dat is namelijk hetzelfde. Mensen noemen het waterballet, omdat de zwemsters (want het zijn bijna altijd meisjes) hele </a:t>
            </a:r>
            <a:r>
              <a:rPr lang="nl-NL" sz="1800" b="1" u="sng" dirty="0"/>
              <a:t>sierlijke</a:t>
            </a:r>
            <a:r>
              <a:rPr lang="nl-NL" sz="1800" b="1" dirty="0"/>
              <a:t> </a:t>
            </a:r>
            <a:r>
              <a:rPr lang="nl-NL" sz="1800" dirty="0"/>
              <a:t>bewegingen in het water maken. </a:t>
            </a:r>
            <a:r>
              <a:rPr lang="nl-NL" sz="1800" b="1" i="1" dirty="0"/>
              <a:t>Mooi bewegend </a:t>
            </a:r>
            <a:r>
              <a:rPr lang="nl-NL" sz="1800" dirty="0"/>
              <a:t>als een balletdanseres</a:t>
            </a:r>
            <a:r>
              <a:rPr lang="nl-NL" sz="1800" b="1" i="1" dirty="0"/>
              <a:t>.</a:t>
            </a:r>
            <a:r>
              <a:rPr lang="nl-NL" sz="1800" dirty="0"/>
              <a:t> Bij het kunstzwemmen heb je verschillende </a:t>
            </a:r>
            <a:r>
              <a:rPr lang="nl-NL" sz="1800" b="1" u="sng" dirty="0"/>
              <a:t>categorieën</a:t>
            </a:r>
            <a:r>
              <a:rPr lang="nl-NL" sz="1800" dirty="0"/>
              <a:t>. De categorie is </a:t>
            </a:r>
            <a:r>
              <a:rPr lang="nl-NL" sz="1800" b="1" i="1" dirty="0"/>
              <a:t>de groep waar iets of iemand bij hoort:</a:t>
            </a:r>
            <a:r>
              <a:rPr lang="nl-NL" sz="1800" dirty="0"/>
              <a:t> Je hebt solo (alleen), duet (met zijn tweeën) en groep (8 zwemmers). Bij een kunstzwemwedstrijd wordt er gekeken naar hoe netjes de bewegingen zijn, én er wordt gekeken naar hoe </a:t>
            </a:r>
            <a:r>
              <a:rPr lang="nl-NL" sz="1800" b="1" u="sng" dirty="0"/>
              <a:t>creatief</a:t>
            </a:r>
            <a:r>
              <a:rPr lang="nl-NL" sz="1800" dirty="0"/>
              <a:t> ze bewegen in het water. Ze moeten laten zien dat hun bewegingen </a:t>
            </a:r>
            <a:r>
              <a:rPr lang="nl-NL" sz="1800" b="1" i="1" dirty="0"/>
              <a:t>anders dan anders, bijzonder </a:t>
            </a:r>
            <a:r>
              <a:rPr lang="nl-NL" sz="1800" dirty="0"/>
              <a:t>zijn. Een jury beoordeelt dit. Het waterballet </a:t>
            </a:r>
            <a:r>
              <a:rPr lang="nl-NL" sz="1800" b="1" u="sng" dirty="0"/>
              <a:t>lijkt</a:t>
            </a:r>
            <a:r>
              <a:rPr lang="nl-NL" sz="1800" dirty="0"/>
              <a:t> misschien heel eenvoudig, </a:t>
            </a:r>
            <a:r>
              <a:rPr lang="nl-NL" sz="1800" b="1" i="1" dirty="0"/>
              <a:t>ziet er </a:t>
            </a:r>
            <a:r>
              <a:rPr lang="nl-NL" sz="1800" dirty="0"/>
              <a:t>heel eenvoudig </a:t>
            </a:r>
            <a:r>
              <a:rPr lang="nl-NL" sz="1800" b="1" dirty="0"/>
              <a:t>uit</a:t>
            </a:r>
            <a:r>
              <a:rPr lang="nl-NL" sz="1800" dirty="0"/>
              <a:t>, maar het is een zware en reuze vermoeiende sport. De beste kunstzwemsters van Nederland zijn de zusjes Noortje en Bregje de Bouwer. Zij zwemmen al </a:t>
            </a:r>
            <a:r>
              <a:rPr lang="nl-NL" sz="1800" b="1" u="sng" dirty="0"/>
              <a:t>zo’n</a:t>
            </a:r>
            <a:r>
              <a:rPr lang="nl-NL" sz="1800" dirty="0"/>
              <a:t> 17 jaar, </a:t>
            </a:r>
            <a:r>
              <a:rPr lang="nl-NL" sz="1800" b="1" i="1" dirty="0"/>
              <a:t>ongeveer</a:t>
            </a:r>
            <a:r>
              <a:rPr lang="nl-NL" sz="1800" dirty="0"/>
              <a:t> 17 jaar samen en dit doen ze al vanaf dat ze 5 jaar oud zijn. Hun grootste succes was dat ze </a:t>
            </a:r>
            <a:r>
              <a:rPr lang="nl-NL" sz="1800" b="1" u="sng" dirty="0"/>
              <a:t>deelnemers</a:t>
            </a:r>
            <a:r>
              <a:rPr lang="nl-NL" sz="1800" dirty="0"/>
              <a:t> waren aan de Olympische Spelen in Tokyo. De deelnemer is </a:t>
            </a:r>
            <a:r>
              <a:rPr lang="nl-NL" sz="1800" b="1" i="1" dirty="0"/>
              <a:t>iemand die ergens aan meedoet</a:t>
            </a:r>
            <a:r>
              <a:rPr lang="nl-NL" sz="1800" dirty="0"/>
              <a:t>. Dit was vorig jaar.  Ze hebben toen de 9</a:t>
            </a:r>
            <a:r>
              <a:rPr lang="nl-NL" sz="1800" baseline="30000" dirty="0"/>
              <a:t>de</a:t>
            </a:r>
            <a:r>
              <a:rPr lang="nl-NL" sz="1800" dirty="0"/>
              <a:t> plaats behaald. Daar waren ze heel erg blij mee. Noortje en Bregje blijven natuurlijk trainen. En dit doen ze elke dag wel een paar uur. Toch hebben ze ook nog tijd om naar school te gaan. Ze zijn </a:t>
            </a:r>
            <a:r>
              <a:rPr lang="nl-NL" sz="1800" b="1" u="sng" dirty="0"/>
              <a:t>student</a:t>
            </a:r>
            <a:r>
              <a:rPr lang="nl-NL" sz="1800" dirty="0"/>
              <a:t> op de Johan Cruyff academie. De student is </a:t>
            </a:r>
            <a:r>
              <a:rPr lang="nl-NL" sz="1800" b="1" i="1" dirty="0"/>
              <a:t>iemand die op een school zit die komt na de middelbare school</a:t>
            </a:r>
            <a:r>
              <a:rPr lang="nl-NL" sz="1800" dirty="0"/>
              <a:t>. Dit is een speciale school voor mensen die aan topsport doen. </a:t>
            </a:r>
            <a:br>
              <a:rPr lang="nl-NL" sz="1800" dirty="0"/>
            </a:br>
            <a:r>
              <a:rPr lang="nl-NL" sz="1800" dirty="0"/>
              <a:t>Doet iemand van jullie ook zo’n bijzondere sport?</a:t>
            </a:r>
            <a:br>
              <a:rPr lang="nl-NL" sz="1800" dirty="0"/>
            </a:br>
            <a:endParaRPr lang="nl-NL" sz="1800" dirty="0"/>
          </a:p>
          <a:p>
            <a:pPr marL="0" indent="0">
              <a:buNone/>
            </a:pPr>
            <a:r>
              <a:rPr lang="nl-NL" sz="1800" dirty="0"/>
              <a:t>Op de volgende dia vind je </a:t>
            </a:r>
            <a:r>
              <a:rPr lang="nl-NL" sz="1800" b="1" u="sng" dirty="0"/>
              <a:t>de link naar een filmpje over Noortje en Bregje de Bouwer</a:t>
            </a:r>
            <a:r>
              <a:rPr lang="nl-NL" sz="1800" dirty="0">
                <a:solidFill>
                  <a:srgbClr val="00B050"/>
                </a:solidFill>
              </a:rPr>
              <a:t>.</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FC07089-163E-474A-9DE2-83E5F34ACD4D}"/>
              </a:ext>
            </a:extLst>
          </p:cNvPr>
          <p:cNvSpPr txBox="1"/>
          <p:nvPr/>
        </p:nvSpPr>
        <p:spPr>
          <a:xfrm>
            <a:off x="2286000" y="3105835"/>
            <a:ext cx="4572000" cy="646331"/>
          </a:xfrm>
          <a:prstGeom prst="rect">
            <a:avLst/>
          </a:prstGeom>
          <a:noFill/>
        </p:spPr>
        <p:txBody>
          <a:bodyPr wrap="square">
            <a:spAutoFit/>
          </a:bodyPr>
          <a:lstStyle/>
          <a:p>
            <a:r>
              <a:rPr lang="nl-NL" dirty="0">
                <a:hlinkClick r:id="rId2"/>
              </a:rPr>
              <a:t>Synchroonzwemmen de Brouwer-zusjes - Synchroon Zwemmen video - Eurosport</a:t>
            </a:r>
            <a:endParaRPr lang="nl-NL" dirty="0"/>
          </a:p>
        </p:txBody>
      </p:sp>
    </p:spTree>
    <p:extLst>
      <p:ext uri="{BB962C8B-B14F-4D97-AF65-F5344CB8AC3E}">
        <p14:creationId xmlns:p14="http://schemas.microsoft.com/office/powerpoint/2010/main" val="230320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sierlijk</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onhandig</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mooi bewegend</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Bij het kunstzwemmen maken de meisjes </a:t>
            </a:r>
            <a:r>
              <a:rPr lang="nl-NL" sz="2000" i="1" u="sng" dirty="0">
                <a:solidFill>
                  <a:srgbClr val="387038"/>
                </a:solidFill>
                <a:latin typeface="Century Gothic" panose="020B0502020202020204" pitchFamily="34" charset="0"/>
                <a:ea typeface="Calibri"/>
                <a:cs typeface="Times New Roman"/>
              </a:rPr>
              <a:t>sierlijke</a:t>
            </a:r>
            <a:r>
              <a:rPr lang="nl-NL" sz="2000" i="1" dirty="0">
                <a:solidFill>
                  <a:srgbClr val="387038"/>
                </a:solidFill>
                <a:latin typeface="Century Gothic" panose="020B0502020202020204" pitchFamily="34" charset="0"/>
                <a:ea typeface="Calibri"/>
                <a:cs typeface="Times New Roman"/>
              </a:rPr>
              <a:t> bewegingen.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65723" y="155679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stuntelig bewegend</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 man springt </a:t>
            </a:r>
            <a:r>
              <a:rPr lang="nl-NL" sz="2000" i="1" u="sng" dirty="0">
                <a:solidFill>
                  <a:srgbClr val="387038"/>
                </a:solidFill>
                <a:effectLst/>
                <a:latin typeface="Century Gothic" panose="020B0502020202020204" pitchFamily="34" charset="0"/>
                <a:ea typeface="Calibri"/>
                <a:cs typeface="Times New Roman"/>
              </a:rPr>
              <a:t>onhandig</a:t>
            </a:r>
            <a:r>
              <a:rPr lang="nl-NL" sz="2000" i="1" dirty="0">
                <a:solidFill>
                  <a:srgbClr val="387038"/>
                </a:solidFill>
                <a:effectLst/>
                <a:latin typeface="Century Gothic" panose="020B0502020202020204" pitchFamily="34" charset="0"/>
                <a:ea typeface="Calibri"/>
                <a:cs typeface="Times New Roman"/>
              </a:rPr>
              <a:t> in het water.</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sport, watersport&#10;&#10;Automatisch gegenereerde beschrijving">
            <a:extLst>
              <a:ext uri="{FF2B5EF4-FFF2-40B4-BE49-F238E27FC236}">
                <a16:creationId xmlns:a16="http://schemas.microsoft.com/office/drawing/2014/main" id="{308C7DDA-DDF5-42BB-A814-A630F77FC1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211" y="2526631"/>
            <a:ext cx="3782848" cy="2519377"/>
          </a:xfrm>
          <a:prstGeom prst="rect">
            <a:avLst/>
          </a:prstGeom>
        </p:spPr>
      </p:pic>
      <p:pic>
        <p:nvPicPr>
          <p:cNvPr id="5" name="Afbeelding 4" descr="Afbeelding met water, buiten, bord, zwemmen&#10;&#10;Automatisch gegenereerde beschrijving">
            <a:extLst>
              <a:ext uri="{FF2B5EF4-FFF2-40B4-BE49-F238E27FC236}">
                <a16:creationId xmlns:a16="http://schemas.microsoft.com/office/drawing/2014/main" id="{93C36AA4-EC6C-4881-965C-D34A3D7EE7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0112" y="2132856"/>
            <a:ext cx="2046055" cy="3062956"/>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07907"/>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397" y="440537"/>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creatief</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509810"/>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fantasieloos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73236" y="1684273"/>
            <a:ext cx="4208328" cy="46408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anders dan anders, bijzonder</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 meisjes moeten laten zien dat hun </a:t>
            </a:r>
            <a:r>
              <a:rPr lang="nl-NL" sz="2000" i="1" dirty="0">
                <a:solidFill>
                  <a:srgbClr val="387038"/>
                </a:solidFill>
                <a:latin typeface="Century Gothic" panose="020B0502020202020204" pitchFamily="34" charset="0"/>
                <a:ea typeface="Calibri"/>
                <a:cs typeface="Times New Roman"/>
              </a:rPr>
              <a:t>uitvoering</a:t>
            </a:r>
            <a:r>
              <a:rPr lang="nl-NL" sz="2000" i="1" dirty="0">
                <a:solidFill>
                  <a:srgbClr val="387038"/>
                </a:solidFill>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heel </a:t>
            </a:r>
            <a:r>
              <a:rPr lang="nl-NL" sz="2000" i="1" u="sng" dirty="0">
                <a:solidFill>
                  <a:srgbClr val="387038"/>
                </a:solidFill>
                <a:effectLst/>
                <a:latin typeface="Century Gothic" panose="020B0502020202020204" pitchFamily="34" charset="0"/>
                <a:ea typeface="Calibri"/>
                <a:cs typeface="Times New Roman"/>
              </a:rPr>
              <a:t>creatief</a:t>
            </a:r>
            <a:r>
              <a:rPr lang="nl-NL" sz="2000" i="1" dirty="0">
                <a:solidFill>
                  <a:srgbClr val="387038"/>
                </a:solidFill>
                <a:effectLst/>
                <a:latin typeface="Century Gothic" panose="020B0502020202020204" pitchFamily="34" charset="0"/>
                <a:ea typeface="Calibri"/>
                <a:cs typeface="Times New Roman"/>
              </a:rPr>
              <a:t> is.</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6358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hetzelfde als altijd, gewoon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gn="ctr">
              <a:lnSpc>
                <a:spcPct val="107000"/>
              </a:lnSpc>
              <a:spcAft>
                <a:spcPts val="0"/>
              </a:spcAft>
            </a:pP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Baantjes zwemmen is saai en </a:t>
            </a:r>
            <a:r>
              <a:rPr lang="nl-NL" sz="2000" i="1" u="sng" dirty="0">
                <a:solidFill>
                  <a:srgbClr val="387038"/>
                </a:solidFill>
                <a:effectLst/>
                <a:latin typeface="Century Gothic" panose="020B0502020202020204" pitchFamily="34" charset="0"/>
                <a:ea typeface="Calibri"/>
                <a:cs typeface="Times New Roman"/>
              </a:rPr>
              <a:t>fantasieloos</a:t>
            </a: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10;&#10;Automatisch gegenereerde beschrijving">
            <a:extLst>
              <a:ext uri="{FF2B5EF4-FFF2-40B4-BE49-F238E27FC236}">
                <a16:creationId xmlns:a16="http://schemas.microsoft.com/office/drawing/2014/main" id="{296B4B7B-DE6A-4669-BB76-2F51462391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728" y="2222672"/>
            <a:ext cx="2042489" cy="3057618"/>
          </a:xfrm>
          <a:prstGeom prst="rect">
            <a:avLst/>
          </a:prstGeom>
        </p:spPr>
      </p:pic>
      <p:pic>
        <p:nvPicPr>
          <p:cNvPr id="5" name="Afbeelding 4" descr="Afbeelding met water, sport, watersport, zwemmen&#10;&#10;Automatisch gegenereerde beschrijving">
            <a:extLst>
              <a:ext uri="{FF2B5EF4-FFF2-40B4-BE49-F238E27FC236}">
                <a16:creationId xmlns:a16="http://schemas.microsoft.com/office/drawing/2014/main" id="{2CDC6125-7128-43FD-B44D-8DDBA997D4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8912" y="2710016"/>
            <a:ext cx="3802673" cy="2540186"/>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zo’n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precies</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ongeveer</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tweeling zwemt al </a:t>
            </a:r>
            <a:r>
              <a:rPr lang="nl-NL" sz="2000" i="1" u="sng" dirty="0">
                <a:solidFill>
                  <a:srgbClr val="387038"/>
                </a:solidFill>
                <a:latin typeface="Century Gothic" panose="020B0502020202020204" pitchFamily="34" charset="0"/>
                <a:ea typeface="Calibri"/>
                <a:cs typeface="Times New Roman"/>
              </a:rPr>
              <a:t>zo’n</a:t>
            </a:r>
            <a:r>
              <a:rPr lang="nl-NL" sz="2000" i="1" dirty="0">
                <a:solidFill>
                  <a:srgbClr val="387038"/>
                </a:solidFill>
                <a:latin typeface="Century Gothic" panose="020B0502020202020204" pitchFamily="34" charset="0"/>
                <a:ea typeface="Calibri"/>
                <a:cs typeface="Times New Roman"/>
              </a:rPr>
              <a:t> 17 jaar elke dag samen.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3" y="152989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nauwkeurig</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echtpaar is vandaag </a:t>
            </a:r>
            <a:r>
              <a:rPr lang="nl-NL" sz="2000" i="1" u="sng" dirty="0">
                <a:solidFill>
                  <a:srgbClr val="387038"/>
                </a:solidFill>
                <a:latin typeface="Century Gothic" panose="020B0502020202020204" pitchFamily="34" charset="0"/>
                <a:ea typeface="Calibri"/>
                <a:cs typeface="Times New Roman"/>
              </a:rPr>
              <a:t>precies</a:t>
            </a:r>
            <a:r>
              <a:rPr lang="nl-NL" sz="2000" i="1" dirty="0">
                <a:solidFill>
                  <a:srgbClr val="387038"/>
                </a:solidFill>
                <a:latin typeface="Century Gothic" panose="020B0502020202020204" pitchFamily="34" charset="0"/>
                <a:ea typeface="Calibri"/>
                <a:cs typeface="Times New Roman"/>
              </a:rPr>
              <a:t> 50 jaar getrouwd.</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0734BF17-E6C2-4E56-AEA9-AE1D4C3F63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7063" y="2420888"/>
            <a:ext cx="3737757" cy="2648551"/>
          </a:xfrm>
          <a:prstGeom prst="rect">
            <a:avLst/>
          </a:prstGeom>
        </p:spPr>
      </p:pic>
      <p:sp>
        <p:nvSpPr>
          <p:cNvPr id="8" name="Tekstvak 7">
            <a:extLst>
              <a:ext uri="{FF2B5EF4-FFF2-40B4-BE49-F238E27FC236}">
                <a16:creationId xmlns:a16="http://schemas.microsoft.com/office/drawing/2014/main" id="{3A99378B-23E8-4E37-ADEB-3403D8E0A329}"/>
              </a:ext>
            </a:extLst>
          </p:cNvPr>
          <p:cNvSpPr txBox="1"/>
          <p:nvPr/>
        </p:nvSpPr>
        <p:spPr>
          <a:xfrm>
            <a:off x="7236296" y="5079984"/>
            <a:ext cx="2656562" cy="246221"/>
          </a:xfrm>
          <a:prstGeom prst="rect">
            <a:avLst/>
          </a:prstGeom>
          <a:noFill/>
        </p:spPr>
        <p:txBody>
          <a:bodyPr wrap="square" rtlCol="0">
            <a:spAutoFit/>
          </a:bodyPr>
          <a:lstStyle/>
          <a:p>
            <a:r>
              <a:rPr lang="nl-NL" sz="1000" dirty="0"/>
              <a:t>Bron: Nederweert24.nl</a:t>
            </a:r>
          </a:p>
        </p:txBody>
      </p:sp>
      <p:pic>
        <p:nvPicPr>
          <p:cNvPr id="4" name="Afbeelding 3">
            <a:extLst>
              <a:ext uri="{FF2B5EF4-FFF2-40B4-BE49-F238E27FC236}">
                <a16:creationId xmlns:a16="http://schemas.microsoft.com/office/drawing/2014/main" id="{9271FB8F-64AF-4C27-9D01-72CA5E6946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536" y="2481168"/>
            <a:ext cx="3855256" cy="2607283"/>
          </a:xfrm>
          <a:prstGeom prst="rect">
            <a:avLst/>
          </a:prstGeom>
        </p:spPr>
      </p:pic>
    </p:spTree>
    <p:extLst>
      <p:ext uri="{BB962C8B-B14F-4D97-AF65-F5344CB8AC3E}">
        <p14:creationId xmlns:p14="http://schemas.microsoft.com/office/powerpoint/2010/main" val="164899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lijken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blijken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eruit zien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Bij het kunstzwemmen </a:t>
            </a:r>
            <a:r>
              <a:rPr lang="nl-NL" sz="2000" i="1" u="sng" dirty="0">
                <a:solidFill>
                  <a:srgbClr val="387038"/>
                </a:solidFill>
                <a:latin typeface="Century Gothic" panose="020B0502020202020204" pitchFamily="34" charset="0"/>
                <a:ea typeface="Calibri"/>
                <a:cs typeface="Times New Roman"/>
              </a:rPr>
              <a:t>lijken</a:t>
            </a:r>
            <a:r>
              <a:rPr lang="nl-NL" sz="2000" i="1" dirty="0">
                <a:solidFill>
                  <a:srgbClr val="387038"/>
                </a:solidFill>
                <a:latin typeface="Century Gothic" panose="020B0502020202020204" pitchFamily="34" charset="0"/>
                <a:ea typeface="Calibri"/>
                <a:cs typeface="Times New Roman"/>
              </a:rPr>
              <a:t> de meisjes heel ontspannen.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3" y="152989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is echt zo</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Kunstzwemmen </a:t>
            </a:r>
            <a:r>
              <a:rPr lang="nl-NL" sz="2000" i="1" u="sng" dirty="0">
                <a:solidFill>
                  <a:srgbClr val="387038"/>
                </a:solidFill>
                <a:effectLst/>
                <a:latin typeface="Century Gothic" panose="020B0502020202020204" pitchFamily="34" charset="0"/>
                <a:ea typeface="Calibri"/>
                <a:cs typeface="Times New Roman"/>
              </a:rPr>
              <a:t>blijkt</a:t>
            </a:r>
            <a:r>
              <a:rPr lang="nl-NL" sz="2000" i="1" dirty="0">
                <a:solidFill>
                  <a:srgbClr val="387038"/>
                </a:solidFill>
                <a:effectLst/>
                <a:latin typeface="Century Gothic" panose="020B0502020202020204" pitchFamily="34" charset="0"/>
                <a:ea typeface="Calibri"/>
                <a:cs typeface="Times New Roman"/>
              </a:rPr>
              <a:t> een hele zware sport te zijn.</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sport, water, watersport, zwemmen&#10;&#10;Automatisch gegenereerde beschrijving">
            <a:extLst>
              <a:ext uri="{FF2B5EF4-FFF2-40B4-BE49-F238E27FC236}">
                <a16:creationId xmlns:a16="http://schemas.microsoft.com/office/drawing/2014/main" id="{E63AA860-904B-4D46-B660-B7E46E2845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2420888"/>
            <a:ext cx="3672408" cy="2445824"/>
          </a:xfrm>
          <a:prstGeom prst="rect">
            <a:avLst/>
          </a:prstGeom>
        </p:spPr>
      </p:pic>
      <p:pic>
        <p:nvPicPr>
          <p:cNvPr id="5" name="Afbeelding 4" descr="Afbeelding met water, sport, zwemmen&#10;&#10;Automatisch gegenereerde beschrijving">
            <a:extLst>
              <a:ext uri="{FF2B5EF4-FFF2-40B4-BE49-F238E27FC236}">
                <a16:creationId xmlns:a16="http://schemas.microsoft.com/office/drawing/2014/main" id="{C7241729-ECED-45B1-AE68-97D82BCBBA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0032" y="2420888"/>
            <a:ext cx="3989589" cy="2474129"/>
          </a:xfrm>
          <a:prstGeom prst="rect">
            <a:avLst/>
          </a:prstGeom>
        </p:spPr>
      </p:pic>
    </p:spTree>
    <p:extLst>
      <p:ext uri="{BB962C8B-B14F-4D97-AF65-F5344CB8AC3E}">
        <p14:creationId xmlns:p14="http://schemas.microsoft.com/office/powerpoint/2010/main" val="78380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3526"/>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808472"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6074491" y="3429000"/>
            <a:ext cx="2825241"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student</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leerling</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19367" y="3941240"/>
            <a:ext cx="2905265"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scholier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u="sng" dirty="0">
                <a:solidFill>
                  <a:srgbClr val="387038"/>
                </a:solidFill>
                <a:latin typeface="Century Gothic" panose="020B0502020202020204" pitchFamily="34" charset="0"/>
                <a:ea typeface="Calibri"/>
                <a:cs typeface="Times New Roman"/>
              </a:rPr>
              <a:t>De studenten</a:t>
            </a:r>
            <a:r>
              <a:rPr lang="nl-NL" sz="2000" i="1" dirty="0">
                <a:solidFill>
                  <a:srgbClr val="387038"/>
                </a:solidFill>
                <a:latin typeface="Century Gothic" panose="020B0502020202020204" pitchFamily="34" charset="0"/>
                <a:ea typeface="Calibri"/>
                <a:cs typeface="Times New Roman"/>
              </a:rPr>
              <a:t> op de Cruijff-academie combineren sporten en studeren.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48593" y="4148105"/>
            <a:ext cx="2764129" cy="15587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48593" y="4175193"/>
            <a:ext cx="2699591" cy="92697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die op een school zit die komt na de middelbare school</a:t>
            </a:r>
            <a:endParaRPr lang="nl-NL" sz="2400" dirty="0">
              <a:effectLst/>
              <a:latin typeface="Century Gothic" panose="020B0502020202020204" pitchFamily="34" charset="0"/>
              <a:ea typeface="Calibri"/>
              <a:cs typeface="Times New Roman"/>
            </a:endParaRPr>
          </a:p>
        </p:txBody>
      </p:sp>
      <p:pic>
        <p:nvPicPr>
          <p:cNvPr id="3" name="Afbeelding 2" descr="Afbeelding met persoon, mensen, groep, vergaderruimte&#10;&#10;Automatisch gegenereerde beschrijving">
            <a:extLst>
              <a:ext uri="{FF2B5EF4-FFF2-40B4-BE49-F238E27FC236}">
                <a16:creationId xmlns:a16="http://schemas.microsoft.com/office/drawing/2014/main" id="{383DB50E-A8DD-4EB5-95AB-03726F46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1704" y="1787861"/>
            <a:ext cx="2771868" cy="1563334"/>
          </a:xfrm>
          <a:prstGeom prst="rect">
            <a:avLst/>
          </a:prstGeom>
        </p:spPr>
      </p:pic>
      <p:pic>
        <p:nvPicPr>
          <p:cNvPr id="13" name="Afbeelding 12" descr="Afbeelding met tafel, binnen, persoon, zitten&#10;&#10;Automatisch gegenereerde beschrijving">
            <a:extLst>
              <a:ext uri="{FF2B5EF4-FFF2-40B4-BE49-F238E27FC236}">
                <a16:creationId xmlns:a16="http://schemas.microsoft.com/office/drawing/2014/main" id="{28D4704B-B68B-4C92-9B90-4849C0E57D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655" y="2564904"/>
            <a:ext cx="2810188" cy="1877205"/>
          </a:xfrm>
          <a:prstGeom prst="rect">
            <a:avLst/>
          </a:prstGeom>
        </p:spPr>
      </p:pic>
      <p:pic>
        <p:nvPicPr>
          <p:cNvPr id="17" name="Afbeelding 16" descr="Afbeelding met persoon, binnen, plafond, mensen&#10;&#10;Automatisch gegenereerde beschrijving">
            <a:extLst>
              <a:ext uri="{FF2B5EF4-FFF2-40B4-BE49-F238E27FC236}">
                <a16:creationId xmlns:a16="http://schemas.microsoft.com/office/drawing/2014/main" id="{53055A12-5ED4-4419-9306-CBCC0F9805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8128" y="1921698"/>
            <a:ext cx="2771868" cy="1851608"/>
          </a:xfrm>
          <a:prstGeom prst="rect">
            <a:avLst/>
          </a:prstGeom>
        </p:spPr>
      </p:pic>
      <p:sp>
        <p:nvSpPr>
          <p:cNvPr id="16" name="Text Box 14">
            <a:extLst>
              <a:ext uri="{FF2B5EF4-FFF2-40B4-BE49-F238E27FC236}">
                <a16:creationId xmlns:a16="http://schemas.microsoft.com/office/drawing/2014/main" id="{61DB8E08-9AC9-4E54-832F-5E1FCEDDF89E}"/>
              </a:ext>
            </a:extLst>
          </p:cNvPr>
          <p:cNvSpPr txBox="1"/>
          <p:nvPr/>
        </p:nvSpPr>
        <p:spPr>
          <a:xfrm>
            <a:off x="341222" y="5507250"/>
            <a:ext cx="2764129" cy="9540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A5EC9369-F222-4E73-8217-B49488C4D9F8}"/>
              </a:ext>
            </a:extLst>
          </p:cNvPr>
          <p:cNvSpPr txBox="1">
            <a:spLocks noChangeArrowheads="1"/>
          </p:cNvSpPr>
          <p:nvPr/>
        </p:nvSpPr>
        <p:spPr bwMode="auto">
          <a:xfrm>
            <a:off x="341222" y="5534337"/>
            <a:ext cx="2699591" cy="92697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die op de basisschool zit</a:t>
            </a:r>
            <a:endParaRPr lang="nl-NL" sz="24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299AAB75-C896-4F06-812A-0D9665BEA8FC}"/>
              </a:ext>
            </a:extLst>
          </p:cNvPr>
          <p:cNvSpPr txBox="1"/>
          <p:nvPr/>
        </p:nvSpPr>
        <p:spPr>
          <a:xfrm>
            <a:off x="3213896" y="4948321"/>
            <a:ext cx="2764129" cy="10191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088F0F0C-C2BD-4C7B-AD99-F55E71B650C7}"/>
              </a:ext>
            </a:extLst>
          </p:cNvPr>
          <p:cNvSpPr txBox="1">
            <a:spLocks noChangeArrowheads="1"/>
          </p:cNvSpPr>
          <p:nvPr/>
        </p:nvSpPr>
        <p:spPr bwMode="auto">
          <a:xfrm>
            <a:off x="3213896" y="4975408"/>
            <a:ext cx="2699591" cy="92697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die op de middelbare school zit</a:t>
            </a:r>
            <a:endParaRPr lang="nl-NL" sz="24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24496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00" y="8744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148104"/>
            <a:ext cx="2788039" cy="10431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74425" y="3429000"/>
            <a:ext cx="2843668" cy="11459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47749" y="3032928"/>
            <a:ext cx="2764130" cy="9950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winnaar</a:t>
            </a:r>
          </a:p>
        </p:txBody>
      </p:sp>
      <p:sp>
        <p:nvSpPr>
          <p:cNvPr id="8" name="Text Box 14"/>
          <p:cNvSpPr txBox="1"/>
          <p:nvPr/>
        </p:nvSpPr>
        <p:spPr>
          <a:xfrm>
            <a:off x="-1820" y="4175191"/>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deelnemer</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2905423" y="3487414"/>
            <a:ext cx="3143170"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800" b="1" dirty="0">
                <a:latin typeface="Century Gothic" panose="020B0502020202020204" pitchFamily="34" charset="0"/>
                <a:ea typeface="Calibri"/>
                <a:cs typeface="Times New Roman"/>
              </a:rPr>
              <a:t>de kanshebber </a:t>
            </a:r>
            <a:endParaRPr lang="nl-NL" sz="38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De twee zusjes waren </a:t>
            </a:r>
            <a:r>
              <a:rPr lang="nl-NL" sz="2000" i="1" u="sng" dirty="0">
                <a:solidFill>
                  <a:srgbClr val="387038"/>
                </a:solidFill>
                <a:latin typeface="Century Gothic" panose="020B0502020202020204" pitchFamily="34" charset="0"/>
                <a:ea typeface="Calibri"/>
                <a:cs typeface="Times New Roman"/>
              </a:rPr>
              <a:t>deelnemers</a:t>
            </a:r>
            <a:r>
              <a:rPr lang="nl-NL" sz="2000" i="1" dirty="0">
                <a:solidFill>
                  <a:srgbClr val="387038"/>
                </a:solidFill>
                <a:latin typeface="Century Gothic" panose="020B0502020202020204" pitchFamily="34" charset="0"/>
                <a:ea typeface="Calibri"/>
                <a:cs typeface="Times New Roman"/>
              </a:rPr>
              <a:t> aan de Olympische Spelen in Tokyo.</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52775" y="5493130"/>
            <a:ext cx="2821650" cy="95188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252774" y="5493130"/>
            <a:ext cx="2821650" cy="90860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die ergens aan mee doet.</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6FD214A5-2CC4-4BF9-931E-A1FC665867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412" y="2438579"/>
            <a:ext cx="2654730" cy="1612018"/>
          </a:xfrm>
          <a:prstGeom prst="rect">
            <a:avLst/>
          </a:prstGeom>
        </p:spPr>
      </p:pic>
      <p:pic>
        <p:nvPicPr>
          <p:cNvPr id="13" name="Afbeelding 12" descr="Afbeelding met persoon, sport, watersport, zwemmen&#10;&#10;Automatisch gegenereerde beschrijving">
            <a:extLst>
              <a:ext uri="{FF2B5EF4-FFF2-40B4-BE49-F238E27FC236}">
                <a16:creationId xmlns:a16="http://schemas.microsoft.com/office/drawing/2014/main" id="{F76205FC-0B9B-4A6F-8982-4B2C5AC737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6252" y="1441850"/>
            <a:ext cx="2821841" cy="1884990"/>
          </a:xfrm>
          <a:prstGeom prst="rect">
            <a:avLst/>
          </a:prstGeom>
        </p:spPr>
      </p:pic>
      <p:pic>
        <p:nvPicPr>
          <p:cNvPr id="17" name="Afbeelding 16" descr="Afbeelding met persoon, binnen, poseren&#10;&#10;Automatisch gegenereerde beschrijving">
            <a:extLst>
              <a:ext uri="{FF2B5EF4-FFF2-40B4-BE49-F238E27FC236}">
                <a16:creationId xmlns:a16="http://schemas.microsoft.com/office/drawing/2014/main" id="{205F1905-E802-4850-80B2-C71EBA481E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8166" y="543608"/>
            <a:ext cx="1611852" cy="2412952"/>
          </a:xfrm>
          <a:prstGeom prst="rect">
            <a:avLst/>
          </a:prstGeom>
        </p:spPr>
      </p:pic>
      <p:sp>
        <p:nvSpPr>
          <p:cNvPr id="18" name="Tekstvak 17">
            <a:extLst>
              <a:ext uri="{FF2B5EF4-FFF2-40B4-BE49-F238E27FC236}">
                <a16:creationId xmlns:a16="http://schemas.microsoft.com/office/drawing/2014/main" id="{22641955-7C2D-4739-97C6-45FC35D5A770}"/>
              </a:ext>
            </a:extLst>
          </p:cNvPr>
          <p:cNvSpPr txBox="1"/>
          <p:nvPr/>
        </p:nvSpPr>
        <p:spPr>
          <a:xfrm>
            <a:off x="185024" y="2093338"/>
            <a:ext cx="4662310" cy="369332"/>
          </a:xfrm>
          <a:prstGeom prst="rect">
            <a:avLst/>
          </a:prstGeom>
          <a:noFill/>
        </p:spPr>
        <p:txBody>
          <a:bodyPr wrap="square">
            <a:spAutoFit/>
          </a:bodyPr>
          <a:lstStyle/>
          <a:p>
            <a:r>
              <a:rPr lang="nl-NL" sz="1800" dirty="0"/>
              <a:t>Bron: nos.nl</a:t>
            </a:r>
          </a:p>
        </p:txBody>
      </p:sp>
    </p:spTree>
    <p:extLst>
      <p:ext uri="{BB962C8B-B14F-4D97-AF65-F5344CB8AC3E}">
        <p14:creationId xmlns:p14="http://schemas.microsoft.com/office/powerpoint/2010/main" val="248254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categorie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845539"/>
            <a:ext cx="2696249"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845539"/>
            <a:ext cx="2858850"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8210" y="3945929"/>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het duet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845539"/>
            <a:ext cx="2736397" cy="6840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08701" y="3871834"/>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latin typeface="Century Gothic" panose="020B0502020202020204" pitchFamily="34" charset="0"/>
                <a:ea typeface="Calibri"/>
                <a:cs typeface="Times New Roman"/>
              </a:rPr>
              <a:t>d</a:t>
            </a:r>
            <a:r>
              <a:rPr lang="nl-NL" sz="3500" b="1" dirty="0">
                <a:effectLst/>
                <a:latin typeface="Century Gothic" panose="020B0502020202020204" pitchFamily="34" charset="0"/>
                <a:ea typeface="Calibri"/>
                <a:cs typeface="Times New Roman"/>
              </a:rPr>
              <a:t>e groep</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8722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30425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groep waar iets of iemand bij hoort</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01105" y="4016288"/>
            <a:ext cx="261753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d</a:t>
            </a:r>
            <a:r>
              <a:rPr lang="en-US" sz="3600" b="1" dirty="0">
                <a:effectLst/>
                <a:latin typeface="Century Gothic" panose="020B0502020202020204" pitchFamily="34" charset="0"/>
                <a:ea typeface="Calibri"/>
                <a:cs typeface="Times New Roman"/>
              </a:rPr>
              <a:t>e solo</a:t>
            </a:r>
            <a:endParaRPr lang="nl-NL" sz="3600" b="1" dirty="0">
              <a:effectLst/>
              <a:latin typeface="Century Gothic" panose="020B0502020202020204" pitchFamily="34" charset="0"/>
              <a:ea typeface="Calibri"/>
              <a:cs typeface="Times New Roman"/>
            </a:endParaRPr>
          </a:p>
        </p:txBody>
      </p:sp>
      <p:pic>
        <p:nvPicPr>
          <p:cNvPr id="17" name="Afbeelding 16" descr="Afbeelding met water, buiten, sport, jong&#10;&#10;Automatisch gegenereerde beschrijving">
            <a:extLst>
              <a:ext uri="{FF2B5EF4-FFF2-40B4-BE49-F238E27FC236}">
                <a16:creationId xmlns:a16="http://schemas.microsoft.com/office/drawing/2014/main" id="{F8C313E9-E741-4554-85C4-20845670ED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62" y="4956449"/>
            <a:ext cx="2523080" cy="1616217"/>
          </a:xfrm>
          <a:prstGeom prst="ellipse">
            <a:avLst/>
          </a:prstGeom>
        </p:spPr>
      </p:pic>
      <p:pic>
        <p:nvPicPr>
          <p:cNvPr id="18" name="Afbeelding 17" descr="Afbeelding met water, sport, buiten, zwemmen&#10;&#10;Automatisch gegenereerde beschrijving">
            <a:extLst>
              <a:ext uri="{FF2B5EF4-FFF2-40B4-BE49-F238E27FC236}">
                <a16:creationId xmlns:a16="http://schemas.microsoft.com/office/drawing/2014/main" id="{7A1E73A4-18FA-4677-9822-4B8374BC37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6667" y="4866499"/>
            <a:ext cx="2736305" cy="1827851"/>
          </a:xfrm>
          <a:prstGeom prst="ellipse">
            <a:avLst/>
          </a:prstGeom>
        </p:spPr>
      </p:pic>
      <p:pic>
        <p:nvPicPr>
          <p:cNvPr id="19" name="Afbeelding 18" descr="Afbeelding met water, sport, buiten, persoon&#10;&#10;Automatisch gegenereerde beschrijving">
            <a:extLst>
              <a:ext uri="{FF2B5EF4-FFF2-40B4-BE49-F238E27FC236}">
                <a16:creationId xmlns:a16="http://schemas.microsoft.com/office/drawing/2014/main" id="{C2D4C71B-7BFC-4106-ACFF-1870DD7684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5038" y="4791668"/>
            <a:ext cx="2736304" cy="1827851"/>
          </a:xfrm>
          <a:prstGeom prst="ellipse">
            <a:avLst/>
          </a:prstGeom>
        </p:spPr>
      </p:pic>
    </p:spTree>
    <p:extLst>
      <p:ext uri="{BB962C8B-B14F-4D97-AF65-F5344CB8AC3E}">
        <p14:creationId xmlns:p14="http://schemas.microsoft.com/office/powerpoint/2010/main" val="192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20 – 17 mei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sierlijk</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4" name="Afbeelding 3" descr="Afbeelding met sport, watersport&#10;&#10;Automatisch gegenereerde beschrijving">
            <a:extLst>
              <a:ext uri="{FF2B5EF4-FFF2-40B4-BE49-F238E27FC236}">
                <a16:creationId xmlns:a16="http://schemas.microsoft.com/office/drawing/2014/main" id="{F9281136-4202-445F-BE83-E349482AC2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509566"/>
            <a:ext cx="7725075" cy="5144900"/>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categorie</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water, sport, buiten, persoon&#10;&#10;Automatisch gegenereerde beschrijving">
            <a:extLst>
              <a:ext uri="{FF2B5EF4-FFF2-40B4-BE49-F238E27FC236}">
                <a16:creationId xmlns:a16="http://schemas.microsoft.com/office/drawing/2014/main" id="{98FF5514-AEBA-45A5-A300-22B4FE42F4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9117" y="2614436"/>
            <a:ext cx="2736304" cy="1827851"/>
          </a:xfrm>
          <a:prstGeom prst="ellipse">
            <a:avLst/>
          </a:prstGeom>
        </p:spPr>
      </p:pic>
      <p:pic>
        <p:nvPicPr>
          <p:cNvPr id="7" name="Afbeelding 6" descr="Afbeelding met water, sport, buiten, zwemmen&#10;&#10;Automatisch gegenereerde beschrijving">
            <a:extLst>
              <a:ext uri="{FF2B5EF4-FFF2-40B4-BE49-F238E27FC236}">
                <a16:creationId xmlns:a16="http://schemas.microsoft.com/office/drawing/2014/main" id="{1C5222CE-4F43-4B2D-9809-D1DBF37800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5357" y="2636817"/>
            <a:ext cx="2736305" cy="1827851"/>
          </a:xfrm>
          <a:prstGeom prst="ellipse">
            <a:avLst/>
          </a:prstGeom>
        </p:spPr>
      </p:pic>
      <p:pic>
        <p:nvPicPr>
          <p:cNvPr id="9" name="Afbeelding 8" descr="Afbeelding met water, buiten, sport, jong&#10;&#10;Automatisch gegenereerde beschrijving">
            <a:extLst>
              <a:ext uri="{FF2B5EF4-FFF2-40B4-BE49-F238E27FC236}">
                <a16:creationId xmlns:a16="http://schemas.microsoft.com/office/drawing/2014/main" id="{25CF9B7D-3F67-4BEE-A224-873F3E3907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35" y="2571554"/>
            <a:ext cx="2933287" cy="1878985"/>
          </a:xfrm>
          <a:prstGeom prst="ellipse">
            <a:avLst/>
          </a:prstGeom>
        </p:spPr>
      </p:pic>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creatief</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descr="Afbeelding met persoon&#10;&#10;Automatisch gegenereerde beschrijving">
            <a:extLst>
              <a:ext uri="{FF2B5EF4-FFF2-40B4-BE49-F238E27FC236}">
                <a16:creationId xmlns:a16="http://schemas.microsoft.com/office/drawing/2014/main" id="{8664BB3D-659F-4FF1-AC02-2DE7A26924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5776" y="1563039"/>
            <a:ext cx="3434493" cy="5141455"/>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lijken</a:t>
            </a:r>
          </a:p>
        </p:txBody>
      </p:sp>
      <p:pic>
        <p:nvPicPr>
          <p:cNvPr id="3" name="Afbeelding 2" descr="Afbeelding met sport, water, watersport, zwemmen&#10;&#10;Automatisch gegenereerde beschrijving">
            <a:extLst>
              <a:ext uri="{FF2B5EF4-FFF2-40B4-BE49-F238E27FC236}">
                <a16:creationId xmlns:a16="http://schemas.microsoft.com/office/drawing/2014/main" id="{5CA0F4E8-A0C9-40DF-81A8-D67B8F4964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58097"/>
            <a:ext cx="7632848" cy="5083477"/>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1400"/>
            <a:ext cx="9361040" cy="1323439"/>
          </a:xfrm>
          <a:prstGeom prst="rect">
            <a:avLst/>
          </a:prstGeom>
          <a:noFill/>
        </p:spPr>
        <p:txBody>
          <a:bodyPr wrap="square" rtlCol="0">
            <a:spAutoFit/>
          </a:bodyPr>
          <a:lstStyle/>
          <a:p>
            <a:r>
              <a:rPr lang="nl-NL" sz="8000" b="1" u="sng" dirty="0">
                <a:latin typeface="Century Gothic" panose="020B0502020202020204" pitchFamily="34" charset="0"/>
              </a:rPr>
              <a:t>zo’n</a:t>
            </a:r>
          </a:p>
        </p:txBody>
      </p:sp>
      <p:pic>
        <p:nvPicPr>
          <p:cNvPr id="8" name="Afbeelding 7">
            <a:extLst>
              <a:ext uri="{FF2B5EF4-FFF2-40B4-BE49-F238E27FC236}">
                <a16:creationId xmlns:a16="http://schemas.microsoft.com/office/drawing/2014/main" id="{8EE623F2-C7CC-42C8-9F85-D49251EF5D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821" y="1412776"/>
            <a:ext cx="3384376" cy="2462489"/>
          </a:xfrm>
          <a:prstGeom prst="ellipse">
            <a:avLst/>
          </a:prstGeom>
        </p:spPr>
      </p:pic>
      <p:pic>
        <p:nvPicPr>
          <p:cNvPr id="12" name="Afbeelding 11">
            <a:extLst>
              <a:ext uri="{FF2B5EF4-FFF2-40B4-BE49-F238E27FC236}">
                <a16:creationId xmlns:a16="http://schemas.microsoft.com/office/drawing/2014/main" id="{DCC70850-3548-417C-99DA-9DB2B7638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1248" y="1268760"/>
            <a:ext cx="3045698" cy="3308006"/>
          </a:xfrm>
          <a:prstGeom prst="ellipse">
            <a:avLst/>
          </a:prstGeom>
        </p:spPr>
      </p:pic>
      <p:sp>
        <p:nvSpPr>
          <p:cNvPr id="13" name="Pijl: rechts 12">
            <a:extLst>
              <a:ext uri="{FF2B5EF4-FFF2-40B4-BE49-F238E27FC236}">
                <a16:creationId xmlns:a16="http://schemas.microsoft.com/office/drawing/2014/main" id="{C895D98D-CD19-4C31-8FBC-3B261E300420}"/>
              </a:ext>
            </a:extLst>
          </p:cNvPr>
          <p:cNvSpPr/>
          <p:nvPr/>
        </p:nvSpPr>
        <p:spPr>
          <a:xfrm>
            <a:off x="3037363" y="3847969"/>
            <a:ext cx="2950288"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8C126041-BDA5-4CA2-AF6F-FA71AC622921}"/>
              </a:ext>
            </a:extLst>
          </p:cNvPr>
          <p:cNvSpPr txBox="1"/>
          <p:nvPr/>
        </p:nvSpPr>
        <p:spPr>
          <a:xfrm>
            <a:off x="3635896" y="3938859"/>
            <a:ext cx="2664296" cy="369332"/>
          </a:xfrm>
          <a:prstGeom prst="rect">
            <a:avLst/>
          </a:prstGeom>
          <a:noFill/>
        </p:spPr>
        <p:txBody>
          <a:bodyPr wrap="square" rtlCol="0">
            <a:spAutoFit/>
          </a:bodyPr>
          <a:lstStyle/>
          <a:p>
            <a:r>
              <a:rPr lang="nl-NL" b="1" dirty="0">
                <a:latin typeface="Century Gothic" panose="020B0502020202020204" pitchFamily="34" charset="0"/>
              </a:rPr>
              <a:t>+/- 17 jaar</a:t>
            </a:r>
          </a:p>
        </p:txBody>
      </p:sp>
      <p:sp>
        <p:nvSpPr>
          <p:cNvPr id="15" name="Tekstvak 14">
            <a:extLst>
              <a:ext uri="{FF2B5EF4-FFF2-40B4-BE49-F238E27FC236}">
                <a16:creationId xmlns:a16="http://schemas.microsoft.com/office/drawing/2014/main" id="{FA4383AE-8109-49D0-8935-D2C267AF146C}"/>
              </a:ext>
            </a:extLst>
          </p:cNvPr>
          <p:cNvSpPr txBox="1"/>
          <p:nvPr/>
        </p:nvSpPr>
        <p:spPr>
          <a:xfrm>
            <a:off x="790865" y="3772599"/>
            <a:ext cx="2592288" cy="369332"/>
          </a:xfrm>
          <a:prstGeom prst="rect">
            <a:avLst/>
          </a:prstGeom>
          <a:noFill/>
        </p:spPr>
        <p:txBody>
          <a:bodyPr wrap="square" rtlCol="0">
            <a:spAutoFit/>
          </a:bodyPr>
          <a:lstStyle/>
          <a:p>
            <a:r>
              <a:rPr lang="nl-NL" b="1" dirty="0">
                <a:latin typeface="Century Gothic" panose="020B0502020202020204" pitchFamily="34" charset="0"/>
              </a:rPr>
              <a:t>+/- 2005</a:t>
            </a:r>
          </a:p>
        </p:txBody>
      </p:sp>
      <p:sp>
        <p:nvSpPr>
          <p:cNvPr id="16" name="Tekstvak 15">
            <a:extLst>
              <a:ext uri="{FF2B5EF4-FFF2-40B4-BE49-F238E27FC236}">
                <a16:creationId xmlns:a16="http://schemas.microsoft.com/office/drawing/2014/main" id="{9160F00E-F43D-490A-95AD-2CCE25C91940}"/>
              </a:ext>
            </a:extLst>
          </p:cNvPr>
          <p:cNvSpPr txBox="1"/>
          <p:nvPr/>
        </p:nvSpPr>
        <p:spPr>
          <a:xfrm>
            <a:off x="6949287" y="4577132"/>
            <a:ext cx="1872208" cy="369332"/>
          </a:xfrm>
          <a:prstGeom prst="rect">
            <a:avLst/>
          </a:prstGeom>
          <a:noFill/>
        </p:spPr>
        <p:txBody>
          <a:bodyPr wrap="square" rtlCol="0">
            <a:spAutoFit/>
          </a:bodyPr>
          <a:lstStyle/>
          <a:p>
            <a:r>
              <a:rPr lang="nl-NL" b="1" dirty="0">
                <a:latin typeface="Century Gothic" panose="020B0502020202020204" pitchFamily="34" charset="0"/>
              </a:rPr>
              <a:t>+/- 2022</a:t>
            </a:r>
          </a:p>
        </p:txBody>
      </p:sp>
    </p:spTree>
    <p:extLst>
      <p:ext uri="{BB962C8B-B14F-4D97-AF65-F5344CB8AC3E}">
        <p14:creationId xmlns:p14="http://schemas.microsoft.com/office/powerpoint/2010/main" val="357711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deelnemer</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Synchroonzwemsters De Brouwer naar olympische finale | NOS">
            <a:extLst>
              <a:ext uri="{FF2B5EF4-FFF2-40B4-BE49-F238E27FC236}">
                <a16:creationId xmlns:a16="http://schemas.microsoft.com/office/drawing/2014/main" id="{A8D2675D-E236-4B61-9C31-CEF691B68A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59" y="1844824"/>
            <a:ext cx="7892369" cy="4439458"/>
          </a:xfrm>
          <a:prstGeom prst="rect">
            <a:avLst/>
          </a:prstGeom>
          <a:noFill/>
          <a:extLst>
            <a:ext uri="{909E8E84-426E-40DD-AFC4-6F175D3DCCD1}">
              <a14:hiddenFill xmlns:a14="http://schemas.microsoft.com/office/drawing/2010/main">
                <a:solidFill>
                  <a:srgbClr val="FFFFFF"/>
                </a:solidFill>
              </a14:hiddenFill>
            </a:ext>
          </a:extLst>
        </p:spPr>
      </p:pic>
      <p:sp>
        <p:nvSpPr>
          <p:cNvPr id="2" name="Pijl: rechts 1">
            <a:extLst>
              <a:ext uri="{FF2B5EF4-FFF2-40B4-BE49-F238E27FC236}">
                <a16:creationId xmlns:a16="http://schemas.microsoft.com/office/drawing/2014/main" id="{84891C34-F115-4FEA-9EBA-5EB1F16AA311}"/>
              </a:ext>
            </a:extLst>
          </p:cNvPr>
          <p:cNvSpPr/>
          <p:nvPr/>
        </p:nvSpPr>
        <p:spPr>
          <a:xfrm rot="3382567">
            <a:off x="900282" y="2784922"/>
            <a:ext cx="2081063" cy="4251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rechts 7">
            <a:extLst>
              <a:ext uri="{FF2B5EF4-FFF2-40B4-BE49-F238E27FC236}">
                <a16:creationId xmlns:a16="http://schemas.microsoft.com/office/drawing/2014/main" id="{0F10BE61-2223-4D02-99F5-C2F867D6DBE4}"/>
              </a:ext>
            </a:extLst>
          </p:cNvPr>
          <p:cNvSpPr/>
          <p:nvPr/>
        </p:nvSpPr>
        <p:spPr>
          <a:xfrm rot="3382567">
            <a:off x="3348553" y="2593742"/>
            <a:ext cx="2081063" cy="4251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6B6CF05C-A6DB-4C94-A1BE-E4D21BB170DB}"/>
              </a:ext>
            </a:extLst>
          </p:cNvPr>
          <p:cNvSpPr txBox="1"/>
          <p:nvPr/>
        </p:nvSpPr>
        <p:spPr>
          <a:xfrm>
            <a:off x="7387804" y="6284282"/>
            <a:ext cx="2232248" cy="307777"/>
          </a:xfrm>
          <a:prstGeom prst="rect">
            <a:avLst/>
          </a:prstGeom>
          <a:noFill/>
        </p:spPr>
        <p:txBody>
          <a:bodyPr wrap="square" rtlCol="0">
            <a:spAutoFit/>
          </a:bodyPr>
          <a:lstStyle/>
          <a:p>
            <a:r>
              <a:rPr lang="nl-NL" sz="1400" dirty="0"/>
              <a:t>Bron: nos.nl</a:t>
            </a:r>
          </a:p>
        </p:txBody>
      </p:sp>
    </p:spTree>
    <p:extLst>
      <p:ext uri="{BB962C8B-B14F-4D97-AF65-F5344CB8AC3E}">
        <p14:creationId xmlns:p14="http://schemas.microsoft.com/office/powerpoint/2010/main" val="131918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de student</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descr="Afbeelding met persoon, mensen, groep, vergaderruimte&#10;&#10;Automatisch gegenereerde beschrijving">
            <a:extLst>
              <a:ext uri="{FF2B5EF4-FFF2-40B4-BE49-F238E27FC236}">
                <a16:creationId xmlns:a16="http://schemas.microsoft.com/office/drawing/2014/main" id="{B2D70DC6-60A6-4373-944E-1391C668C9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615265"/>
            <a:ext cx="8471296" cy="4777812"/>
          </a:xfrm>
          <a:prstGeom prst="rect">
            <a:avLst/>
          </a:prstGeom>
        </p:spPr>
      </p:pic>
    </p:spTree>
    <p:extLst>
      <p:ext uri="{BB962C8B-B14F-4D97-AF65-F5344CB8AC3E}">
        <p14:creationId xmlns:p14="http://schemas.microsoft.com/office/powerpoint/2010/main" val="8792712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8827</TotalTime>
  <Words>709</Words>
  <Application>Microsoft Office PowerPoint</Application>
  <PresentationFormat>Diavoorstelling (4:3)</PresentationFormat>
  <Paragraphs>254</Paragraphs>
  <Slides>18</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Tahoma</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1390</cp:revision>
  <dcterms:created xsi:type="dcterms:W3CDTF">2020-12-15T09:16:44Z</dcterms:created>
  <dcterms:modified xsi:type="dcterms:W3CDTF">2022-09-06T17:28:21Z</dcterms:modified>
</cp:coreProperties>
</file>