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317" r:id="rId2"/>
    <p:sldId id="548" r:id="rId3"/>
    <p:sldId id="1348" r:id="rId4"/>
    <p:sldId id="1291" r:id="rId5"/>
    <p:sldId id="1244" r:id="rId6"/>
    <p:sldId id="1245" r:id="rId7"/>
    <p:sldId id="1241" r:id="rId8"/>
    <p:sldId id="1238" r:id="rId9"/>
    <p:sldId id="1265" r:id="rId10"/>
    <p:sldId id="1243" r:id="rId11"/>
    <p:sldId id="934" r:id="rId12"/>
    <p:sldId id="1301" r:id="rId13"/>
    <p:sldId id="1343" r:id="rId14"/>
    <p:sldId id="1347" r:id="rId15"/>
    <p:sldId id="259" r:id="rId16"/>
    <p:sldId id="1324" r:id="rId17"/>
    <p:sldId id="1342"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348"/>
            <p14:sldId id="1291"/>
            <p14:sldId id="1244"/>
            <p14:sldId id="1245"/>
            <p14:sldId id="1241"/>
            <p14:sldId id="1238"/>
            <p14:sldId id="1265"/>
            <p14:sldId id="1243"/>
            <p14:sldId id="934"/>
            <p14:sldId id="1301"/>
            <p14:sldId id="1343"/>
            <p14:sldId id="1347"/>
            <p14:sldId id="259"/>
            <p14:sldId id="1324"/>
            <p14:sldId id="134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4" autoAdjust="0"/>
    <p:restoredTop sz="94063" autoAdjust="0"/>
  </p:normalViewPr>
  <p:slideViewPr>
    <p:cSldViewPr>
      <p:cViewPr varScale="1">
        <p:scale>
          <a:sx n="85" d="100"/>
          <a:sy n="85" d="100"/>
        </p:scale>
        <p:origin x="148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7-9-2022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7-9-2022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endParaRPr lang="nl-NL" sz="1400"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849424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236554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360090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60917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7-9-2022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7-9-2022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gFzGd21fKko"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29396"/>
            <a:ext cx="9144000" cy="6858000"/>
          </a:xfrm>
        </p:spPr>
        <p:txBody>
          <a:bodyPr>
            <a:noAutofit/>
          </a:bodyPr>
          <a:lstStyle/>
          <a:p>
            <a:pPr marL="0" indent="0">
              <a:buNone/>
            </a:pPr>
            <a:r>
              <a:rPr lang="nl-NL" sz="2000" u="sng" dirty="0"/>
              <a:t>Semantisatieverhaal AA:</a:t>
            </a:r>
          </a:p>
          <a:p>
            <a:pPr marL="0" indent="0">
              <a:buNone/>
            </a:pPr>
            <a:r>
              <a:rPr lang="nl-NL" sz="2000" dirty="0"/>
              <a:t>Mijn neefje heeft een heel bijzondere hobby. Hij is een schatzoeker. Mijn neefje vindt het leuk om met een metaaldetector de grond te onderzoeken. (</a:t>
            </a:r>
            <a:r>
              <a:rPr lang="nl-NL" sz="2000" b="1" dirty="0"/>
              <a:t>extra klik </a:t>
            </a:r>
            <a:r>
              <a:rPr lang="nl-NL" sz="2000" dirty="0"/>
              <a:t>voor een link. </a:t>
            </a:r>
            <a:r>
              <a:rPr lang="nl-NL" sz="2000" i="1" dirty="0">
                <a:solidFill>
                  <a:srgbClr val="00B050"/>
                </a:solidFill>
              </a:rPr>
              <a:t>Begin rond 4.00 min. Zet ‘m even klaar, er is reclame voor.</a:t>
            </a:r>
            <a:r>
              <a:rPr lang="nl-NL" sz="2000" dirty="0"/>
              <a:t>) Hij loopt in de weekenden vaak door weilanden en bossen. Op zoek naar oude munten of andere spullen in de grond. Hij doet dit niet alleen. Mijn neefje </a:t>
            </a:r>
            <a:r>
              <a:rPr lang="nl-NL" sz="2000" b="1" u="sng" dirty="0"/>
              <a:t>gaat om met iemand </a:t>
            </a:r>
            <a:r>
              <a:rPr lang="nl-NL" sz="2000" dirty="0"/>
              <a:t>die dit ook leuk vindt. Hij </a:t>
            </a:r>
            <a:r>
              <a:rPr lang="nl-NL" sz="2000" b="1" i="1" dirty="0"/>
              <a:t>heeft</a:t>
            </a:r>
            <a:r>
              <a:rPr lang="nl-NL" sz="2000" b="1" dirty="0"/>
              <a:t> </a:t>
            </a:r>
            <a:r>
              <a:rPr lang="nl-NL" sz="2000" b="1" i="1" dirty="0"/>
              <a:t>contact met een andere jongen </a:t>
            </a:r>
            <a:r>
              <a:rPr lang="nl-NL" sz="2000" dirty="0"/>
              <a:t>die ook deze hobby heeft. Heel lang hebben ze niets bijzonders gevonden. Maar nu hebben ze dan eindelijk iets ontdekt. </a:t>
            </a:r>
            <a:r>
              <a:rPr lang="nl-NL" sz="2000" b="1" u="sng" dirty="0"/>
              <a:t>Bij toeval</a:t>
            </a:r>
            <a:r>
              <a:rPr lang="nl-NL" sz="2000" dirty="0"/>
              <a:t>, </a:t>
            </a:r>
            <a:r>
              <a:rPr lang="nl-NL" sz="2000" b="1" i="1" dirty="0"/>
              <a:t>zonder dat je het verwacht, onverwacht</a:t>
            </a:r>
            <a:r>
              <a:rPr lang="nl-NL" sz="2000" dirty="0"/>
              <a:t>, hebben ze iets ontdekt. Ze hebben </a:t>
            </a:r>
            <a:r>
              <a:rPr lang="nl-NL" sz="2000" b="1" u="sng" dirty="0"/>
              <a:t>een vondst</a:t>
            </a:r>
            <a:r>
              <a:rPr lang="nl-NL" sz="2000" b="1" dirty="0"/>
              <a:t> </a:t>
            </a:r>
            <a:r>
              <a:rPr lang="nl-NL" sz="2000" dirty="0"/>
              <a:t>gedaan. De vondst is </a:t>
            </a:r>
            <a:r>
              <a:rPr lang="nl-NL" sz="2000" b="1" i="1" dirty="0"/>
              <a:t>iets wat gevonden is, de ontdekking. </a:t>
            </a:r>
            <a:r>
              <a:rPr lang="nl-NL" sz="2000" dirty="0"/>
              <a:t>Eerst hebben ze zelf gegraven, maar ze zagen al snel dat ze iets bijzonders hadden gevonden. Daarom belden ze met </a:t>
            </a:r>
            <a:r>
              <a:rPr lang="nl-NL" sz="2000" b="1" u="sng" dirty="0"/>
              <a:t>een archeoloog</a:t>
            </a:r>
            <a:r>
              <a:rPr lang="nl-NL" sz="2000" dirty="0"/>
              <a:t>. Dat is </a:t>
            </a:r>
            <a:r>
              <a:rPr lang="nl-NL" sz="2000" b="1" i="1" dirty="0"/>
              <a:t>iemand die in de grond zoekt naar spullen van vroeger. </a:t>
            </a:r>
            <a:r>
              <a:rPr lang="nl-NL" sz="2000" dirty="0"/>
              <a:t>De archeoloog kwam met kleine schepjes en kwastjes om de grond te onderzoeken. Ze ontdekte dat er op deze plek heel lang geleden </a:t>
            </a:r>
            <a:r>
              <a:rPr lang="nl-NL" sz="2000" b="1" u="sng" dirty="0"/>
              <a:t>een nederzetting</a:t>
            </a:r>
            <a:r>
              <a:rPr lang="nl-NL" sz="2000" b="1" dirty="0"/>
              <a:t> </a:t>
            </a:r>
            <a:r>
              <a:rPr lang="nl-NL" sz="2000" dirty="0"/>
              <a:t>was geweest. De nederzetting is </a:t>
            </a:r>
            <a:r>
              <a:rPr lang="nl-NL" sz="2000" b="1" i="1" dirty="0"/>
              <a:t>de bewoonde plek</a:t>
            </a:r>
            <a:r>
              <a:rPr lang="nl-NL" sz="2000" dirty="0"/>
              <a:t>. De archeoloog vond eerst </a:t>
            </a:r>
            <a:r>
              <a:rPr lang="nl-NL" sz="2000" b="1" u="sng" dirty="0"/>
              <a:t>een graf</a:t>
            </a:r>
            <a:r>
              <a:rPr lang="nl-NL" sz="2000" dirty="0"/>
              <a:t>, </a:t>
            </a:r>
            <a:r>
              <a:rPr lang="nl-NL" sz="2000" b="1" i="1" dirty="0"/>
              <a:t>de plek waar een dode begraven ligt</a:t>
            </a:r>
            <a:r>
              <a:rPr lang="nl-NL" sz="2000" i="1" dirty="0"/>
              <a:t>.</a:t>
            </a:r>
            <a:r>
              <a:rPr lang="nl-NL" sz="2000" b="1" i="1" dirty="0"/>
              <a:t> </a:t>
            </a:r>
            <a:r>
              <a:rPr lang="nl-NL" sz="2000" dirty="0"/>
              <a:t>En later vond ze ook munten en scherven van borden en kommetjes. Nu is de archeoloog klaar met haar onderzoek. Alle voorwerpen die zij gevonden heeft, zijn naar een museum gebracht. Die spullen </a:t>
            </a:r>
            <a:r>
              <a:rPr lang="nl-NL" sz="2000" b="1" u="sng" dirty="0"/>
              <a:t>blijven</a:t>
            </a:r>
            <a:r>
              <a:rPr lang="nl-NL" sz="2000" b="1" dirty="0"/>
              <a:t> </a:t>
            </a:r>
            <a:r>
              <a:rPr lang="nl-NL" sz="2000" dirty="0"/>
              <a:t>daar voor altijd goed </a:t>
            </a:r>
            <a:r>
              <a:rPr lang="nl-NL" sz="2000" b="1" u="sng" dirty="0"/>
              <a:t>bewaard</a:t>
            </a:r>
            <a:r>
              <a:rPr lang="nl-NL" sz="2000" dirty="0"/>
              <a:t>. Ze </a:t>
            </a:r>
            <a:r>
              <a:rPr lang="nl-NL" sz="2000" b="1" i="1" dirty="0"/>
              <a:t>gaan</a:t>
            </a:r>
            <a:r>
              <a:rPr lang="nl-NL" sz="2000" dirty="0"/>
              <a:t> daar </a:t>
            </a:r>
            <a:r>
              <a:rPr lang="nl-NL" sz="2000" b="1" i="1" dirty="0"/>
              <a:t>niet kapot</a:t>
            </a:r>
            <a:r>
              <a:rPr lang="nl-NL" sz="2000" dirty="0"/>
              <a:t>, ze </a:t>
            </a:r>
            <a:r>
              <a:rPr lang="nl-NL" sz="2000" b="1" i="1" dirty="0"/>
              <a:t>verdwijnen niet</a:t>
            </a:r>
            <a:r>
              <a:rPr lang="nl-NL" sz="2000" dirty="0"/>
              <a:t>. </a:t>
            </a:r>
            <a:br>
              <a:rPr lang="nl-NL" sz="2000" dirty="0"/>
            </a:br>
            <a:r>
              <a:rPr lang="nl-NL" sz="2000" dirty="0"/>
              <a:t>Hebben jullie wel eens iets in de grond gevonden? En heb je dat ook bewaard?</a:t>
            </a:r>
          </a:p>
          <a:p>
            <a:pPr marL="0" indent="0">
              <a:buNone/>
            </a:pPr>
            <a:r>
              <a:rPr lang="nl-NL" sz="2000" dirty="0"/>
              <a:t>                                                          </a:t>
            </a:r>
          </a:p>
          <a:p>
            <a:pPr marL="0" indent="0">
              <a:buNone/>
            </a:pPr>
            <a:br>
              <a:rPr lang="nl-NL" sz="2000" dirty="0"/>
            </a:br>
            <a:br>
              <a:rPr lang="nl-NL" sz="2000" dirty="0"/>
            </a:br>
            <a:endParaRPr lang="nl-NL" sz="2000" dirty="0"/>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A12F29BF-E32F-4D67-99EB-DAC7432961F5}"/>
              </a:ext>
            </a:extLst>
          </p:cNvPr>
          <p:cNvSpPr>
            <a:spLocks noChangeArrowheads="1"/>
          </p:cNvSpPr>
          <p:nvPr/>
        </p:nvSpPr>
        <p:spPr bwMode="auto">
          <a:xfrm>
            <a:off x="9396536" y="-4443068"/>
            <a:ext cx="3168352" cy="882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61764" y="0"/>
            <a:ext cx="8820472" cy="1323439"/>
          </a:xfrm>
          <a:prstGeom prst="rect">
            <a:avLst/>
          </a:prstGeom>
          <a:noFill/>
        </p:spPr>
        <p:txBody>
          <a:bodyPr wrap="square" rtlCol="0">
            <a:spAutoFit/>
          </a:bodyPr>
          <a:lstStyle/>
          <a:p>
            <a:r>
              <a:rPr lang="nl-NL" sz="8000" b="1" u="sng" dirty="0">
                <a:latin typeface="Century Gothic" panose="020B0502020202020204" pitchFamily="34" charset="0"/>
              </a:rPr>
              <a:t>bewaard blijven</a:t>
            </a:r>
          </a:p>
        </p:txBody>
      </p:sp>
      <p:pic>
        <p:nvPicPr>
          <p:cNvPr id="4" name="Afbeelding 3" descr="Afbeelding met binnen&#10;&#10;Automatisch gegenereerde beschrijving">
            <a:extLst>
              <a:ext uri="{FF2B5EF4-FFF2-40B4-BE49-F238E27FC236}">
                <a16:creationId xmlns:a16="http://schemas.microsoft.com/office/drawing/2014/main" id="{EA964002-5347-4C47-A099-AB6A1EB46F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412776"/>
            <a:ext cx="7848872" cy="5243047"/>
          </a:xfrm>
          <a:prstGeom prst="rect">
            <a:avLst/>
          </a:prstGeom>
        </p:spPr>
      </p:pic>
    </p:spTree>
    <p:extLst>
      <p:ext uri="{BB962C8B-B14F-4D97-AF65-F5344CB8AC3E}">
        <p14:creationId xmlns:p14="http://schemas.microsoft.com/office/powerpoint/2010/main" val="451292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1409" y="326925"/>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bij toeval</a:t>
            </a:r>
            <a:endParaRPr lang="nl-NL" sz="5400" b="1"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3" y="326926"/>
            <a:ext cx="482453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gepland</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14142" y="1617422"/>
            <a:ext cx="4226574" cy="468052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zonder dat je het verwacht, onverwacht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4000" dirty="0">
              <a:effectLst/>
              <a:latin typeface="Century Gothic" panose="020B0502020202020204" pitchFamily="34" charset="0"/>
              <a:ea typeface="Calibri"/>
              <a:cs typeface="Times New Roman"/>
            </a:endParaRPr>
          </a:p>
          <a:p>
            <a:pPr algn="ctr">
              <a:spcAft>
                <a:spcPts val="0"/>
              </a:spcAft>
            </a:pPr>
            <a:endParaRPr lang="nl-NL" i="1" u="sng" dirty="0">
              <a:solidFill>
                <a:srgbClr val="387038"/>
              </a:solidFill>
              <a:latin typeface="Century Gothic" panose="020B0502020202020204" pitchFamily="34" charset="0"/>
              <a:ea typeface="Calibri"/>
              <a:cs typeface="Times New Roman"/>
            </a:endParaRPr>
          </a:p>
          <a:p>
            <a:pPr algn="ctr">
              <a:spcAft>
                <a:spcPts val="0"/>
              </a:spcAft>
            </a:pPr>
            <a:r>
              <a:rPr lang="nl-NL" sz="2400" i="1" u="sng" dirty="0">
                <a:solidFill>
                  <a:srgbClr val="387038"/>
                </a:solidFill>
                <a:latin typeface="Century Gothic" panose="020B0502020202020204" pitchFamily="34" charset="0"/>
                <a:ea typeface="Calibri"/>
                <a:cs typeface="Times New Roman"/>
              </a:rPr>
              <a:t>Bij toeval</a:t>
            </a:r>
            <a:r>
              <a:rPr lang="nl-NL" sz="2400" i="1" dirty="0">
                <a:solidFill>
                  <a:srgbClr val="387038"/>
                </a:solidFill>
                <a:latin typeface="Century Gothic" panose="020B0502020202020204" pitchFamily="34" charset="0"/>
                <a:ea typeface="Calibri"/>
                <a:cs typeface="Times New Roman"/>
              </a:rPr>
              <a:t> heeft mijn neefje oude munten ontdekt.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5" y="1506776"/>
            <a:ext cx="4248472" cy="46085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voorbereid</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3200" dirty="0">
                <a:effectLst/>
                <a:latin typeface="Century Gothic" panose="020B0502020202020204" pitchFamily="34" charset="0"/>
                <a:ea typeface="Calibri"/>
                <a:cs typeface="Times New Roman"/>
              </a:rPr>
              <a:t> </a:t>
            </a:r>
            <a:r>
              <a:rPr lang="nl-NL" sz="4000" dirty="0">
                <a:latin typeface="Century Gothic" panose="020B0502020202020204" pitchFamily="34" charset="0"/>
                <a:ea typeface="Calibri"/>
                <a:cs typeface="Times New Roman"/>
              </a:rPr>
              <a:t> </a:t>
            </a: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r>
              <a:rPr lang="nl-NL" sz="2400" i="1" dirty="0">
                <a:solidFill>
                  <a:srgbClr val="387038"/>
                </a:solidFill>
                <a:latin typeface="Century Gothic" panose="020B0502020202020204" pitchFamily="34" charset="0"/>
                <a:ea typeface="Calibri"/>
                <a:cs typeface="Times New Roman"/>
              </a:rPr>
              <a:t>De afspraak was al een tijd geleden </a:t>
            </a:r>
            <a:r>
              <a:rPr lang="nl-NL" sz="2400" i="1" u="sng" dirty="0">
                <a:solidFill>
                  <a:srgbClr val="387038"/>
                </a:solidFill>
                <a:latin typeface="Century Gothic" panose="020B0502020202020204" pitchFamily="34" charset="0"/>
                <a:ea typeface="Calibri"/>
                <a:cs typeface="Times New Roman"/>
              </a:rPr>
              <a:t>gepland</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EF690DFE-EA13-4434-A4FC-0AB5B40B66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49157" y="2043719"/>
            <a:ext cx="3980701" cy="2866783"/>
          </a:xfrm>
          <a:prstGeom prst="rect">
            <a:avLst/>
          </a:prstGeom>
        </p:spPr>
      </p:pic>
      <p:pic>
        <p:nvPicPr>
          <p:cNvPr id="5" name="Afbeelding 4">
            <a:extLst>
              <a:ext uri="{FF2B5EF4-FFF2-40B4-BE49-F238E27FC236}">
                <a16:creationId xmlns:a16="http://schemas.microsoft.com/office/drawing/2014/main" id="{36F13B5F-D242-4AE5-A429-1AE28CC6994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5271" y="2708920"/>
            <a:ext cx="3978697" cy="2459650"/>
          </a:xfrm>
          <a:prstGeom prst="rect">
            <a:avLst/>
          </a:prstGeom>
        </p:spPr>
      </p:pic>
    </p:spTree>
    <p:extLst>
      <p:ext uri="{BB962C8B-B14F-4D97-AF65-F5344CB8AC3E}">
        <p14:creationId xmlns:p14="http://schemas.microsoft.com/office/powerpoint/2010/main" val="127172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75215" y="479770"/>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bewaard blijven</a:t>
            </a:r>
            <a:endParaRPr lang="nl-NL" sz="4000" b="1"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50799" y="352047"/>
            <a:ext cx="482453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vernietigen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14142" y="1617422"/>
            <a:ext cx="4226574" cy="468052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niet kapotgaan, niet verdwijnen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4000" dirty="0">
              <a:effectLst/>
              <a:latin typeface="Century Gothic" panose="020B0502020202020204" pitchFamily="34" charset="0"/>
              <a:ea typeface="Calibri"/>
              <a:cs typeface="Times New Roman"/>
            </a:endParaRPr>
          </a:p>
          <a:p>
            <a:pPr algn="ctr">
              <a:spcAft>
                <a:spcPts val="0"/>
              </a:spcAft>
            </a:pPr>
            <a:endParaRPr lang="nl-NL" sz="2000" i="1" u="sng" dirty="0">
              <a:solidFill>
                <a:srgbClr val="387038"/>
              </a:solidFill>
              <a:latin typeface="Century Gothic" panose="020B0502020202020204" pitchFamily="34" charset="0"/>
              <a:ea typeface="Calibri"/>
              <a:cs typeface="Times New Roman"/>
            </a:endParaRPr>
          </a:p>
          <a:p>
            <a:pPr algn="ctr">
              <a:spcAft>
                <a:spcPts val="0"/>
              </a:spcAft>
            </a:pPr>
            <a:r>
              <a:rPr lang="nl-NL" sz="2400" i="1" dirty="0">
                <a:solidFill>
                  <a:srgbClr val="387038"/>
                </a:solidFill>
                <a:latin typeface="Century Gothic" panose="020B0502020202020204" pitchFamily="34" charset="0"/>
                <a:ea typeface="Calibri"/>
                <a:cs typeface="Times New Roman"/>
              </a:rPr>
              <a:t>De munten </a:t>
            </a:r>
            <a:r>
              <a:rPr lang="nl-NL" sz="2400" i="1" u="sng" dirty="0">
                <a:solidFill>
                  <a:srgbClr val="387038"/>
                </a:solidFill>
                <a:latin typeface="Century Gothic" panose="020B0502020202020204" pitchFamily="34" charset="0"/>
                <a:ea typeface="Calibri"/>
                <a:cs typeface="Times New Roman"/>
              </a:rPr>
              <a:t>blijven bewaard</a:t>
            </a:r>
            <a:r>
              <a:rPr lang="nl-NL" sz="2400" i="1" dirty="0">
                <a:solidFill>
                  <a:srgbClr val="387038"/>
                </a:solidFill>
                <a:latin typeface="Century Gothic" panose="020B0502020202020204" pitchFamily="34" charset="0"/>
                <a:ea typeface="Calibri"/>
                <a:cs typeface="Times New Roman"/>
              </a:rPr>
              <a:t> in het museum.</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4600" y="1613197"/>
            <a:ext cx="4248472" cy="455819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kapot maken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3200" dirty="0">
                <a:effectLst/>
                <a:latin typeface="Century Gothic" panose="020B0502020202020204" pitchFamily="34" charset="0"/>
                <a:ea typeface="Calibri"/>
                <a:cs typeface="Times New Roman"/>
              </a:rPr>
              <a:t> </a:t>
            </a:r>
            <a:r>
              <a:rPr lang="nl-NL" sz="4000" dirty="0">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400" i="1" u="sng"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400" i="1" dirty="0">
              <a:solidFill>
                <a:srgbClr val="387038"/>
              </a:solidFill>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dokter </a:t>
            </a:r>
            <a:r>
              <a:rPr lang="nl-NL" sz="2400" i="1" dirty="0">
                <a:solidFill>
                  <a:srgbClr val="387038"/>
                </a:solidFill>
                <a:effectLst/>
                <a:latin typeface="Century Gothic" panose="020B0502020202020204" pitchFamily="34" charset="0"/>
                <a:ea typeface="Calibri"/>
                <a:cs typeface="Times New Roman"/>
              </a:rPr>
              <a:t>moet de spuit na gebruik </a:t>
            </a:r>
            <a:r>
              <a:rPr lang="nl-NL" sz="2400" i="1" u="sng" dirty="0">
                <a:solidFill>
                  <a:srgbClr val="387038"/>
                </a:solidFill>
                <a:effectLst/>
                <a:latin typeface="Century Gothic" panose="020B0502020202020204" pitchFamily="34" charset="0"/>
                <a:ea typeface="Calibri"/>
                <a:cs typeface="Times New Roman"/>
              </a:rPr>
              <a:t>vernietigen</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47F33A26-E234-4FCA-968B-BE6794E20D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9988" y="2701420"/>
            <a:ext cx="3894881" cy="2600619"/>
          </a:xfrm>
          <a:prstGeom prst="rect">
            <a:avLst/>
          </a:prstGeom>
        </p:spPr>
      </p:pic>
      <p:pic>
        <p:nvPicPr>
          <p:cNvPr id="6" name="Afbeelding 5" descr="Afbeelding met geel, plastic&#10;&#10;Automatisch gegenereerde beschrijving">
            <a:extLst>
              <a:ext uri="{FF2B5EF4-FFF2-40B4-BE49-F238E27FC236}">
                <a16:creationId xmlns:a16="http://schemas.microsoft.com/office/drawing/2014/main" id="{5975C64E-2324-4FEA-AFA8-BAE9B788127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10547" y="2701420"/>
            <a:ext cx="3529537" cy="2583608"/>
          </a:xfrm>
          <a:prstGeom prst="rect">
            <a:avLst/>
          </a:prstGeom>
        </p:spPr>
      </p:pic>
    </p:spTree>
    <p:extLst>
      <p:ext uri="{BB962C8B-B14F-4D97-AF65-F5344CB8AC3E}">
        <p14:creationId xmlns:p14="http://schemas.microsoft.com/office/powerpoint/2010/main" val="2695583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41" y="4007277"/>
            <a:ext cx="2847636" cy="12715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47047" y="3714391"/>
            <a:ext cx="2808312" cy="80843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3233" y="3091665"/>
            <a:ext cx="2850773" cy="7570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185790" y="3957205"/>
            <a:ext cx="2936055" cy="6959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a:t>
            </a:r>
            <a:endParaRPr lang="nl-NL" sz="900" dirty="0">
              <a:effectLst/>
              <a:latin typeface="Century Gothic" panose="020B0502020202020204" pitchFamily="34" charset="0"/>
              <a:ea typeface="Calibri"/>
              <a:cs typeface="Times New Roman"/>
            </a:endParaRPr>
          </a:p>
        </p:txBody>
      </p:sp>
      <p:sp>
        <p:nvSpPr>
          <p:cNvPr id="9" name="Text Box 14"/>
          <p:cNvSpPr txBox="1"/>
          <p:nvPr/>
        </p:nvSpPr>
        <p:spPr>
          <a:xfrm>
            <a:off x="3106937" y="3706533"/>
            <a:ext cx="2850773" cy="8712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het dorp</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6111351" y="3059201"/>
            <a:ext cx="2576900"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de stad</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393005" y="476672"/>
            <a:ext cx="5745955"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u="sng" dirty="0">
                <a:solidFill>
                  <a:srgbClr val="387038"/>
                </a:solidFill>
                <a:latin typeface="Century Gothic" panose="020B0502020202020204" pitchFamily="34" charset="0"/>
                <a:ea typeface="Calibri"/>
                <a:cs typeface="Times New Roman"/>
              </a:rPr>
              <a:t>De nederzetting</a:t>
            </a:r>
            <a:r>
              <a:rPr lang="nl-NL" sz="2400" i="1" dirty="0">
                <a:solidFill>
                  <a:srgbClr val="387038"/>
                </a:solidFill>
                <a:latin typeface="Century Gothic" panose="020B0502020202020204" pitchFamily="34" charset="0"/>
                <a:ea typeface="Calibri"/>
                <a:cs typeface="Times New Roman"/>
              </a:rPr>
              <a:t> was 2500 jaar geleden bewoond door mensen. </a:t>
            </a:r>
            <a:endParaRPr lang="nl-NL" sz="1200" i="1" dirty="0">
              <a:effectLst/>
              <a:latin typeface="Century Gothic" panose="020B0502020202020204" pitchFamily="34" charset="0"/>
              <a:ea typeface="Calibri"/>
              <a:cs typeface="Times New Roman"/>
            </a:endParaRPr>
          </a:p>
        </p:txBody>
      </p:sp>
      <p:sp>
        <p:nvSpPr>
          <p:cNvPr id="16" name="Text Box 14"/>
          <p:cNvSpPr txBox="1"/>
          <p:nvPr/>
        </p:nvSpPr>
        <p:spPr>
          <a:xfrm>
            <a:off x="251540" y="5341616"/>
            <a:ext cx="4452145" cy="54080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9" name="Tekstvak 2">
            <a:extLst>
              <a:ext uri="{FF2B5EF4-FFF2-40B4-BE49-F238E27FC236}">
                <a16:creationId xmlns:a16="http://schemas.microsoft.com/office/drawing/2014/main" id="{549F890D-31ED-426C-8098-2E2828731722}"/>
              </a:ext>
            </a:extLst>
          </p:cNvPr>
          <p:cNvSpPr txBox="1">
            <a:spLocks noChangeArrowheads="1"/>
          </p:cNvSpPr>
          <p:nvPr/>
        </p:nvSpPr>
        <p:spPr bwMode="auto">
          <a:xfrm>
            <a:off x="185856" y="5337159"/>
            <a:ext cx="4520734"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200" dirty="0">
                <a:effectLst/>
                <a:latin typeface="Century Gothic" panose="020B0502020202020204" pitchFamily="34" charset="0"/>
                <a:ea typeface="Calibri"/>
                <a:cs typeface="Times New Roman"/>
              </a:rPr>
              <a:t>= de bewoonde plek</a:t>
            </a:r>
          </a:p>
        </p:txBody>
      </p:sp>
      <p:pic>
        <p:nvPicPr>
          <p:cNvPr id="2" name="Afbeelding 1">
            <a:extLst>
              <a:ext uri="{FF2B5EF4-FFF2-40B4-BE49-F238E27FC236}">
                <a16:creationId xmlns:a16="http://schemas.microsoft.com/office/drawing/2014/main" id="{360D4B6C-9964-41C5-8986-7A5353BA7E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930" y="2112776"/>
            <a:ext cx="2847636" cy="1820280"/>
          </a:xfrm>
          <a:prstGeom prst="rect">
            <a:avLst/>
          </a:prstGeom>
        </p:spPr>
      </p:pic>
      <p:pic>
        <p:nvPicPr>
          <p:cNvPr id="15" name="Afbeelding 14" descr="Afbeelding met buiten, stad&#10;&#10;Automatisch gegenereerde beschrijving">
            <a:extLst>
              <a:ext uri="{FF2B5EF4-FFF2-40B4-BE49-F238E27FC236}">
                <a16:creationId xmlns:a16="http://schemas.microsoft.com/office/drawing/2014/main" id="{129C5725-A946-458C-8BEF-4BBB805AEA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6248" y="1124744"/>
            <a:ext cx="2835650" cy="1894214"/>
          </a:xfrm>
          <a:prstGeom prst="rect">
            <a:avLst/>
          </a:prstGeom>
        </p:spPr>
      </p:pic>
      <p:pic>
        <p:nvPicPr>
          <p:cNvPr id="20" name="Afbeelding 19" descr="Afbeelding met tekst, stad, welig&#10;&#10;Automatisch gegenereerde beschrijving">
            <a:extLst>
              <a:ext uri="{FF2B5EF4-FFF2-40B4-BE49-F238E27FC236}">
                <a16:creationId xmlns:a16="http://schemas.microsoft.com/office/drawing/2014/main" id="{B8DBE682-25F7-4979-B477-11F926EB5FA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95983" y="1569467"/>
            <a:ext cx="2679896" cy="2075557"/>
          </a:xfrm>
          <a:prstGeom prst="rect">
            <a:avLst/>
          </a:prstGeom>
        </p:spPr>
      </p:pic>
      <p:sp>
        <p:nvSpPr>
          <p:cNvPr id="17" name="Text Box 14">
            <a:extLst>
              <a:ext uri="{FF2B5EF4-FFF2-40B4-BE49-F238E27FC236}">
                <a16:creationId xmlns:a16="http://schemas.microsoft.com/office/drawing/2014/main" id="{0E13CF03-DF51-479E-BFB2-118822587F46}"/>
              </a:ext>
            </a:extLst>
          </p:cNvPr>
          <p:cNvSpPr txBox="1"/>
          <p:nvPr/>
        </p:nvSpPr>
        <p:spPr>
          <a:xfrm>
            <a:off x="168191" y="4531004"/>
            <a:ext cx="3010193" cy="6959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nederzetting</a:t>
            </a:r>
            <a:endParaRPr lang="nl-NL" sz="900" dirty="0">
              <a:effectLst/>
              <a:latin typeface="Century Gothic" panose="020B0502020202020204" pitchFamily="34" charset="0"/>
              <a:ea typeface="Calibri"/>
              <a:cs typeface="Times New Roman"/>
            </a:endParaRPr>
          </a:p>
        </p:txBody>
      </p:sp>
      <p:sp>
        <p:nvSpPr>
          <p:cNvPr id="12" name="Tekstvak 11">
            <a:extLst>
              <a:ext uri="{FF2B5EF4-FFF2-40B4-BE49-F238E27FC236}">
                <a16:creationId xmlns:a16="http://schemas.microsoft.com/office/drawing/2014/main" id="{B12F1039-4ED3-4DB6-9AE8-F4C7B1CD4901}"/>
              </a:ext>
            </a:extLst>
          </p:cNvPr>
          <p:cNvSpPr txBox="1"/>
          <p:nvPr/>
        </p:nvSpPr>
        <p:spPr>
          <a:xfrm>
            <a:off x="324335" y="1867100"/>
            <a:ext cx="1802731" cy="215444"/>
          </a:xfrm>
          <a:prstGeom prst="rect">
            <a:avLst/>
          </a:prstGeom>
          <a:noFill/>
        </p:spPr>
        <p:txBody>
          <a:bodyPr wrap="square" rtlCol="0">
            <a:spAutoFit/>
          </a:bodyPr>
          <a:lstStyle/>
          <a:p>
            <a:r>
              <a:rPr lang="nl-NL" sz="800" dirty="0"/>
              <a:t>Bron: Geschiedenis van Odijk.nl</a:t>
            </a:r>
          </a:p>
        </p:txBody>
      </p:sp>
    </p:spTree>
    <p:extLst>
      <p:ext uri="{BB962C8B-B14F-4D97-AF65-F5344CB8AC3E}">
        <p14:creationId xmlns:p14="http://schemas.microsoft.com/office/powerpoint/2010/main" val="1009086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65572" y="514943"/>
            <a:ext cx="5057473"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8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866903" y="393853"/>
            <a:ext cx="5184576" cy="834896"/>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nl-NL" sz="48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de onderzoeker</a:t>
            </a:r>
          </a:p>
        </p:txBody>
      </p:sp>
      <p:sp>
        <p:nvSpPr>
          <p:cNvPr id="7" name="Text Box 14"/>
          <p:cNvSpPr txBox="1"/>
          <p:nvPr/>
        </p:nvSpPr>
        <p:spPr>
          <a:xfrm>
            <a:off x="395536" y="3859035"/>
            <a:ext cx="398616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05441" y="3819162"/>
            <a:ext cx="4032449" cy="66330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4000" b="1" dirty="0">
                <a:solidFill>
                  <a:prstClr val="black"/>
                </a:solidFill>
                <a:latin typeface="Century Gothic" panose="020B0502020202020204" pitchFamily="34" charset="0"/>
                <a:ea typeface="Calibri"/>
                <a:cs typeface="Times New Roman"/>
              </a:rPr>
              <a:t>d</a:t>
            </a:r>
            <a:r>
              <a:rPr kumimoji="0" lang="nl-NL" sz="40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e archeoloog</a:t>
            </a:r>
          </a:p>
        </p:txBody>
      </p:sp>
      <p:sp>
        <p:nvSpPr>
          <p:cNvPr id="11" name="Text Box 14"/>
          <p:cNvSpPr txBox="1"/>
          <p:nvPr/>
        </p:nvSpPr>
        <p:spPr>
          <a:xfrm>
            <a:off x="5319360" y="3857148"/>
            <a:ext cx="342017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448484" y="3845936"/>
            <a:ext cx="3072226" cy="547206"/>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4000" b="1" dirty="0">
                <a:solidFill>
                  <a:prstClr val="black"/>
                </a:solidFill>
                <a:latin typeface="Century Gothic" panose="020B0502020202020204" pitchFamily="34" charset="0"/>
                <a:ea typeface="Calibri"/>
                <a:cs typeface="Times New Roman"/>
              </a:rPr>
              <a:t>d</a:t>
            </a:r>
            <a:r>
              <a:rPr kumimoji="0" lang="nl-NL" sz="4000" b="1"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rPr>
              <a:t>e bioloog</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405441" y="2400023"/>
            <a:ext cx="3976261" cy="141531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85685" y="2416210"/>
            <a:ext cx="3754268" cy="1510038"/>
          </a:xfrm>
          <a:prstGeom prst="rect">
            <a:avLst/>
          </a:prstGeom>
          <a:noFill/>
          <a:ln w="9525">
            <a:noFill/>
            <a:miter lim="800000"/>
            <a:headEnd/>
            <a:tailEnd/>
          </a:ln>
        </p:spPr>
        <p:txBody>
          <a:bodyPr rot="0" vert="horz" wrap="square" lIns="91440" tIns="45720" rIns="91440" bIns="45720" anchor="t" anchorCtr="0">
            <a:noAutofit/>
          </a:bodyPr>
          <a:lstStyle/>
          <a:p>
            <a:pPr lvl="0">
              <a:lnSpc>
                <a:spcPct val="107000"/>
              </a:lnSpc>
              <a:spcAft>
                <a:spcPts val="800"/>
              </a:spcAft>
              <a:defRPr/>
            </a:pPr>
            <a:r>
              <a:rPr lang="nl-NL" altLang="nl-NL" sz="2800" dirty="0">
                <a:solidFill>
                  <a:prstClr val="black"/>
                </a:solidFill>
                <a:latin typeface="Century Gothic" panose="020B0502020202020204" pitchFamily="34" charset="0"/>
              </a:rPr>
              <a:t>= iemand die in de grond zoekt naar spullen van vroeger</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255314EE-BD53-4EDE-83CD-AA05A0AF18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1600" y="4604700"/>
            <a:ext cx="2677840" cy="1399614"/>
          </a:xfrm>
          <a:prstGeom prst="rect">
            <a:avLst/>
          </a:prstGeom>
        </p:spPr>
      </p:pic>
      <p:pic>
        <p:nvPicPr>
          <p:cNvPr id="4" name="Afbeelding 3" descr="Afbeelding met persoon, buiten&#10;&#10;Automatisch gegenereerde beschrijving">
            <a:extLst>
              <a:ext uri="{FF2B5EF4-FFF2-40B4-BE49-F238E27FC236}">
                <a16:creationId xmlns:a16="http://schemas.microsoft.com/office/drawing/2014/main" id="{ADD054CB-73D7-4D50-9A27-3EC42909A8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35347" y="4604700"/>
            <a:ext cx="1965750" cy="1399614"/>
          </a:xfrm>
          <a:prstGeom prst="rect">
            <a:avLst/>
          </a:prstGeom>
        </p:spPr>
      </p:pic>
      <p:sp>
        <p:nvSpPr>
          <p:cNvPr id="19" name="Text Box 14">
            <a:extLst>
              <a:ext uri="{FF2B5EF4-FFF2-40B4-BE49-F238E27FC236}">
                <a16:creationId xmlns:a16="http://schemas.microsoft.com/office/drawing/2014/main" id="{CE0A12AA-D1F8-4504-A860-DE2698771594}"/>
              </a:ext>
            </a:extLst>
          </p:cNvPr>
          <p:cNvSpPr txBox="1"/>
          <p:nvPr/>
        </p:nvSpPr>
        <p:spPr>
          <a:xfrm>
            <a:off x="5316709" y="2407865"/>
            <a:ext cx="3461363" cy="141531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20" name="Tekstvak 2">
            <a:extLst>
              <a:ext uri="{FF2B5EF4-FFF2-40B4-BE49-F238E27FC236}">
                <a16:creationId xmlns:a16="http://schemas.microsoft.com/office/drawing/2014/main" id="{72197F98-5130-4950-968B-BEF14CA76704}"/>
              </a:ext>
            </a:extLst>
          </p:cNvPr>
          <p:cNvSpPr txBox="1">
            <a:spLocks noChangeArrowheads="1"/>
          </p:cNvSpPr>
          <p:nvPr/>
        </p:nvSpPr>
        <p:spPr bwMode="auto">
          <a:xfrm>
            <a:off x="5296952" y="2424052"/>
            <a:ext cx="3461363" cy="1510038"/>
          </a:xfrm>
          <a:prstGeom prst="rect">
            <a:avLst/>
          </a:prstGeom>
          <a:noFill/>
          <a:ln w="9525">
            <a:noFill/>
            <a:miter lim="800000"/>
            <a:headEnd/>
            <a:tailEnd/>
          </a:ln>
        </p:spPr>
        <p:txBody>
          <a:bodyPr rot="0" vert="horz" wrap="square" lIns="91440" tIns="45720" rIns="91440" bIns="45720" anchor="t" anchorCtr="0">
            <a:noAutofit/>
          </a:bodyPr>
          <a:lstStyle/>
          <a:p>
            <a:pPr lvl="0">
              <a:lnSpc>
                <a:spcPct val="107000"/>
              </a:lnSpc>
              <a:spcAft>
                <a:spcPts val="800"/>
              </a:spcAft>
              <a:defRPr/>
            </a:pPr>
            <a:r>
              <a:rPr lang="nl-NL" altLang="nl-NL" sz="2800" dirty="0">
                <a:solidFill>
                  <a:prstClr val="black"/>
                </a:solidFill>
                <a:latin typeface="Century Gothic" panose="020B0502020202020204" pitchFamily="34" charset="0"/>
              </a:rPr>
              <a:t>= iemand die levende dingen onderzoekt</a:t>
            </a:r>
            <a:endParaRPr kumimoji="0" lang="nl-NL" sz="1100" b="0" i="0" u="none" strike="noStrike" kern="1200" cap="none" spc="0" normalizeH="0" baseline="0" noProof="0" dirty="0">
              <a:ln>
                <a:noFill/>
              </a:ln>
              <a:solidFill>
                <a:prstClr val="black"/>
              </a:solidFill>
              <a:effectLst/>
              <a:uLnTx/>
              <a:uFillTx/>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192884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4462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61780" y="2276872"/>
            <a:ext cx="7666603" cy="9361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51520" y="2204864"/>
            <a:ext cx="7776864" cy="93610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de opgraving</a:t>
            </a:r>
            <a:endParaRPr lang="nl-NL" sz="14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547664" y="3212976"/>
            <a:ext cx="2060952" cy="4886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1791504" y="970572"/>
            <a:ext cx="1849844" cy="1296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395536" y="373817"/>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0994" y="313144"/>
            <a:ext cx="242469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graf</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413077" y="3610513"/>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95536" y="3542169"/>
            <a:ext cx="264557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vondst</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395537" y="980728"/>
            <a:ext cx="4536504" cy="9979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395536" y="980728"/>
            <a:ext cx="5256583"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latin typeface="Century Gothic" panose="020B0502020202020204" pitchFamily="34" charset="0"/>
                <a:ea typeface="Calibri"/>
                <a:cs typeface="Times New Roman"/>
              </a:rPr>
              <a:t>= de plek waar een dode begraven ligt</a:t>
            </a:r>
          </a:p>
        </p:txBody>
      </p:sp>
      <p:sp>
        <p:nvSpPr>
          <p:cNvPr id="21" name="Text Box 14"/>
          <p:cNvSpPr txBox="1"/>
          <p:nvPr/>
        </p:nvSpPr>
        <p:spPr>
          <a:xfrm>
            <a:off x="413076" y="4234342"/>
            <a:ext cx="4230932" cy="90752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2" name="Tekstvak 2"/>
          <p:cNvSpPr txBox="1">
            <a:spLocks noChangeArrowheads="1"/>
          </p:cNvSpPr>
          <p:nvPr/>
        </p:nvSpPr>
        <p:spPr bwMode="auto">
          <a:xfrm>
            <a:off x="471463" y="4179667"/>
            <a:ext cx="4681379" cy="105492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latin typeface="Century Gothic" panose="020B0502020202020204" pitchFamily="34" charset="0"/>
                <a:ea typeface="Calibri"/>
                <a:cs typeface="Times New Roman"/>
              </a:rPr>
              <a:t>= iets wat gevonden is, de ontdekking</a:t>
            </a:r>
            <a:endParaRPr lang="nl-NL" sz="1100" dirty="0">
              <a:effectLst/>
              <a:latin typeface="Century Gothic" panose="020B0502020202020204" pitchFamily="34" charset="0"/>
              <a:ea typeface="Calibri"/>
              <a:cs typeface="Times New Roman"/>
            </a:endParaRPr>
          </a:p>
        </p:txBody>
      </p:sp>
      <p:sp>
        <p:nvSpPr>
          <p:cNvPr id="30" name="Text Box 14"/>
          <p:cNvSpPr txBox="1"/>
          <p:nvPr/>
        </p:nvSpPr>
        <p:spPr>
          <a:xfrm>
            <a:off x="395536" y="5184114"/>
            <a:ext cx="860270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latin typeface="Century Gothic" panose="020B0502020202020204" pitchFamily="34" charset="0"/>
                <a:ea typeface="Calibri"/>
                <a:cs typeface="Times New Roman"/>
              </a:rPr>
              <a:t>Bij toeval werd er </a:t>
            </a:r>
            <a:r>
              <a:rPr lang="nl-NL" sz="2400" i="1" u="sng" dirty="0">
                <a:solidFill>
                  <a:srgbClr val="387038"/>
                </a:solidFill>
                <a:latin typeface="Century Gothic" panose="020B0502020202020204" pitchFamily="34" charset="0"/>
                <a:ea typeface="Calibri"/>
                <a:cs typeface="Times New Roman"/>
              </a:rPr>
              <a:t>een</a:t>
            </a:r>
            <a:r>
              <a:rPr lang="nl-NL" sz="2400" i="1" dirty="0">
                <a:solidFill>
                  <a:srgbClr val="387038"/>
                </a:solidFill>
                <a:latin typeface="Century Gothic" panose="020B0502020202020204" pitchFamily="34" charset="0"/>
                <a:ea typeface="Calibri"/>
                <a:cs typeface="Times New Roman"/>
              </a:rPr>
              <a:t> bijzondere </a:t>
            </a:r>
            <a:r>
              <a:rPr lang="nl-NL" sz="2400" i="1" u="sng" dirty="0">
                <a:solidFill>
                  <a:srgbClr val="387038"/>
                </a:solidFill>
                <a:latin typeface="Century Gothic" panose="020B0502020202020204" pitchFamily="34" charset="0"/>
                <a:ea typeface="Calibri"/>
                <a:cs typeface="Times New Roman"/>
              </a:rPr>
              <a:t>vondst</a:t>
            </a:r>
            <a:r>
              <a:rPr lang="nl-NL" sz="2400" i="1" dirty="0">
                <a:solidFill>
                  <a:srgbClr val="387038"/>
                </a:solidFill>
                <a:latin typeface="Century Gothic" panose="020B0502020202020204" pitchFamily="34" charset="0"/>
                <a:ea typeface="Calibri"/>
                <a:cs typeface="Times New Roman"/>
              </a:rPr>
              <a:t> gedaan. Er werd een oud </a:t>
            </a:r>
            <a:r>
              <a:rPr lang="nl-NL" sz="2400" i="1" u="sng" dirty="0">
                <a:solidFill>
                  <a:srgbClr val="387038"/>
                </a:solidFill>
                <a:latin typeface="Century Gothic" panose="020B0502020202020204" pitchFamily="34" charset="0"/>
                <a:ea typeface="Calibri"/>
                <a:cs typeface="Times New Roman"/>
              </a:rPr>
              <a:t>graf</a:t>
            </a:r>
            <a:r>
              <a:rPr lang="nl-NL" sz="2400" i="1" dirty="0">
                <a:solidFill>
                  <a:srgbClr val="387038"/>
                </a:solidFill>
                <a:latin typeface="Century Gothic" panose="020B0502020202020204" pitchFamily="34" charset="0"/>
                <a:ea typeface="Calibri"/>
                <a:cs typeface="Times New Roman"/>
              </a:rPr>
              <a:t> gevonden.</a:t>
            </a:r>
            <a:endParaRPr lang="nl-NL" sz="12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B34F8BFE-8CF4-4E1A-B675-33EEEC65AD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8618" y="390800"/>
            <a:ext cx="2785841" cy="1860138"/>
          </a:xfrm>
          <a:prstGeom prst="rect">
            <a:avLst/>
          </a:prstGeom>
        </p:spPr>
      </p:pic>
      <p:pic>
        <p:nvPicPr>
          <p:cNvPr id="3" name="Afbeelding 2">
            <a:extLst>
              <a:ext uri="{FF2B5EF4-FFF2-40B4-BE49-F238E27FC236}">
                <a16:creationId xmlns:a16="http://schemas.microsoft.com/office/drawing/2014/main" id="{19CF4D5A-414E-4804-8D6D-1BE759AF147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60744" y="3416856"/>
            <a:ext cx="3035939" cy="1713148"/>
          </a:xfrm>
          <a:prstGeom prst="rect">
            <a:avLst/>
          </a:prstGeom>
        </p:spPr>
      </p:pic>
    </p:spTree>
    <p:extLst>
      <p:ext uri="{BB962C8B-B14F-4D97-AF65-F5344CB8AC3E}">
        <p14:creationId xmlns:p14="http://schemas.microsoft.com/office/powerpoint/2010/main" val="1088933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1" y="-27384"/>
            <a:ext cx="9144000" cy="6255559"/>
          </a:xfrm>
          <a:prstGeom prst="rect">
            <a:avLst/>
          </a:prstGeom>
          <a:noFill/>
        </p:spPr>
        <p:txBody>
          <a:bodyPr wrap="square" rtlCol="0">
            <a:spAutoFit/>
          </a:bodyPr>
          <a:lstStyle/>
          <a:p>
            <a:pPr fontAlgn="t"/>
            <a:r>
              <a:rPr lang="nl-NL" sz="6600" b="1" u="sng" dirty="0">
                <a:solidFill>
                  <a:prstClr val="black"/>
                </a:solidFill>
                <a:latin typeface="Century Gothic" panose="020B0502020202020204" pitchFamily="34" charset="0"/>
              </a:rPr>
              <a:t>omgaan met iemand</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contact met iemand hebben</a:t>
            </a:r>
            <a:endParaRPr lang="nl-NL" sz="1600" i="1" dirty="0">
              <a:solidFill>
                <a:srgbClr val="00B050"/>
              </a:solidFill>
              <a:latin typeface="Century Gothic" panose="020B0502020202020204" pitchFamily="34" charset="0"/>
            </a:endParaRPr>
          </a:p>
          <a:p>
            <a:pPr lvl="0"/>
            <a:endParaRPr lang="nl-NL" sz="1050" i="1" dirty="0">
              <a:solidFill>
                <a:srgbClr val="00B050"/>
              </a:solidFill>
              <a:latin typeface="Century Gothic" panose="020B0502020202020204" pitchFamily="34" charset="0"/>
            </a:endParaRPr>
          </a:p>
          <a:p>
            <a:pPr lvl="0"/>
            <a:endParaRPr lang="nl-NL" sz="3000" i="1" dirty="0">
              <a:solidFill>
                <a:srgbClr val="00B050"/>
              </a:solidFill>
              <a:latin typeface="Century Gothic" panose="020B0502020202020204" pitchFamily="34" charset="0"/>
            </a:endParaRPr>
          </a:p>
          <a:p>
            <a:pPr lvl="0"/>
            <a:endParaRPr lang="nl-NL" sz="3000" i="1" dirty="0">
              <a:solidFill>
                <a:srgbClr val="00B050"/>
              </a:solidFill>
              <a:latin typeface="Century Gothic" panose="020B0502020202020204" pitchFamily="34" charset="0"/>
            </a:endParaRPr>
          </a:p>
          <a:p>
            <a:pPr lvl="0"/>
            <a:endParaRPr lang="nl-NL" sz="2800" i="1" dirty="0">
              <a:solidFill>
                <a:srgbClr val="387038"/>
              </a:solidFill>
              <a:latin typeface="Century Gothic" panose="020B0502020202020204" pitchFamily="34" charset="0"/>
              <a:ea typeface="Calibri"/>
              <a:cs typeface="Times New Roman"/>
            </a:endParaRPr>
          </a:p>
          <a:p>
            <a:pPr lvl="0"/>
            <a:endParaRPr lang="nl-NL" sz="2800" i="1" dirty="0">
              <a:solidFill>
                <a:srgbClr val="387038"/>
              </a:solidFill>
              <a:latin typeface="Century Gothic" panose="020B0502020202020204" pitchFamily="34" charset="0"/>
              <a:ea typeface="Calibri"/>
              <a:cs typeface="Times New Roman"/>
            </a:endParaRPr>
          </a:p>
          <a:p>
            <a:pPr lvl="0"/>
            <a:endParaRPr lang="nl-NL" sz="2800" i="1" dirty="0">
              <a:solidFill>
                <a:srgbClr val="387038"/>
              </a:solidFill>
              <a:latin typeface="Century Gothic" panose="020B0502020202020204" pitchFamily="34" charset="0"/>
              <a:ea typeface="Calibri"/>
              <a:cs typeface="Times New Roman"/>
            </a:endParaRPr>
          </a:p>
          <a:p>
            <a:pPr lvl="0"/>
            <a:endParaRPr lang="nl-NL" sz="2800" i="1" dirty="0">
              <a:solidFill>
                <a:srgbClr val="387038"/>
              </a:solidFill>
              <a:latin typeface="Century Gothic" panose="020B0502020202020204" pitchFamily="34" charset="0"/>
              <a:ea typeface="Calibri"/>
              <a:cs typeface="Times New Roman"/>
            </a:endParaRPr>
          </a:p>
          <a:p>
            <a:pPr lvl="0"/>
            <a:r>
              <a:rPr lang="nl-NL" sz="2800" i="1" dirty="0">
                <a:solidFill>
                  <a:srgbClr val="387038"/>
                </a:solidFill>
                <a:latin typeface="Century Gothic" panose="020B0502020202020204" pitchFamily="34" charset="0"/>
                <a:ea typeface="Calibri"/>
                <a:cs typeface="Times New Roman"/>
              </a:rPr>
              <a:t>Mijn neefje </a:t>
            </a:r>
            <a:r>
              <a:rPr lang="nl-NL" sz="2800" i="1" u="sng" dirty="0">
                <a:solidFill>
                  <a:srgbClr val="387038"/>
                </a:solidFill>
                <a:latin typeface="Century Gothic" panose="020B0502020202020204" pitchFamily="34" charset="0"/>
                <a:ea typeface="Calibri"/>
                <a:cs typeface="Times New Roman"/>
              </a:rPr>
              <a:t>gaat</a:t>
            </a:r>
            <a:r>
              <a:rPr lang="nl-NL" sz="2800" i="1" dirty="0">
                <a:solidFill>
                  <a:srgbClr val="387038"/>
                </a:solidFill>
                <a:latin typeface="Century Gothic" panose="020B0502020202020204" pitchFamily="34" charset="0"/>
                <a:ea typeface="Calibri"/>
                <a:cs typeface="Times New Roman"/>
              </a:rPr>
              <a:t> al een tijdje </a:t>
            </a:r>
            <a:r>
              <a:rPr lang="nl-NL" sz="2800" i="1" u="sng" dirty="0">
                <a:solidFill>
                  <a:srgbClr val="387038"/>
                </a:solidFill>
                <a:latin typeface="Century Gothic" panose="020B0502020202020204" pitchFamily="34" charset="0"/>
                <a:ea typeface="Calibri"/>
                <a:cs typeface="Times New Roman"/>
              </a:rPr>
              <a:t>om met iemand</a:t>
            </a:r>
            <a:r>
              <a:rPr lang="nl-NL" sz="2800" i="1" dirty="0">
                <a:solidFill>
                  <a:srgbClr val="387038"/>
                </a:solidFill>
                <a:latin typeface="Century Gothic" panose="020B0502020202020204" pitchFamily="34" charset="0"/>
                <a:ea typeface="Calibri"/>
                <a:cs typeface="Times New Roman"/>
              </a:rPr>
              <a:t> die het ook leuk vindt de grond te onderzoeken.</a:t>
            </a:r>
            <a:endParaRPr lang="nl-NL" sz="3000" i="1" dirty="0">
              <a:solidFill>
                <a:srgbClr val="00B050"/>
              </a:solidFill>
              <a:latin typeface="Century Gothic" panose="020B0502020202020204" pitchFamily="34" charset="0"/>
            </a:endParaRPr>
          </a:p>
        </p:txBody>
      </p:sp>
      <p:pic>
        <p:nvPicPr>
          <p:cNvPr id="3" name="Afbeelding 2">
            <a:extLst>
              <a:ext uri="{FF2B5EF4-FFF2-40B4-BE49-F238E27FC236}">
                <a16:creationId xmlns:a16="http://schemas.microsoft.com/office/drawing/2014/main" id="{D1C4D5DD-C526-4520-891F-3D98B98BCB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5816" y="1720736"/>
            <a:ext cx="5118668" cy="3416527"/>
          </a:xfrm>
          <a:prstGeom prst="rect">
            <a:avLst/>
          </a:prstGeom>
        </p:spPr>
      </p:pic>
    </p:spTree>
    <p:extLst>
      <p:ext uri="{BB962C8B-B14F-4D97-AF65-F5344CB8AC3E}">
        <p14:creationId xmlns:p14="http://schemas.microsoft.com/office/powerpoint/2010/main" val="2128607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15 – 13 april 2021</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Mariët Bolding-Koster</a:t>
            </a:r>
            <a:br>
              <a:rPr lang="nl-NL" sz="1100" i="1" dirty="0">
                <a:solidFill>
                  <a:srgbClr val="00B050"/>
                </a:solidFill>
                <a:latin typeface="Century Gothic" panose="020B0502020202020204" pitchFamily="34" charset="0"/>
              </a:rPr>
            </a:br>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0FB0339-F620-4D00-B6B6-BFE4E58B1F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9910" y="332656"/>
            <a:ext cx="4375619" cy="4762244"/>
          </a:xfrm>
          <a:prstGeom prst="rect">
            <a:avLst/>
          </a:prstGeom>
        </p:spPr>
      </p:pic>
      <p:sp>
        <p:nvSpPr>
          <p:cNvPr id="5" name="Rechthoek 4">
            <a:extLst>
              <a:ext uri="{FF2B5EF4-FFF2-40B4-BE49-F238E27FC236}">
                <a16:creationId xmlns:a16="http://schemas.microsoft.com/office/drawing/2014/main" id="{6036E528-58BB-428A-8F73-DDA2036B5EA8}"/>
              </a:ext>
            </a:extLst>
          </p:cNvPr>
          <p:cNvSpPr/>
          <p:nvPr/>
        </p:nvSpPr>
        <p:spPr>
          <a:xfrm>
            <a:off x="2051720" y="5373216"/>
            <a:ext cx="5112568" cy="646331"/>
          </a:xfrm>
          <a:prstGeom prst="rect">
            <a:avLst/>
          </a:prstGeom>
        </p:spPr>
        <p:txBody>
          <a:bodyPr wrap="square">
            <a:spAutoFit/>
          </a:bodyPr>
          <a:lstStyle/>
          <a:p>
            <a:r>
              <a:rPr lang="nl-NL" dirty="0">
                <a:hlinkClick r:id="rId3"/>
              </a:rPr>
              <a:t>https://www.youtube.com/watch?v=gFzGd21fKko</a:t>
            </a:r>
            <a:endParaRPr lang="nl-NL" dirty="0"/>
          </a:p>
          <a:p>
            <a:endParaRPr lang="nl-NL" dirty="0"/>
          </a:p>
        </p:txBody>
      </p:sp>
    </p:spTree>
    <p:extLst>
      <p:ext uri="{BB962C8B-B14F-4D97-AF65-F5344CB8AC3E}">
        <p14:creationId xmlns:p14="http://schemas.microsoft.com/office/powerpoint/2010/main" val="337494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0138"/>
            <a:ext cx="9144000" cy="1107996"/>
          </a:xfrm>
          <a:prstGeom prst="rect">
            <a:avLst/>
          </a:prstGeom>
          <a:noFill/>
        </p:spPr>
        <p:txBody>
          <a:bodyPr wrap="square" rtlCol="0">
            <a:spAutoFit/>
          </a:bodyPr>
          <a:lstStyle/>
          <a:p>
            <a:r>
              <a:rPr lang="nl-NL" sz="6600" b="1" u="sng" dirty="0">
                <a:latin typeface="Century Gothic" panose="020B0502020202020204" pitchFamily="34" charset="0"/>
              </a:rPr>
              <a:t>omgaan met iemand</a:t>
            </a:r>
          </a:p>
        </p:txBody>
      </p:sp>
      <p:sp>
        <p:nvSpPr>
          <p:cNvPr id="9" name="Tekstvak 8"/>
          <p:cNvSpPr txBox="1"/>
          <p:nvPr/>
        </p:nvSpPr>
        <p:spPr>
          <a:xfrm>
            <a:off x="6563730" y="1198493"/>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Tekstvak 7">
            <a:extLst>
              <a:ext uri="{FF2B5EF4-FFF2-40B4-BE49-F238E27FC236}">
                <a16:creationId xmlns:a16="http://schemas.microsoft.com/office/drawing/2014/main" id="{872DAC64-2852-44DC-AE85-7A8AD4E06850}"/>
              </a:ext>
            </a:extLst>
          </p:cNvPr>
          <p:cNvSpPr txBox="1"/>
          <p:nvPr/>
        </p:nvSpPr>
        <p:spPr>
          <a:xfrm>
            <a:off x="1619672" y="5877272"/>
            <a:ext cx="5832648" cy="369332"/>
          </a:xfrm>
          <a:prstGeom prst="rect">
            <a:avLst/>
          </a:prstGeom>
          <a:noFill/>
        </p:spPr>
        <p:txBody>
          <a:bodyPr wrap="square" rtlCol="0">
            <a:spAutoFit/>
          </a:bodyPr>
          <a:lstStyle/>
          <a:p>
            <a:r>
              <a:rPr lang="nl-NL" dirty="0">
                <a:solidFill>
                  <a:srgbClr val="FF0000"/>
                </a:solidFill>
              </a:rPr>
              <a:t>                                           </a:t>
            </a:r>
          </a:p>
        </p:txBody>
      </p:sp>
      <p:pic>
        <p:nvPicPr>
          <p:cNvPr id="4" name="Afbeelding 3" descr="Afbeelding met boom, buiten, gras, persoon&#10;&#10;Automatisch gegenereerde beschrijving">
            <a:extLst>
              <a:ext uri="{FF2B5EF4-FFF2-40B4-BE49-F238E27FC236}">
                <a16:creationId xmlns:a16="http://schemas.microsoft.com/office/drawing/2014/main" id="{45F88537-5962-46E6-8DF3-52A63579180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484784"/>
            <a:ext cx="7643358" cy="5105762"/>
          </a:xfrm>
          <a:prstGeom prst="rect">
            <a:avLst/>
          </a:prstGeom>
        </p:spPr>
      </p:pic>
    </p:spTree>
    <p:extLst>
      <p:ext uri="{BB962C8B-B14F-4D97-AF65-F5344CB8AC3E}">
        <p14:creationId xmlns:p14="http://schemas.microsoft.com/office/powerpoint/2010/main" val="87927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23528" y="151521"/>
            <a:ext cx="11409158" cy="1323439"/>
          </a:xfrm>
          <a:prstGeom prst="rect">
            <a:avLst/>
          </a:prstGeom>
          <a:noFill/>
        </p:spPr>
        <p:txBody>
          <a:bodyPr wrap="square" rtlCol="0">
            <a:spAutoFit/>
          </a:bodyPr>
          <a:lstStyle/>
          <a:p>
            <a:r>
              <a:rPr lang="nl-NL" sz="8000" b="1" u="sng" dirty="0">
                <a:latin typeface="Century Gothic" panose="020B0502020202020204" pitchFamily="34" charset="0"/>
              </a:rPr>
              <a:t>bij toeval</a:t>
            </a:r>
          </a:p>
        </p:txBody>
      </p:sp>
      <p:pic>
        <p:nvPicPr>
          <p:cNvPr id="4" name="Afbeelding 3" descr="Afbeelding met gras, buiten&#10;&#10;Automatisch gegenereerde beschrijving">
            <a:extLst>
              <a:ext uri="{FF2B5EF4-FFF2-40B4-BE49-F238E27FC236}">
                <a16:creationId xmlns:a16="http://schemas.microsoft.com/office/drawing/2014/main" id="{64A3FF33-BABB-4EA5-B910-A9BBAD0B694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8703" y="3191376"/>
            <a:ext cx="4762500" cy="3171825"/>
          </a:xfrm>
          <a:prstGeom prst="rect">
            <a:avLst/>
          </a:prstGeom>
        </p:spPr>
      </p:pic>
      <p:sp>
        <p:nvSpPr>
          <p:cNvPr id="5" name="Tekstballon: ovaal 4">
            <a:extLst>
              <a:ext uri="{FF2B5EF4-FFF2-40B4-BE49-F238E27FC236}">
                <a16:creationId xmlns:a16="http://schemas.microsoft.com/office/drawing/2014/main" id="{6543E348-7954-4889-A148-4E76D5EE23CC}"/>
              </a:ext>
            </a:extLst>
          </p:cNvPr>
          <p:cNvSpPr/>
          <p:nvPr/>
        </p:nvSpPr>
        <p:spPr>
          <a:xfrm>
            <a:off x="1403648" y="2668781"/>
            <a:ext cx="864096" cy="576064"/>
          </a:xfrm>
          <a:prstGeom prst="wedgeEllipse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719AEF69-F04C-4EBF-AB05-2CF4838E93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6656" y="3191376"/>
            <a:ext cx="902286" cy="676715"/>
          </a:xfrm>
          <a:prstGeom prst="rect">
            <a:avLst/>
          </a:prstGeom>
        </p:spPr>
      </p:pic>
      <p:pic>
        <p:nvPicPr>
          <p:cNvPr id="8" name="Afbeelding 7">
            <a:extLst>
              <a:ext uri="{FF2B5EF4-FFF2-40B4-BE49-F238E27FC236}">
                <a16:creationId xmlns:a16="http://schemas.microsoft.com/office/drawing/2014/main" id="{F9B9ED0C-3293-4D1B-8D6D-7902180C41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6656" y="4019001"/>
            <a:ext cx="902286" cy="676715"/>
          </a:xfrm>
          <a:prstGeom prst="rect">
            <a:avLst/>
          </a:prstGeom>
        </p:spPr>
      </p:pic>
      <p:pic>
        <p:nvPicPr>
          <p:cNvPr id="9" name="Afbeelding 8">
            <a:extLst>
              <a:ext uri="{FF2B5EF4-FFF2-40B4-BE49-F238E27FC236}">
                <a16:creationId xmlns:a16="http://schemas.microsoft.com/office/drawing/2014/main" id="{1156B9B9-8340-473A-B99C-7571750B51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67667" y="3429000"/>
            <a:ext cx="902286" cy="676715"/>
          </a:xfrm>
          <a:prstGeom prst="rect">
            <a:avLst/>
          </a:prstGeom>
        </p:spPr>
      </p:pic>
      <p:sp>
        <p:nvSpPr>
          <p:cNvPr id="10" name="Tekstvak 9">
            <a:extLst>
              <a:ext uri="{FF2B5EF4-FFF2-40B4-BE49-F238E27FC236}">
                <a16:creationId xmlns:a16="http://schemas.microsoft.com/office/drawing/2014/main" id="{632BD513-5CEC-4F29-8BF6-BF0999735EC8}"/>
              </a:ext>
            </a:extLst>
          </p:cNvPr>
          <p:cNvSpPr txBox="1"/>
          <p:nvPr/>
        </p:nvSpPr>
        <p:spPr>
          <a:xfrm>
            <a:off x="1527607" y="2782925"/>
            <a:ext cx="1080120" cy="369332"/>
          </a:xfrm>
          <a:prstGeom prst="rect">
            <a:avLst/>
          </a:prstGeom>
          <a:noFill/>
        </p:spPr>
        <p:txBody>
          <a:bodyPr wrap="square" rtlCol="0">
            <a:spAutoFit/>
          </a:bodyPr>
          <a:lstStyle/>
          <a:p>
            <a:r>
              <a:rPr lang="nl-NL" dirty="0"/>
              <a:t>piep</a:t>
            </a:r>
          </a:p>
        </p:txBody>
      </p:sp>
      <p:sp>
        <p:nvSpPr>
          <p:cNvPr id="11" name="Rechthoek 10">
            <a:extLst>
              <a:ext uri="{FF2B5EF4-FFF2-40B4-BE49-F238E27FC236}">
                <a16:creationId xmlns:a16="http://schemas.microsoft.com/office/drawing/2014/main" id="{512F1857-1110-4B7E-A885-904A968CD1A3}"/>
              </a:ext>
            </a:extLst>
          </p:cNvPr>
          <p:cNvSpPr/>
          <p:nvPr/>
        </p:nvSpPr>
        <p:spPr>
          <a:xfrm>
            <a:off x="2199305" y="3508721"/>
            <a:ext cx="596638" cy="369332"/>
          </a:xfrm>
          <a:prstGeom prst="rect">
            <a:avLst/>
          </a:prstGeom>
        </p:spPr>
        <p:txBody>
          <a:bodyPr wrap="none">
            <a:spAutoFit/>
          </a:bodyPr>
          <a:lstStyle/>
          <a:p>
            <a:pPr lvl="0"/>
            <a:r>
              <a:rPr lang="nl-NL" dirty="0">
                <a:solidFill>
                  <a:schemeClr val="bg1"/>
                </a:solidFill>
              </a:rPr>
              <a:t>piep</a:t>
            </a:r>
          </a:p>
        </p:txBody>
      </p:sp>
      <p:sp>
        <p:nvSpPr>
          <p:cNvPr id="12" name="Rechthoek 11">
            <a:extLst>
              <a:ext uri="{FF2B5EF4-FFF2-40B4-BE49-F238E27FC236}">
                <a16:creationId xmlns:a16="http://schemas.microsoft.com/office/drawing/2014/main" id="{B0670519-8C23-41E6-8E27-3160145CA989}"/>
              </a:ext>
            </a:extLst>
          </p:cNvPr>
          <p:cNvSpPr/>
          <p:nvPr/>
        </p:nvSpPr>
        <p:spPr>
          <a:xfrm>
            <a:off x="3347864" y="3244334"/>
            <a:ext cx="1522455" cy="369332"/>
          </a:xfrm>
          <a:prstGeom prst="rect">
            <a:avLst/>
          </a:prstGeom>
        </p:spPr>
        <p:txBody>
          <a:bodyPr wrap="square">
            <a:spAutoFit/>
          </a:bodyPr>
          <a:lstStyle/>
          <a:p>
            <a:r>
              <a:rPr lang="nl-NL" dirty="0">
                <a:solidFill>
                  <a:schemeClr val="bg1"/>
                </a:solidFill>
              </a:rPr>
              <a:t>piep</a:t>
            </a:r>
          </a:p>
        </p:txBody>
      </p:sp>
      <p:sp>
        <p:nvSpPr>
          <p:cNvPr id="13" name="Rechthoek 12">
            <a:extLst>
              <a:ext uri="{FF2B5EF4-FFF2-40B4-BE49-F238E27FC236}">
                <a16:creationId xmlns:a16="http://schemas.microsoft.com/office/drawing/2014/main" id="{50C8DFDE-CEAC-4C2F-BE22-9A612A348305}"/>
              </a:ext>
            </a:extLst>
          </p:cNvPr>
          <p:cNvSpPr/>
          <p:nvPr/>
        </p:nvSpPr>
        <p:spPr>
          <a:xfrm>
            <a:off x="3379480" y="4082016"/>
            <a:ext cx="596638" cy="369332"/>
          </a:xfrm>
          <a:prstGeom prst="rect">
            <a:avLst/>
          </a:prstGeom>
        </p:spPr>
        <p:txBody>
          <a:bodyPr wrap="none">
            <a:spAutoFit/>
          </a:bodyPr>
          <a:lstStyle/>
          <a:p>
            <a:r>
              <a:rPr lang="nl-NL" dirty="0">
                <a:solidFill>
                  <a:schemeClr val="bg1"/>
                </a:solidFill>
              </a:rPr>
              <a:t>piep</a:t>
            </a:r>
          </a:p>
        </p:txBody>
      </p:sp>
      <p:pic>
        <p:nvPicPr>
          <p:cNvPr id="20" name="Afbeelding 19" descr="Afbeelding met persoon, gras, buiten, jongen&#10;&#10;Automatisch gegenereerde beschrijving">
            <a:extLst>
              <a:ext uri="{FF2B5EF4-FFF2-40B4-BE49-F238E27FC236}">
                <a16:creationId xmlns:a16="http://schemas.microsoft.com/office/drawing/2014/main" id="{5AE70860-013D-43C1-BD9D-E659CB8A2D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62532" y="2172560"/>
            <a:ext cx="2794503" cy="4183389"/>
          </a:xfrm>
          <a:prstGeom prst="rect">
            <a:avLst/>
          </a:prstGeom>
        </p:spPr>
      </p:pic>
    </p:spTree>
    <p:extLst>
      <p:ext uri="{BB962C8B-B14F-4D97-AF65-F5344CB8AC3E}">
        <p14:creationId xmlns:p14="http://schemas.microsoft.com/office/powerpoint/2010/main" val="1987543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9829"/>
            <a:ext cx="9036496" cy="144016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de vondst</a:t>
            </a:r>
            <a:endParaRPr lang="nl-NL" sz="8000" b="1" u="sng" kern="1200" dirty="0">
              <a:latin typeface="Century Gothic" panose="020B0502020202020204" pitchFamily="34" charset="0"/>
              <a:ea typeface="+mj-ea"/>
              <a:cs typeface="+mj-cs"/>
            </a:endParaRPr>
          </a:p>
        </p:txBody>
      </p:sp>
      <p:pic>
        <p:nvPicPr>
          <p:cNvPr id="4" name="Afbeelding 3" descr="Afbeelding met buiten, grond, persoon&#10;&#10;Automatisch gegenereerde beschrijving">
            <a:extLst>
              <a:ext uri="{FF2B5EF4-FFF2-40B4-BE49-F238E27FC236}">
                <a16:creationId xmlns:a16="http://schemas.microsoft.com/office/drawing/2014/main" id="{F92E7206-C5FF-4E02-9B98-7C30C38735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5556" y="1412920"/>
            <a:ext cx="7884876" cy="5267097"/>
          </a:xfrm>
          <a:prstGeom prst="rect">
            <a:avLst/>
          </a:prstGeom>
        </p:spPr>
      </p:pic>
    </p:spTree>
    <p:extLst>
      <p:ext uri="{BB962C8B-B14F-4D97-AF65-F5344CB8AC3E}">
        <p14:creationId xmlns:p14="http://schemas.microsoft.com/office/powerpoint/2010/main" val="4251169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7384"/>
            <a:ext cx="9361040" cy="1323439"/>
          </a:xfrm>
          <a:prstGeom prst="rect">
            <a:avLst/>
          </a:prstGeom>
          <a:noFill/>
        </p:spPr>
        <p:txBody>
          <a:bodyPr wrap="square" rtlCol="0">
            <a:spAutoFit/>
          </a:bodyPr>
          <a:lstStyle/>
          <a:p>
            <a:r>
              <a:rPr lang="nl-NL" sz="8000" b="1" u="sng" dirty="0">
                <a:latin typeface="Century Gothic" panose="020B0502020202020204" pitchFamily="34" charset="0"/>
              </a:rPr>
              <a:t>de archeoloog</a:t>
            </a:r>
          </a:p>
        </p:txBody>
      </p:sp>
      <p:pic>
        <p:nvPicPr>
          <p:cNvPr id="4" name="Afbeelding 3" descr="Afbeelding met grond, persoon, buiten, rots&#10;&#10;Automatisch gegenereerde beschrijving">
            <a:extLst>
              <a:ext uri="{FF2B5EF4-FFF2-40B4-BE49-F238E27FC236}">
                <a16:creationId xmlns:a16="http://schemas.microsoft.com/office/drawing/2014/main" id="{D402A3AE-D0CD-41DB-872A-96917FDEEF9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296055"/>
            <a:ext cx="7992888" cy="5339249"/>
          </a:xfrm>
          <a:prstGeom prst="rect">
            <a:avLst/>
          </a:prstGeom>
        </p:spPr>
      </p:pic>
    </p:spTree>
    <p:extLst>
      <p:ext uri="{BB962C8B-B14F-4D97-AF65-F5344CB8AC3E}">
        <p14:creationId xmlns:p14="http://schemas.microsoft.com/office/powerpoint/2010/main" val="3870861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25814"/>
            <a:ext cx="9036496" cy="1323439"/>
          </a:xfrm>
          <a:prstGeom prst="rect">
            <a:avLst/>
          </a:prstGeom>
          <a:noFill/>
        </p:spPr>
        <p:txBody>
          <a:bodyPr wrap="square" rtlCol="0">
            <a:spAutoFit/>
          </a:bodyPr>
          <a:lstStyle/>
          <a:p>
            <a:r>
              <a:rPr lang="nl-NL" sz="8000" b="1" u="sng" dirty="0">
                <a:latin typeface="Century Gothic" panose="020B0502020202020204" pitchFamily="34" charset="0"/>
              </a:rPr>
              <a:t>de nederzetting</a:t>
            </a:r>
          </a:p>
        </p:txBody>
      </p:sp>
      <p:pic>
        <p:nvPicPr>
          <p:cNvPr id="4" name="Afbeelding 3" descr="Afbeelding met lucht, gras, natuur, hoogland&#10;&#10;Automatisch gegenereerde beschrijving">
            <a:extLst>
              <a:ext uri="{FF2B5EF4-FFF2-40B4-BE49-F238E27FC236}">
                <a16:creationId xmlns:a16="http://schemas.microsoft.com/office/drawing/2014/main" id="{BAE860C1-445B-42C8-AD36-8D7DB6B88B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0888" y="1410818"/>
            <a:ext cx="7553520" cy="4826494"/>
          </a:xfrm>
          <a:prstGeom prst="rect">
            <a:avLst/>
          </a:prstGeom>
        </p:spPr>
      </p:pic>
      <p:sp>
        <p:nvSpPr>
          <p:cNvPr id="5" name="Tekstvak 4">
            <a:extLst>
              <a:ext uri="{FF2B5EF4-FFF2-40B4-BE49-F238E27FC236}">
                <a16:creationId xmlns:a16="http://schemas.microsoft.com/office/drawing/2014/main" id="{A1246667-9AC6-4929-8DF6-9CB93BC8975E}"/>
              </a:ext>
            </a:extLst>
          </p:cNvPr>
          <p:cNvSpPr txBox="1"/>
          <p:nvPr/>
        </p:nvSpPr>
        <p:spPr>
          <a:xfrm>
            <a:off x="4351033" y="6453336"/>
            <a:ext cx="4752528" cy="246221"/>
          </a:xfrm>
          <a:prstGeom prst="rect">
            <a:avLst/>
          </a:prstGeom>
          <a:noFill/>
        </p:spPr>
        <p:txBody>
          <a:bodyPr wrap="square" rtlCol="0">
            <a:spAutoFit/>
          </a:bodyPr>
          <a:lstStyle/>
          <a:p>
            <a:r>
              <a:rPr lang="nl-NL" sz="1000" dirty="0"/>
              <a:t>                                                                         Bron: Geschiedenis van Odijk.nl</a:t>
            </a:r>
          </a:p>
        </p:txBody>
      </p:sp>
    </p:spTree>
    <p:extLst>
      <p:ext uri="{BB962C8B-B14F-4D97-AF65-F5344CB8AC3E}">
        <p14:creationId xmlns:p14="http://schemas.microsoft.com/office/powerpoint/2010/main" val="391277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18A8456-5F48-4EB5-B862-8AAE058F410E}"/>
              </a:ext>
            </a:extLst>
          </p:cNvPr>
          <p:cNvSpPr txBox="1"/>
          <p:nvPr/>
        </p:nvSpPr>
        <p:spPr>
          <a:xfrm>
            <a:off x="70992" y="-25135"/>
            <a:ext cx="9073008" cy="1323439"/>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het graf</a:t>
            </a:r>
          </a:p>
        </p:txBody>
      </p:sp>
      <p:pic>
        <p:nvPicPr>
          <p:cNvPr id="7" name="Afbeelding 6" descr="Afbeelding met grond, buiten, persoon, rots&#10;&#10;Automatisch gegenereerde beschrijving">
            <a:extLst>
              <a:ext uri="{FF2B5EF4-FFF2-40B4-BE49-F238E27FC236}">
                <a16:creationId xmlns:a16="http://schemas.microsoft.com/office/drawing/2014/main" id="{64815785-F582-4224-ADCC-977CF63D3E9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412776"/>
            <a:ext cx="7776864" cy="5194946"/>
          </a:xfrm>
          <a:prstGeom prst="rect">
            <a:avLst/>
          </a:prstGeom>
        </p:spPr>
      </p:pic>
    </p:spTree>
    <p:extLst>
      <p:ext uri="{BB962C8B-B14F-4D97-AF65-F5344CB8AC3E}">
        <p14:creationId xmlns:p14="http://schemas.microsoft.com/office/powerpoint/2010/main" val="131918006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3219</TotalTime>
  <Words>618</Words>
  <Application>Microsoft Office PowerPoint</Application>
  <PresentationFormat>Diavoorstelling (4:3)</PresentationFormat>
  <Paragraphs>158</Paragraphs>
  <Slides>17</Slides>
  <Notes>11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Century Gothic</vt:lpstr>
      <vt:lpstr>Tahoma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Vrielink, Francis</cp:lastModifiedBy>
  <cp:revision>558</cp:revision>
  <dcterms:created xsi:type="dcterms:W3CDTF">2020-12-15T09:16:44Z</dcterms:created>
  <dcterms:modified xsi:type="dcterms:W3CDTF">2022-09-07T10:34:28Z</dcterms:modified>
</cp:coreProperties>
</file>