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456" r:id="rId4"/>
    <p:sldId id="1241" r:id="rId5"/>
    <p:sldId id="1238" r:id="rId6"/>
    <p:sldId id="1245" r:id="rId7"/>
    <p:sldId id="1244" r:id="rId8"/>
    <p:sldId id="1265" r:id="rId9"/>
    <p:sldId id="1291" r:id="rId10"/>
    <p:sldId id="1442" r:id="rId11"/>
    <p:sldId id="934" r:id="rId12"/>
    <p:sldId id="1428" r:id="rId13"/>
    <p:sldId id="1454" r:id="rId14"/>
    <p:sldId id="1453" r:id="rId15"/>
    <p:sldId id="1438" r:id="rId16"/>
    <p:sldId id="259" r:id="rId17"/>
    <p:sldId id="1452" r:id="rId18"/>
    <p:sldId id="1455" r:id="rId19"/>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56"/>
            <p14:sldId id="1241"/>
            <p14:sldId id="1238"/>
            <p14:sldId id="1245"/>
            <p14:sldId id="1244"/>
            <p14:sldId id="1265"/>
            <p14:sldId id="1291"/>
            <p14:sldId id="1442"/>
            <p14:sldId id="934"/>
            <p14:sldId id="1428"/>
            <p14:sldId id="1454"/>
            <p14:sldId id="1453"/>
            <p14:sldId id="1438"/>
            <p14:sldId id="259"/>
            <p14:sldId id="1452"/>
            <p14:sldId id="1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87940" autoAdjust="0"/>
  </p:normalViewPr>
  <p:slideViewPr>
    <p:cSldViewPr>
      <p:cViewPr varScale="1">
        <p:scale>
          <a:sx n="71" d="100"/>
          <a:sy n="71" d="100"/>
        </p:scale>
        <p:origin x="173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4:40.149" v="13" actId="20577"/>
      <pc:docMkLst>
        <pc:docMk/>
      </pc:docMkLst>
      <pc:sldChg chg="modSp mod">
        <pc:chgData name="Routledge, Mandy" userId="bacdedf5-8e30-494b-ad8b-f27fa30c4f8d" providerId="ADAL" clId="{95E54199-3027-4CF9-8C4C-D216678C710C}" dt="2022-02-15T10:34:40.149" v="13" actId="20577"/>
        <pc:sldMkLst>
          <pc:docMk/>
          <pc:sldMk cId="323006580" sldId="548"/>
        </pc:sldMkLst>
        <pc:spChg chg="mod">
          <ac:chgData name="Routledge, Mandy" userId="bacdedf5-8e30-494b-ad8b-f27fa30c4f8d" providerId="ADAL" clId="{95E54199-3027-4CF9-8C4C-D216678C710C}" dt="2022-02-15T10:34:40.149" v="1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7814"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4576" y="3"/>
            <a:ext cx="3077814"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7814"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4576" y="9721155"/>
            <a:ext cx="3077814"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8427"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3992" y="9"/>
            <a:ext cx="3078427"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92188" y="766763"/>
            <a:ext cx="5119687"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10408" y="4861442"/>
            <a:ext cx="568325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8427"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3992" y="9721128"/>
            <a:ext cx="3078427"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2800" dirty="0"/>
              <a:t>-spuwen: spugen</a:t>
            </a:r>
          </a:p>
          <a:p>
            <a:pPr algn="l"/>
            <a:r>
              <a:rPr lang="nl-NL" sz="2800" dirty="0"/>
              <a:t>-verdwenen zijn: er niet meer zijn</a:t>
            </a:r>
          </a:p>
          <a:p>
            <a:pPr algn="l"/>
            <a:r>
              <a:rPr lang="nl-NL" sz="2800" dirty="0"/>
              <a:t>-opgraven: uit de grond halen</a:t>
            </a:r>
          </a:p>
          <a:p>
            <a:pPr algn="l"/>
            <a:r>
              <a:rPr lang="nl-NL" sz="2800" dirty="0"/>
              <a:t>-de toerist: iemand die reist omdat hij of zij het leuk vindt</a:t>
            </a:r>
          </a:p>
          <a:p>
            <a:pPr algn="l"/>
            <a:r>
              <a:rPr lang="nl-NL" sz="2800" dirty="0"/>
              <a:t>-de ruïne: wat over is van een kapot gebouw</a:t>
            </a:r>
          </a:p>
          <a:p>
            <a:pPr algn="l"/>
            <a:r>
              <a:rPr lang="nl-NL" sz="2800" dirty="0"/>
              <a:t>-instorten: kapotgaan en in elkaar zakken</a:t>
            </a:r>
          </a:p>
          <a:p>
            <a:pPr algn="l"/>
            <a:r>
              <a:rPr lang="nl-NL" sz="2800" dirty="0"/>
              <a:t>-waardevol: je kunt er veel geld voor krijgen, veel waard zijn</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1879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73390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76258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0059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9tqR_tRSI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1800" dirty="0"/>
              <a:t>Ik stel me even aan jullie voor: ik ben de Notre-Dame. </a:t>
            </a:r>
            <a:r>
              <a:rPr lang="nl-NL" sz="1800" dirty="0">
                <a:solidFill>
                  <a:srgbClr val="00B050"/>
                </a:solidFill>
              </a:rPr>
              <a:t>(extra klik) </a:t>
            </a:r>
            <a:r>
              <a:rPr lang="nl-NL" sz="1800" dirty="0"/>
              <a:t>Misschien wel de beroemdste kerk in de hele wereld. Je vindt mij in Parijs. Ongeveer vijftig miljoen </a:t>
            </a:r>
            <a:r>
              <a:rPr lang="nl-NL" sz="1800" b="1" u="sng" dirty="0"/>
              <a:t>toeristen</a:t>
            </a:r>
            <a:r>
              <a:rPr lang="nl-NL" sz="1800" dirty="0"/>
              <a:t> bezoeken Parijs elk jaar. De toerist is </a:t>
            </a:r>
            <a:r>
              <a:rPr lang="nl-NL" sz="1800" b="1" i="1" dirty="0"/>
              <a:t>iemand die reist omdat hij of zij het leuk vindt</a:t>
            </a:r>
            <a:r>
              <a:rPr lang="nl-NL" sz="1800" dirty="0"/>
              <a:t>. De meeste toeristen komen ook even bij mij kijken, want ik heb prachtige, gekleurde ramen. En binnen in mij hangen veel </a:t>
            </a:r>
            <a:r>
              <a:rPr lang="nl-NL" sz="1800" b="1" u="sng" dirty="0"/>
              <a:t>waardevolle</a:t>
            </a:r>
            <a:r>
              <a:rPr lang="nl-NL" sz="1800" dirty="0"/>
              <a:t> kunstwerken. Waardevol betekent </a:t>
            </a:r>
            <a:r>
              <a:rPr lang="nl-NL" sz="1800" b="1" i="1" dirty="0"/>
              <a:t>dat je er veel geld voor kunt krijgen, dat ze veel waard zijn</a:t>
            </a:r>
            <a:r>
              <a:rPr lang="nl-NL" sz="1800" dirty="0"/>
              <a:t>. Bijna 3 jaar geleden gebeurde er iets vreselijks met me. Tijdens werkzaamheden brak er brand uit. De brandweer had veel moeite met blussen en ik brandde bijna helemaal af. Ik </a:t>
            </a:r>
            <a:r>
              <a:rPr lang="nl-NL" sz="1800" b="1" u="sng" dirty="0"/>
              <a:t>was </a:t>
            </a:r>
            <a:r>
              <a:rPr lang="nl-NL" sz="1800" dirty="0"/>
              <a:t>bijna </a:t>
            </a:r>
            <a:r>
              <a:rPr lang="nl-NL" sz="1800" b="1" u="sng" dirty="0"/>
              <a:t>verdwenen</a:t>
            </a:r>
            <a:r>
              <a:rPr lang="nl-NL" sz="1800" dirty="0"/>
              <a:t>, ik </a:t>
            </a:r>
            <a:r>
              <a:rPr lang="nl-NL" sz="1800" b="1" i="1" dirty="0"/>
              <a:t>was er </a:t>
            </a:r>
            <a:r>
              <a:rPr lang="nl-NL" sz="1800" dirty="0"/>
              <a:t>bijna</a:t>
            </a:r>
            <a:r>
              <a:rPr lang="nl-NL" sz="1800" b="1" i="1" dirty="0"/>
              <a:t> niet meer</a:t>
            </a:r>
            <a:r>
              <a:rPr lang="nl-NL" sz="1800" dirty="0"/>
              <a:t>. En ik stond op </a:t>
            </a:r>
            <a:r>
              <a:rPr lang="nl-NL" sz="1800" b="1" u="sng" dirty="0"/>
              <a:t>instorten</a:t>
            </a:r>
            <a:r>
              <a:rPr lang="nl-NL" sz="1800" dirty="0"/>
              <a:t>, ik zou bijna </a:t>
            </a:r>
            <a:r>
              <a:rPr lang="nl-NL" sz="1800" b="1" i="1" dirty="0"/>
              <a:t>kapotgaan en in elkaar zakken</a:t>
            </a:r>
            <a:r>
              <a:rPr lang="nl-NL" sz="1800" dirty="0"/>
              <a:t>. Gelukkig gebeurde dat niet. Maar er bleef wel </a:t>
            </a:r>
            <a:r>
              <a:rPr lang="nl-NL" sz="1800" b="1" u="sng" dirty="0"/>
              <a:t>een ruïne</a:t>
            </a:r>
            <a:r>
              <a:rPr lang="nl-NL" sz="1800" b="1" dirty="0"/>
              <a:t> </a:t>
            </a:r>
            <a:r>
              <a:rPr lang="nl-NL" sz="1800" dirty="0"/>
              <a:t>van mij over. Zo noem je </a:t>
            </a:r>
            <a:r>
              <a:rPr lang="nl-NL" sz="1800" b="1" i="1" dirty="0"/>
              <a:t>wat over is van een kapot gebouw</a:t>
            </a:r>
            <a:r>
              <a:rPr lang="nl-NL" sz="1800" dirty="0"/>
              <a:t>. De hele wereld was vreselijke geschrokken van deze brand. Heel veel mensen wilden helpen om mij weer op te bouwen. Er werden allerlei acties gevoerd om geld in te zamelen. Een van die acties is: “Adopteer een waterspuwer”. Weten jullie wat een waterspuwer is? Nou, dit is een figuurtje van steen, vaak in de vorm van een draak. Ik heb heel veel van deze waterspuwers boven op mijn torens. En als het regent </a:t>
            </a:r>
            <a:r>
              <a:rPr lang="nl-NL" sz="1800" b="1" u="sng" dirty="0"/>
              <a:t>spuwen</a:t>
            </a:r>
            <a:r>
              <a:rPr lang="nl-NL" sz="1800" dirty="0"/>
              <a:t> zij het regenwater naar beneden. Zij </a:t>
            </a:r>
            <a:r>
              <a:rPr lang="nl-NL" sz="1800" b="1" i="1" dirty="0"/>
              <a:t>spugen</a:t>
            </a:r>
            <a:r>
              <a:rPr lang="nl-NL" sz="1800" dirty="0"/>
              <a:t> het water naar beneden.  Voor deze actie kun je zelf zo’n waterspuwer uitzoeken en geld geven om hem te laten repareren. Ook mijn binnenkant wordt gerepareerd. Alles is heel goed door onderzoekers onderzocht. Onder mijn vloer hebben ze een heel bijzondere kist </a:t>
            </a:r>
            <a:r>
              <a:rPr lang="nl-NL" sz="1800" b="1" u="sng" dirty="0"/>
              <a:t>opgegraven</a:t>
            </a:r>
            <a:r>
              <a:rPr lang="nl-NL" sz="1800" dirty="0"/>
              <a:t>, </a:t>
            </a:r>
            <a:r>
              <a:rPr lang="nl-NL" sz="1800" b="1" i="1" dirty="0"/>
              <a:t>uit de grond gehaald</a:t>
            </a:r>
            <a:r>
              <a:rPr lang="nl-NL" sz="1800" dirty="0"/>
              <a:t>.  In de kist vonden ze een lichaam. Ze denken dat dit lichaam van een belangrijke persoon is. Ik denk dat ik in 2024 weer helemaal opgeknapt ben. Kom jij dan ook een keer kijken als toerist? </a:t>
            </a:r>
          </a:p>
          <a:p>
            <a:pPr marL="0" indent="0">
              <a:buNone/>
            </a:pPr>
            <a:endParaRPr lang="nl-NL" sz="1800" dirty="0"/>
          </a:p>
          <a:p>
            <a:pPr marL="0" indent="0">
              <a:buNone/>
            </a:pPr>
            <a:r>
              <a:rPr lang="nl-NL" sz="1800" dirty="0"/>
              <a:t>Extra: linkje naar de brand </a:t>
            </a:r>
            <a:r>
              <a:rPr lang="nl-NL" sz="1100" dirty="0">
                <a:hlinkClick r:id="rId3"/>
              </a:rPr>
              <a:t>PARIJS: Zo greep het vuur om zich heen in de </a:t>
            </a:r>
            <a:r>
              <a:rPr lang="nl-NL" sz="1100" dirty="0" err="1">
                <a:hlinkClick r:id="rId3"/>
              </a:rPr>
              <a:t>Notre</a:t>
            </a:r>
            <a:r>
              <a:rPr lang="nl-NL" sz="1100" dirty="0">
                <a:hlinkClick r:id="rId3"/>
              </a:rPr>
              <a:t>-Dame - YouTube</a:t>
            </a:r>
            <a:endParaRPr lang="nl-NL" sz="1100" dirty="0"/>
          </a:p>
          <a:p>
            <a:pPr marL="0" indent="0">
              <a:buNone/>
            </a:pPr>
            <a:endParaRPr lang="nl-NL" sz="18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opgraven</a:t>
            </a:r>
          </a:p>
        </p:txBody>
      </p:sp>
      <p:pic>
        <p:nvPicPr>
          <p:cNvPr id="1026" name="Picture 2">
            <a:extLst>
              <a:ext uri="{FF2B5EF4-FFF2-40B4-BE49-F238E27FC236}">
                <a16:creationId xmlns:a16="http://schemas.microsoft.com/office/drawing/2014/main" id="{B7799325-10A3-4615-84C7-F75D2A860B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9850" y="1311711"/>
            <a:ext cx="3924300"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91E1D5A-AA62-4A9D-8E0F-A6A536BEA87D}"/>
              </a:ext>
            </a:extLst>
          </p:cNvPr>
          <p:cNvSpPr txBox="1"/>
          <p:nvPr/>
        </p:nvSpPr>
        <p:spPr>
          <a:xfrm rot="16200000">
            <a:off x="4377412" y="3651085"/>
            <a:ext cx="4940488" cy="230832"/>
          </a:xfrm>
          <a:prstGeom prst="rect">
            <a:avLst/>
          </a:prstGeom>
          <a:noFill/>
        </p:spPr>
        <p:txBody>
          <a:bodyPr wrap="square">
            <a:spAutoFit/>
          </a:bodyPr>
          <a:lstStyle/>
          <a:p>
            <a:r>
              <a:rPr lang="nl-NL" sz="900" b="0" i="0" dirty="0">
                <a:solidFill>
                  <a:srgbClr val="313131"/>
                </a:solidFill>
                <a:effectLst/>
                <a:latin typeface="Muli"/>
              </a:rPr>
              <a:t>Bron: DRAC IDF / Dorothée </a:t>
            </a:r>
            <a:r>
              <a:rPr lang="nl-NL" sz="900" b="0" i="0" dirty="0" err="1">
                <a:solidFill>
                  <a:srgbClr val="313131"/>
                </a:solidFill>
                <a:effectLst/>
                <a:latin typeface="Muli"/>
              </a:rPr>
              <a:t>Chaoui-Derieux</a:t>
            </a:r>
            <a:endParaRPr lang="nl-NL" sz="900" dirty="0"/>
          </a:p>
        </p:txBody>
      </p:sp>
    </p:spTree>
    <p:extLst>
      <p:ext uri="{BB962C8B-B14F-4D97-AF65-F5344CB8AC3E}">
        <p14:creationId xmlns:p14="http://schemas.microsoft.com/office/powerpoint/2010/main" val="357711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waardevol</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waardeloos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7122" y="1702974"/>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je kunt er veel geld voor krijgen, veel waard zijn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de kerk hangen veel </a:t>
            </a:r>
            <a:r>
              <a:rPr lang="nl-NL" sz="2000" i="1" u="sng" dirty="0">
                <a:solidFill>
                  <a:srgbClr val="387038"/>
                </a:solidFill>
                <a:latin typeface="Century Gothic" panose="020B0502020202020204" pitchFamily="34" charset="0"/>
                <a:ea typeface="Calibri"/>
                <a:cs typeface="Times New Roman"/>
              </a:rPr>
              <a:t>waardevolle</a:t>
            </a:r>
            <a:r>
              <a:rPr lang="nl-NL" sz="2000" i="1" dirty="0">
                <a:solidFill>
                  <a:srgbClr val="387038"/>
                </a:solidFill>
                <a:latin typeface="Century Gothic" panose="020B0502020202020204" pitchFamily="34" charset="0"/>
                <a:ea typeface="Calibri"/>
                <a:cs typeface="Times New Roman"/>
              </a:rPr>
              <a:t> schilderijen.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9747" y="1504973"/>
            <a:ext cx="4394680"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kunt er maar weinig geld voor krijgen, het heeft weinig waarde,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tekening is </a:t>
            </a:r>
            <a:r>
              <a:rPr lang="nl-NL" sz="2000" i="1" u="sng" dirty="0">
                <a:solidFill>
                  <a:srgbClr val="387038"/>
                </a:solidFill>
                <a:latin typeface="Century Gothic" panose="020B0502020202020204" pitchFamily="34" charset="0"/>
                <a:ea typeface="Calibri"/>
                <a:cs typeface="Times New Roman"/>
              </a:rPr>
              <a:t>waardeloos</a:t>
            </a:r>
            <a:r>
              <a:rPr lang="nl-NL" sz="2000" i="1" dirty="0">
                <a:solidFill>
                  <a:srgbClr val="387038"/>
                </a:solidFill>
                <a:latin typeface="Century Gothic" panose="020B0502020202020204" pitchFamily="34" charset="0"/>
                <a:ea typeface="Calibri"/>
                <a:cs typeface="Times New Roman"/>
              </a:rPr>
              <a:t>, maar ik vind hem prachtig!</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A0B25C2-51B1-4787-A866-70DD7B77AF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728" y="2775056"/>
            <a:ext cx="2093916" cy="2388865"/>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2CDFC093-B342-424C-B728-E878EB11B2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2972907"/>
            <a:ext cx="2717132" cy="2037849"/>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6416" y="118439"/>
            <a:ext cx="4275584" cy="7306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verdwenen</a:t>
            </a:r>
          </a:p>
        </p:txBody>
      </p:sp>
      <p:sp>
        <p:nvSpPr>
          <p:cNvPr id="13" name="Tekstvak 2"/>
          <p:cNvSpPr txBox="1">
            <a:spLocks noChangeArrowheads="1"/>
          </p:cNvSpPr>
          <p:nvPr/>
        </p:nvSpPr>
        <p:spPr bwMode="auto">
          <a:xfrm>
            <a:off x="4445732" y="11688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tevoorschijn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9641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niet meer zijn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Notre Dame </a:t>
            </a:r>
            <a:r>
              <a:rPr lang="nl-NL" sz="2000" i="1" u="sng" dirty="0">
                <a:solidFill>
                  <a:srgbClr val="387038"/>
                </a:solidFill>
                <a:latin typeface="Century Gothic" panose="020B0502020202020204" pitchFamily="34" charset="0"/>
                <a:ea typeface="Calibri"/>
                <a:cs typeface="Times New Roman"/>
              </a:rPr>
              <a:t>is</a:t>
            </a:r>
            <a:r>
              <a:rPr lang="nl-NL" sz="2000" i="1" dirty="0">
                <a:solidFill>
                  <a:srgbClr val="387038"/>
                </a:solidFill>
                <a:latin typeface="Century Gothic" panose="020B0502020202020204" pitchFamily="34" charset="0"/>
                <a:ea typeface="Calibri"/>
                <a:cs typeface="Times New Roman"/>
              </a:rPr>
              <a:t> gelukkig niet </a:t>
            </a:r>
            <a:r>
              <a:rPr lang="nl-NL" sz="2000" i="1" u="sng" dirty="0">
                <a:solidFill>
                  <a:srgbClr val="387038"/>
                </a:solidFill>
                <a:latin typeface="Century Gothic" panose="020B0502020202020204" pitchFamily="34" charset="0"/>
                <a:ea typeface="Calibri"/>
                <a:cs typeface="Times New Roman"/>
              </a:rPr>
              <a:t>verdwenen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4712" y="151840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zichtbaar worden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2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Een doodskist onder de grond </a:t>
            </a:r>
            <a:r>
              <a:rPr lang="nl-NL" sz="2000" i="1" u="sng" dirty="0">
                <a:solidFill>
                  <a:srgbClr val="387038"/>
                </a:solidFill>
                <a:latin typeface="Century Gothic" panose="020B0502020202020204" pitchFamily="34" charset="0"/>
                <a:ea typeface="Calibri"/>
                <a:cs typeface="Times New Roman"/>
              </a:rPr>
              <a:t>kwam</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tevoorschijn.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85B8E5B9-BEFE-4000-A6C4-98A9572415C6}"/>
              </a:ext>
            </a:extLst>
          </p:cNvPr>
          <p:cNvSpPr txBox="1"/>
          <p:nvPr/>
        </p:nvSpPr>
        <p:spPr>
          <a:xfrm>
            <a:off x="1423867" y="636883"/>
            <a:ext cx="2160240" cy="910186"/>
          </a:xfrm>
          <a:prstGeom prst="rect">
            <a:avLst/>
          </a:prstGeom>
          <a:noFill/>
        </p:spPr>
        <p:txBody>
          <a:bodyPr wrap="square" rtlCol="0">
            <a:sp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zijn</a:t>
            </a:r>
            <a:endParaRPr lang="nl-NL" sz="5400" b="1" dirty="0">
              <a:solidFill>
                <a:srgbClr val="387038"/>
              </a:solidFill>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B89DB4BE-9908-4062-BE65-284706337590}"/>
              </a:ext>
            </a:extLst>
          </p:cNvPr>
          <p:cNvSpPr txBox="1"/>
          <p:nvPr/>
        </p:nvSpPr>
        <p:spPr>
          <a:xfrm>
            <a:off x="5678743" y="608219"/>
            <a:ext cx="3528392" cy="923330"/>
          </a:xfrm>
          <a:prstGeom prst="rect">
            <a:avLst/>
          </a:prstGeom>
          <a:noFill/>
        </p:spPr>
        <p:txBody>
          <a:bodyPr wrap="square" rtlCol="0">
            <a:spAutoFit/>
          </a:bodyPr>
          <a:lstStyle/>
          <a:p>
            <a:r>
              <a:rPr lang="nl-NL" sz="5400" b="1" dirty="0">
                <a:solidFill>
                  <a:srgbClr val="387038"/>
                </a:solidFill>
                <a:latin typeface="Century Gothic" panose="020B0502020202020204" pitchFamily="34" charset="0"/>
                <a:ea typeface="Calibri"/>
                <a:cs typeface="Times New Roman"/>
              </a:rPr>
              <a:t>komen</a:t>
            </a:r>
            <a:endParaRPr lang="nl-NL" sz="5400" dirty="0"/>
          </a:p>
        </p:txBody>
      </p:sp>
      <p:pic>
        <p:nvPicPr>
          <p:cNvPr id="5" name="Afbeelding 4">
            <a:extLst>
              <a:ext uri="{FF2B5EF4-FFF2-40B4-BE49-F238E27FC236}">
                <a16:creationId xmlns:a16="http://schemas.microsoft.com/office/drawing/2014/main" id="{0D75232E-74C2-4D80-B4EB-5AD630760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231" y="2473471"/>
            <a:ext cx="4030251" cy="1911058"/>
          </a:xfrm>
          <a:prstGeom prst="rect">
            <a:avLst/>
          </a:prstGeom>
        </p:spPr>
      </p:pic>
      <p:pic>
        <p:nvPicPr>
          <p:cNvPr id="16" name="Picture 4" descr="Archeologen vinden eeuwenoude sarcofaag in Notre Dame: 'Heel bijzonder' |  RTL Nieuws">
            <a:extLst>
              <a:ext uri="{FF2B5EF4-FFF2-40B4-BE49-F238E27FC236}">
                <a16:creationId xmlns:a16="http://schemas.microsoft.com/office/drawing/2014/main" id="{2F071058-1396-48EC-9A21-8F0F30BA81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2226443"/>
            <a:ext cx="3549780" cy="247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0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instorten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stutten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4647" y="16705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kapotgaan en in elkaar zakken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N</a:t>
            </a:r>
            <a:r>
              <a:rPr lang="nl-NL" sz="2000" i="1" dirty="0">
                <a:solidFill>
                  <a:srgbClr val="387038"/>
                </a:solidFill>
                <a:latin typeface="Century Gothic" panose="020B0502020202020204" pitchFamily="34" charset="0"/>
                <a:ea typeface="Calibri"/>
                <a:cs typeface="Times New Roman"/>
              </a:rPr>
              <a:t>a de brand </a:t>
            </a:r>
            <a:r>
              <a:rPr lang="nl-NL" sz="2000" i="1" u="sng" dirty="0">
                <a:solidFill>
                  <a:srgbClr val="387038"/>
                </a:solidFill>
                <a:latin typeface="Century Gothic" panose="020B0502020202020204" pitchFamily="34" charset="0"/>
                <a:ea typeface="Calibri"/>
                <a:cs typeface="Times New Roman"/>
              </a:rPr>
              <a:t>stortte</a:t>
            </a:r>
            <a:r>
              <a:rPr lang="nl-NL" sz="2000" i="1" dirty="0">
                <a:solidFill>
                  <a:srgbClr val="387038"/>
                </a:solidFill>
                <a:latin typeface="Century Gothic" panose="020B0502020202020204" pitchFamily="34" charset="0"/>
                <a:ea typeface="Calibri"/>
                <a:cs typeface="Times New Roman"/>
              </a:rPr>
              <a:t> de kerk bijna </a:t>
            </a:r>
            <a:r>
              <a:rPr lang="nl-NL" sz="2000" i="1" u="sng" dirty="0">
                <a:solidFill>
                  <a:srgbClr val="387038"/>
                </a:solidFill>
                <a:latin typeface="Century Gothic" panose="020B0502020202020204" pitchFamily="34" charset="0"/>
                <a:ea typeface="Calibri"/>
                <a:cs typeface="Times New Roman"/>
              </a:rPr>
              <a:t>in.</a:t>
            </a:r>
            <a:endParaRPr lang="nl-NL" sz="1100" u="sng"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ondersteunen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was nodig om de kerk te </a:t>
            </a:r>
            <a:r>
              <a:rPr lang="nl-NL" sz="2000" i="1" u="sng" dirty="0">
                <a:solidFill>
                  <a:srgbClr val="387038"/>
                </a:solidFill>
                <a:latin typeface="Century Gothic" panose="020B0502020202020204" pitchFamily="34" charset="0"/>
                <a:ea typeface="Calibri"/>
                <a:cs typeface="Times New Roman"/>
              </a:rPr>
              <a:t>stutten</a:t>
            </a:r>
            <a:r>
              <a:rPr lang="nl-NL" sz="2000" i="1" dirty="0">
                <a:solidFill>
                  <a:srgbClr val="387038"/>
                </a:solidFill>
                <a:latin typeface="Century Gothic" panose="020B0502020202020204" pitchFamily="34" charset="0"/>
                <a:ea typeface="Calibri"/>
                <a:cs typeface="Times New Roman"/>
              </a:rPr>
              <a:t>, anders zou hij instorten.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 oud, steen, zuilenrij&#10;&#10;Automatisch gegenereerde beschrijving">
            <a:extLst>
              <a:ext uri="{FF2B5EF4-FFF2-40B4-BE49-F238E27FC236}">
                <a16:creationId xmlns:a16="http://schemas.microsoft.com/office/drawing/2014/main" id="{2C9BB36A-7674-4CCC-A70A-AC575AC9F7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693" y="2707788"/>
            <a:ext cx="3734482" cy="2479696"/>
          </a:xfrm>
          <a:prstGeom prst="rect">
            <a:avLst/>
          </a:prstGeom>
        </p:spPr>
      </p:pic>
      <p:pic>
        <p:nvPicPr>
          <p:cNvPr id="4" name="Afbeelding 3" descr="Afbeelding met gebouw, buiten, lucht, steen&#10;&#10;Automatisch gegenereerde beschrijving">
            <a:extLst>
              <a:ext uri="{FF2B5EF4-FFF2-40B4-BE49-F238E27FC236}">
                <a16:creationId xmlns:a16="http://schemas.microsoft.com/office/drawing/2014/main" id="{A89A5DDA-11C3-4124-AF20-8076CA4959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1767" y="2758115"/>
            <a:ext cx="3712119" cy="2479696"/>
          </a:xfrm>
          <a:prstGeom prst="rect">
            <a:avLst/>
          </a:prstGeom>
        </p:spPr>
      </p:pic>
      <p:sp>
        <p:nvSpPr>
          <p:cNvPr id="2" name="Pijl: omlaag 1">
            <a:extLst>
              <a:ext uri="{FF2B5EF4-FFF2-40B4-BE49-F238E27FC236}">
                <a16:creationId xmlns:a16="http://schemas.microsoft.com/office/drawing/2014/main" id="{41C4B2B5-ADDC-4F6C-84A4-B09D5024076F}"/>
              </a:ext>
            </a:extLst>
          </p:cNvPr>
          <p:cNvSpPr/>
          <p:nvPr/>
        </p:nvSpPr>
        <p:spPr>
          <a:xfrm rot="1933066">
            <a:off x="7020448" y="3054266"/>
            <a:ext cx="360040"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90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0" y="-9939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221" y="4018906"/>
            <a:ext cx="2833953" cy="11870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8068" y="3872138"/>
            <a:ext cx="27963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0930" y="3419952"/>
            <a:ext cx="273089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ruïne</a:t>
            </a:r>
          </a:p>
        </p:txBody>
      </p:sp>
      <p:sp>
        <p:nvSpPr>
          <p:cNvPr id="8" name="Text Box 14"/>
          <p:cNvSpPr txBox="1"/>
          <p:nvPr/>
        </p:nvSpPr>
        <p:spPr>
          <a:xfrm>
            <a:off x="124758" y="4129123"/>
            <a:ext cx="2904847"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a:t>
            </a:r>
            <a:r>
              <a:rPr lang="nl-NL" sz="4000" b="1" dirty="0" err="1">
                <a:latin typeface="Century Gothic" panose="020B0502020202020204" pitchFamily="34" charset="0"/>
                <a:ea typeface="Calibri"/>
                <a:cs typeface="Times New Roman"/>
              </a:rPr>
              <a:t>Notre</a:t>
            </a:r>
            <a:r>
              <a:rPr lang="nl-NL" sz="4000" b="1" dirty="0">
                <a:latin typeface="Century Gothic" panose="020B0502020202020204" pitchFamily="34" charset="0"/>
                <a:ea typeface="Calibri"/>
                <a:cs typeface="Times New Roman"/>
              </a:rPr>
              <a:t> Dame</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2475979" y="3996474"/>
            <a:ext cx="3870306" cy="41989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brand</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4804" y="423931"/>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Bijna 3 jaar geleden brak er brand uit in de </a:t>
            </a:r>
            <a:r>
              <a:rPr lang="nl-NL" sz="2000" i="1" dirty="0" err="1">
                <a:solidFill>
                  <a:srgbClr val="387038"/>
                </a:solidFill>
                <a:effectLst/>
                <a:latin typeface="Century Gothic" panose="020B0502020202020204" pitchFamily="34" charset="0"/>
                <a:ea typeface="Calibri"/>
                <a:cs typeface="Times New Roman"/>
              </a:rPr>
              <a:t>Notre</a:t>
            </a:r>
            <a:r>
              <a:rPr lang="nl-NL" sz="2000" i="1" dirty="0">
                <a:solidFill>
                  <a:srgbClr val="387038"/>
                </a:solidFill>
                <a:effectLst/>
                <a:latin typeface="Century Gothic" panose="020B0502020202020204" pitchFamily="34" charset="0"/>
                <a:ea typeface="Calibri"/>
                <a:cs typeface="Times New Roman"/>
              </a:rPr>
              <a:t> Dame. Wat er overbleef was </a:t>
            </a:r>
            <a:r>
              <a:rPr lang="nl-NL" sz="2000" i="1" u="sng" dirty="0">
                <a:solidFill>
                  <a:srgbClr val="387038"/>
                </a:solidFill>
                <a:effectLst/>
                <a:latin typeface="Century Gothic" panose="020B0502020202020204" pitchFamily="34" charset="0"/>
                <a:ea typeface="Calibri"/>
                <a:cs typeface="Times New Roman"/>
              </a:rPr>
              <a:t>een ruïne</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333854" y="4148105"/>
            <a:ext cx="2478868" cy="10431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333854" y="4175192"/>
            <a:ext cx="2407974"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wat over is van een kapot gebouw</a:t>
            </a:r>
          </a:p>
          <a:p>
            <a:pPr>
              <a:lnSpc>
                <a:spcPct val="80000"/>
              </a:lnSpc>
              <a:spcAft>
                <a:spcPts val="800"/>
              </a:spcAft>
            </a:pPr>
            <a:endParaRPr lang="nl-NL" sz="2400" dirty="0">
              <a:effectLst/>
              <a:latin typeface="Century Gothic" panose="020B0502020202020204" pitchFamily="34" charset="0"/>
              <a:ea typeface="Calibri"/>
              <a:cs typeface="Times New Roman"/>
            </a:endParaRPr>
          </a:p>
        </p:txBody>
      </p:sp>
      <p:pic>
        <p:nvPicPr>
          <p:cNvPr id="16" name="Picture 2" descr="Het altaar van de Notre-Dame na de brand. Beeld AFP">
            <a:extLst>
              <a:ext uri="{FF2B5EF4-FFF2-40B4-BE49-F238E27FC236}">
                <a16:creationId xmlns:a16="http://schemas.microsoft.com/office/drawing/2014/main" id="{81E24576-DC1D-4C33-B416-DA7D08823C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0930" y="1528021"/>
            <a:ext cx="2730898" cy="176901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buiten, lucht, stad&#10;&#10;Automatisch gegenereerde beschrijving">
            <a:extLst>
              <a:ext uri="{FF2B5EF4-FFF2-40B4-BE49-F238E27FC236}">
                <a16:creationId xmlns:a16="http://schemas.microsoft.com/office/drawing/2014/main" id="{BDE80A84-89A6-42DF-95A6-D552D1B96E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2021" y="1716318"/>
            <a:ext cx="2730898" cy="2074875"/>
          </a:xfrm>
          <a:prstGeom prst="rect">
            <a:avLst/>
          </a:prstGeom>
        </p:spPr>
      </p:pic>
      <p:pic>
        <p:nvPicPr>
          <p:cNvPr id="13" name="Afbeelding 12" descr="Afbeelding met buiten, gebouw, lucht, kerk&#10;&#10;Automatisch gegenereerde beschrijving">
            <a:extLst>
              <a:ext uri="{FF2B5EF4-FFF2-40B4-BE49-F238E27FC236}">
                <a16:creationId xmlns:a16="http://schemas.microsoft.com/office/drawing/2014/main" id="{FA706A5C-B8F8-4D72-9306-7B4D0122D5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085" y="1988840"/>
            <a:ext cx="2796335" cy="1957435"/>
          </a:xfrm>
          <a:prstGeom prst="rect">
            <a:avLst/>
          </a:prstGeom>
        </p:spPr>
      </p:pic>
      <p:sp>
        <p:nvSpPr>
          <p:cNvPr id="2" name="Tekstvak 1">
            <a:extLst>
              <a:ext uri="{FF2B5EF4-FFF2-40B4-BE49-F238E27FC236}">
                <a16:creationId xmlns:a16="http://schemas.microsoft.com/office/drawing/2014/main" id="{D35A9808-569A-422B-9001-CC59B729D3B4}"/>
              </a:ext>
            </a:extLst>
          </p:cNvPr>
          <p:cNvSpPr txBox="1"/>
          <p:nvPr/>
        </p:nvSpPr>
        <p:spPr>
          <a:xfrm>
            <a:off x="7537841" y="1282977"/>
            <a:ext cx="1552900" cy="230832"/>
          </a:xfrm>
          <a:prstGeom prst="rect">
            <a:avLst/>
          </a:prstGeom>
          <a:noFill/>
        </p:spPr>
        <p:txBody>
          <a:bodyPr wrap="square" rtlCol="0">
            <a:spAutoFit/>
          </a:bodyPr>
          <a:lstStyle/>
          <a:p>
            <a:r>
              <a:rPr lang="nl-NL" sz="900" dirty="0"/>
              <a:t>Bron: trouw.nl</a:t>
            </a:r>
          </a:p>
        </p:txBody>
      </p:sp>
    </p:spTree>
    <p:extLst>
      <p:ext uri="{BB962C8B-B14F-4D97-AF65-F5344CB8AC3E}">
        <p14:creationId xmlns:p14="http://schemas.microsoft.com/office/powerpoint/2010/main" val="32449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65" y="4462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5818" y="476672"/>
            <a:ext cx="318526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39751" y="404664"/>
            <a:ext cx="388843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spuwen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97678" y="3357642"/>
            <a:ext cx="2696249" cy="11874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9965" y="2648143"/>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357641"/>
            <a:ext cx="2858850" cy="11874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28076" y="3523403"/>
            <a:ext cx="3056828" cy="159382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vulkaan</a:t>
            </a:r>
          </a:p>
          <a:p>
            <a:pPr algn="ctr">
              <a:lnSpc>
                <a:spcPct val="80000"/>
              </a:lnSpc>
              <a:spcAft>
                <a:spcPts val="800"/>
              </a:spcAft>
            </a:pPr>
            <a:r>
              <a:rPr lang="nl-NL" sz="3600" b="1" dirty="0">
                <a:effectLst/>
                <a:latin typeface="Century Gothic" panose="020B0502020202020204" pitchFamily="34" charset="0"/>
                <a:ea typeface="Calibri"/>
                <a:cs typeface="Times New Roman"/>
              </a:rPr>
              <a:t>spuwt lava</a:t>
            </a:r>
          </a:p>
        </p:txBody>
      </p:sp>
      <p:sp>
        <p:nvSpPr>
          <p:cNvPr id="11" name="Text Box 14"/>
          <p:cNvSpPr txBox="1"/>
          <p:nvPr/>
        </p:nvSpPr>
        <p:spPr>
          <a:xfrm>
            <a:off x="6116850" y="3342133"/>
            <a:ext cx="2736397" cy="11874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75916" y="3334597"/>
            <a:ext cx="2931714" cy="122144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draakje spuwt regenwater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6908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spugen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53895" y="3463803"/>
            <a:ext cx="2858850" cy="1081322"/>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fontein</a:t>
            </a:r>
          </a:p>
          <a:p>
            <a:pPr algn="ctr">
              <a:lnSpc>
                <a:spcPct val="80000"/>
              </a:lnSpc>
              <a:spcAft>
                <a:spcPts val="800"/>
              </a:spcAft>
            </a:pPr>
            <a:r>
              <a:rPr lang="en-US" sz="3600" b="1" dirty="0">
                <a:latin typeface="Century Gothic" panose="020B0502020202020204" pitchFamily="34" charset="0"/>
                <a:ea typeface="Calibri"/>
                <a:cs typeface="Times New Roman"/>
              </a:rPr>
              <a:t>spuwt water</a:t>
            </a:r>
            <a:endParaRPr lang="nl-NL" sz="3600" b="1" dirty="0">
              <a:effectLst/>
              <a:latin typeface="Century Gothic" panose="020B0502020202020204" pitchFamily="34" charset="0"/>
              <a:ea typeface="Calibri"/>
              <a:cs typeface="Times New Roman"/>
            </a:endParaRPr>
          </a:p>
        </p:txBody>
      </p:sp>
      <p:pic>
        <p:nvPicPr>
          <p:cNvPr id="16" name="Afbeelding 15" descr="Afbeelding met gebouw, lucht, buiten, toren&#10;&#10;Automatisch gegenereerde beschrijving">
            <a:extLst>
              <a:ext uri="{FF2B5EF4-FFF2-40B4-BE49-F238E27FC236}">
                <a16:creationId xmlns:a16="http://schemas.microsoft.com/office/drawing/2014/main" id="{496D43C7-1B8A-4795-AD12-85226EC1D3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1843" y="4637537"/>
            <a:ext cx="2721404" cy="1774875"/>
          </a:xfrm>
          <a:prstGeom prst="rect">
            <a:avLst/>
          </a:prstGeom>
        </p:spPr>
      </p:pic>
      <p:pic>
        <p:nvPicPr>
          <p:cNvPr id="3" name="Afbeelding 2" descr="Afbeelding met boom, buiten, fontein&#10;&#10;Automatisch gegenereerde beschrijving">
            <a:extLst>
              <a:ext uri="{FF2B5EF4-FFF2-40B4-BE49-F238E27FC236}">
                <a16:creationId xmlns:a16="http://schemas.microsoft.com/office/drawing/2014/main" id="{123E4EE1-AE6E-4247-9A98-8674F3DB86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483" y="4637537"/>
            <a:ext cx="2618485" cy="1749148"/>
          </a:xfrm>
          <a:prstGeom prst="rect">
            <a:avLst/>
          </a:prstGeom>
        </p:spPr>
      </p:pic>
      <p:pic>
        <p:nvPicPr>
          <p:cNvPr id="17" name="Afbeelding 16" descr="Afbeelding met buiten, lucht, zonsondergang, natuur&#10;&#10;Automatisch gegenereerde beschrijving">
            <a:extLst>
              <a:ext uri="{FF2B5EF4-FFF2-40B4-BE49-F238E27FC236}">
                <a16:creationId xmlns:a16="http://schemas.microsoft.com/office/drawing/2014/main" id="{B5AA8EFA-A1DE-4148-A50E-BCC19B4AAC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4703" y="4648454"/>
            <a:ext cx="2721404" cy="180488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9963"/>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0" y="1974698"/>
            <a:ext cx="3543893" cy="9183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627784" y="812749"/>
            <a:ext cx="3888431"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opgraven</a:t>
            </a:r>
            <a:endParaRPr lang="nl-NL" sz="1200" dirty="0">
              <a:effectLst/>
              <a:latin typeface="Calibri"/>
              <a:ea typeface="Calibri"/>
              <a:cs typeface="Times New Roman"/>
            </a:endParaRPr>
          </a:p>
        </p:txBody>
      </p:sp>
      <p:sp>
        <p:nvSpPr>
          <p:cNvPr id="15" name="Text Box 14"/>
          <p:cNvSpPr txBox="1"/>
          <p:nvPr/>
        </p:nvSpPr>
        <p:spPr>
          <a:xfrm>
            <a:off x="306980" y="4312699"/>
            <a:ext cx="3040884"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804938" y="4312699"/>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vondst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025063" y="2946638"/>
            <a:ext cx="772168" cy="1351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774869" y="2905151"/>
            <a:ext cx="3741346" cy="561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39544" y="2946638"/>
            <a:ext cx="3755987"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uit de grond halen</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793533" y="78101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archeoloog</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6138" y="3951996"/>
            <a:ext cx="2563180"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838717" y="3950963"/>
            <a:ext cx="2737585" cy="707886"/>
          </a:xfrm>
          <a:prstGeom prst="rect">
            <a:avLst/>
          </a:prstGeom>
          <a:noFill/>
        </p:spPr>
        <p:txBody>
          <a:bodyPr wrap="square" rtlCol="0">
            <a:spAutoFit/>
          </a:bodyPr>
          <a:lstStyle/>
          <a:p>
            <a:r>
              <a:rPr lang="nl-NL" sz="4000" dirty="0">
                <a:latin typeface="Century Gothic" panose="020B0502020202020204" pitchFamily="34" charset="0"/>
              </a:rPr>
              <a:t>de schat</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894871" y="1583559"/>
            <a:ext cx="566345" cy="391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17D7A85-05A9-4194-A8A9-17EA80112B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204" y="754907"/>
            <a:ext cx="2256741" cy="3013658"/>
          </a:xfrm>
          <a:prstGeom prst="rect">
            <a:avLst/>
          </a:prstGeom>
        </p:spPr>
      </p:pic>
      <p:pic>
        <p:nvPicPr>
          <p:cNvPr id="11" name="Afbeelding 10" descr="Afbeelding met grond, buiten, persoon, rots&#10;&#10;Automatisch gegenereerde beschrijving">
            <a:extLst>
              <a:ext uri="{FF2B5EF4-FFF2-40B4-BE49-F238E27FC236}">
                <a16:creationId xmlns:a16="http://schemas.microsoft.com/office/drawing/2014/main" id="{9EC10024-D081-4556-954B-E1C4D5DD8F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9309" y="821955"/>
            <a:ext cx="2228966" cy="1668681"/>
          </a:xfrm>
          <a:prstGeom prst="rect">
            <a:avLst/>
          </a:prstGeom>
        </p:spPr>
      </p:pic>
      <p:pic>
        <p:nvPicPr>
          <p:cNvPr id="20" name="Afbeelding 19">
            <a:extLst>
              <a:ext uri="{FF2B5EF4-FFF2-40B4-BE49-F238E27FC236}">
                <a16:creationId xmlns:a16="http://schemas.microsoft.com/office/drawing/2014/main" id="{8EBB530A-FC3D-4FC9-85B1-5D8A88D77A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05" y="5092274"/>
            <a:ext cx="1960687" cy="1240854"/>
          </a:xfrm>
          <a:prstGeom prst="rect">
            <a:avLst/>
          </a:prstGeom>
        </p:spPr>
      </p:pic>
      <p:pic>
        <p:nvPicPr>
          <p:cNvPr id="22" name="Afbeelding 21" descr="Afbeelding met oud&#10;&#10;Automatisch gegenereerde beschrijving">
            <a:extLst>
              <a:ext uri="{FF2B5EF4-FFF2-40B4-BE49-F238E27FC236}">
                <a16:creationId xmlns:a16="http://schemas.microsoft.com/office/drawing/2014/main" id="{C8BCEC74-65F5-483D-87FE-1A069FFD58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25063" y="4707576"/>
            <a:ext cx="2247223" cy="1501145"/>
          </a:xfrm>
          <a:prstGeom prst="rect">
            <a:avLst/>
          </a:prstGeom>
        </p:spPr>
      </p:pic>
      <p:sp>
        <p:nvSpPr>
          <p:cNvPr id="30" name="Tekstvak 29">
            <a:extLst>
              <a:ext uri="{FF2B5EF4-FFF2-40B4-BE49-F238E27FC236}">
                <a16:creationId xmlns:a16="http://schemas.microsoft.com/office/drawing/2014/main" id="{8A0EB765-12A4-4998-AE14-DD5EC24E7C0B}"/>
              </a:ext>
            </a:extLst>
          </p:cNvPr>
          <p:cNvSpPr txBox="1"/>
          <p:nvPr/>
        </p:nvSpPr>
        <p:spPr>
          <a:xfrm>
            <a:off x="420862" y="3803154"/>
            <a:ext cx="5158292" cy="230832"/>
          </a:xfrm>
          <a:prstGeom prst="rect">
            <a:avLst/>
          </a:prstGeom>
          <a:noFill/>
        </p:spPr>
        <p:txBody>
          <a:bodyPr wrap="square">
            <a:spAutoFit/>
          </a:bodyPr>
          <a:lstStyle/>
          <a:p>
            <a:r>
              <a:rPr lang="nl-NL" sz="900" b="0" i="0" dirty="0">
                <a:solidFill>
                  <a:srgbClr val="313131"/>
                </a:solidFill>
                <a:effectLst/>
                <a:latin typeface="Muli"/>
              </a:rPr>
              <a:t>Bron: DRAC IDF / Dorothée </a:t>
            </a:r>
            <a:r>
              <a:rPr lang="nl-NL" sz="900" b="0" i="0" dirty="0" err="1">
                <a:solidFill>
                  <a:srgbClr val="313131"/>
                </a:solidFill>
                <a:effectLst/>
                <a:latin typeface="Muli"/>
              </a:rPr>
              <a:t>Chaoui-Derieux</a:t>
            </a:r>
            <a:endParaRPr lang="nl-NL" sz="900" dirty="0"/>
          </a:p>
        </p:txBody>
      </p:sp>
    </p:spTree>
    <p:extLst>
      <p:ext uri="{BB962C8B-B14F-4D97-AF65-F5344CB8AC3E}">
        <p14:creationId xmlns:p14="http://schemas.microsoft.com/office/powerpoint/2010/main" val="216354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43" y="1359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03089" y="1920392"/>
            <a:ext cx="389414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37291" y="529638"/>
            <a:ext cx="453643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9418" y="1846636"/>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toerist</a:t>
            </a:r>
            <a:endParaRPr lang="nl-NL" sz="1200" dirty="0">
              <a:effectLst/>
              <a:latin typeface="Calibri"/>
              <a:ea typeface="Calibri"/>
              <a:cs typeface="Times New Roman"/>
            </a:endParaRPr>
          </a:p>
        </p:txBody>
      </p:sp>
      <p:sp>
        <p:nvSpPr>
          <p:cNvPr id="15" name="Text Box 14"/>
          <p:cNvSpPr txBox="1"/>
          <p:nvPr/>
        </p:nvSpPr>
        <p:spPr>
          <a:xfrm>
            <a:off x="306980" y="4312699"/>
            <a:ext cx="3040884"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2150" y="4298230"/>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ticket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211448" y="2807615"/>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7" y="2836042"/>
            <a:ext cx="5270006" cy="10615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99869" y="2842443"/>
            <a:ext cx="5388555"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iemand die reist omdat hij of zij het leuk vindt</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227041" y="54875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wereldreiziger</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6914" y="4327034"/>
            <a:ext cx="3787058" cy="1373343"/>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176144" y="4304869"/>
            <a:ext cx="3844651" cy="1323439"/>
          </a:xfrm>
          <a:prstGeom prst="rect">
            <a:avLst/>
          </a:prstGeom>
          <a:noFill/>
        </p:spPr>
        <p:txBody>
          <a:bodyPr wrap="square" rtlCol="0">
            <a:spAutoFit/>
          </a:bodyPr>
          <a:lstStyle/>
          <a:p>
            <a:r>
              <a:rPr lang="nl-NL" sz="4000" dirty="0">
                <a:latin typeface="Century Gothic" panose="020B0502020202020204" pitchFamily="34" charset="0"/>
              </a:rPr>
              <a:t>de toeristische attractie</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5006261" y="1296555"/>
            <a:ext cx="786350" cy="614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buiten, persoon, lucht, grond&#10;&#10;Automatisch gegenereerde beschrijving">
            <a:extLst>
              <a:ext uri="{FF2B5EF4-FFF2-40B4-BE49-F238E27FC236}">
                <a16:creationId xmlns:a16="http://schemas.microsoft.com/office/drawing/2014/main" id="{5FF3A419-37EC-48D9-9402-DF9D2810AF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473" y="1910915"/>
            <a:ext cx="2512318" cy="1678229"/>
          </a:xfrm>
          <a:prstGeom prst="rect">
            <a:avLst/>
          </a:prstGeom>
        </p:spPr>
      </p:pic>
      <p:pic>
        <p:nvPicPr>
          <p:cNvPr id="6" name="Afbeelding 5" descr="Afbeelding met tekst, boom, buiten, lucht&#10;&#10;Automatisch gegenereerde beschrijving">
            <a:extLst>
              <a:ext uri="{FF2B5EF4-FFF2-40B4-BE49-F238E27FC236}">
                <a16:creationId xmlns:a16="http://schemas.microsoft.com/office/drawing/2014/main" id="{C745C97B-01A3-4CA8-8D2E-5FEF1ADED4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5380" y="4322551"/>
            <a:ext cx="1482265" cy="1935072"/>
          </a:xfrm>
          <a:prstGeom prst="rect">
            <a:avLst/>
          </a:prstGeom>
        </p:spPr>
      </p:pic>
      <p:pic>
        <p:nvPicPr>
          <p:cNvPr id="10" name="Afbeelding 9">
            <a:extLst>
              <a:ext uri="{FF2B5EF4-FFF2-40B4-BE49-F238E27FC236}">
                <a16:creationId xmlns:a16="http://schemas.microsoft.com/office/drawing/2014/main" id="{E26FC578-955F-40AA-BC78-5915EAA2FB5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9736"/>
          <a:stretch/>
        </p:blipFill>
        <p:spPr>
          <a:xfrm>
            <a:off x="360365" y="5022635"/>
            <a:ext cx="2753852" cy="1142670"/>
          </a:xfrm>
          <a:prstGeom prst="rect">
            <a:avLst/>
          </a:prstGeom>
        </p:spPr>
      </p:pic>
      <p:pic>
        <p:nvPicPr>
          <p:cNvPr id="19" name="Afbeelding 18" descr="Afbeelding met tekst, persoon&#10;&#10;Automatisch gegenereerde beschrijving">
            <a:extLst>
              <a:ext uri="{FF2B5EF4-FFF2-40B4-BE49-F238E27FC236}">
                <a16:creationId xmlns:a16="http://schemas.microsoft.com/office/drawing/2014/main" id="{C9EDA49B-E0D7-4B09-A4EA-D4DFC970E2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1654" y="455098"/>
            <a:ext cx="2512318" cy="1678229"/>
          </a:xfrm>
          <a:prstGeom prst="rect">
            <a:avLst/>
          </a:prstGeom>
        </p:spPr>
      </p:pic>
    </p:spTree>
    <p:extLst>
      <p:ext uri="{BB962C8B-B14F-4D97-AF65-F5344CB8AC3E}">
        <p14:creationId xmlns:p14="http://schemas.microsoft.com/office/powerpoint/2010/main" val="39374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14 – </a:t>
            </a:r>
            <a:r>
              <a:rPr lang="nl-NL">
                <a:solidFill>
                  <a:srgbClr val="C00000"/>
                </a:solidFill>
                <a:latin typeface="Century Gothic" panose="020B0502020202020204" pitchFamily="34" charset="0"/>
              </a:rPr>
              <a:t>5 april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A558E-B8EA-4C11-91C4-F6DD2CA14C14}"/>
              </a:ext>
            </a:extLst>
          </p:cNvPr>
          <p:cNvSpPr>
            <a:spLocks noGrp="1"/>
          </p:cNvSpPr>
          <p:nvPr>
            <p:ph type="title"/>
          </p:nvPr>
        </p:nvSpPr>
        <p:spPr/>
        <p:txBody>
          <a:bodyPr/>
          <a:lstStyle/>
          <a:p>
            <a:endParaRPr lang="nl-NL"/>
          </a:p>
        </p:txBody>
      </p:sp>
      <p:pic>
        <p:nvPicPr>
          <p:cNvPr id="5" name="Tijdelijke aanduiding voor inhoud 4" descr="Afbeelding met lucht, buiten, gebouw, oud&#10;&#10;Automatisch gegenereerde beschrijving">
            <a:extLst>
              <a:ext uri="{FF2B5EF4-FFF2-40B4-BE49-F238E27FC236}">
                <a16:creationId xmlns:a16="http://schemas.microsoft.com/office/drawing/2014/main" id="{9FAF6F64-BE7E-4717-9943-0EF10368139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9059" y="476672"/>
            <a:ext cx="7965882" cy="4747666"/>
          </a:xfrm>
        </p:spPr>
      </p:pic>
      <p:sp>
        <p:nvSpPr>
          <p:cNvPr id="6" name="Tekstvak 5">
            <a:extLst>
              <a:ext uri="{FF2B5EF4-FFF2-40B4-BE49-F238E27FC236}">
                <a16:creationId xmlns:a16="http://schemas.microsoft.com/office/drawing/2014/main" id="{B4B6D09D-1D97-476D-A62E-0AF0718E31C9}"/>
              </a:ext>
            </a:extLst>
          </p:cNvPr>
          <p:cNvSpPr txBox="1"/>
          <p:nvPr/>
        </p:nvSpPr>
        <p:spPr>
          <a:xfrm>
            <a:off x="3275856" y="5256599"/>
            <a:ext cx="5616624" cy="707886"/>
          </a:xfrm>
          <a:prstGeom prst="rect">
            <a:avLst/>
          </a:prstGeom>
          <a:noFill/>
        </p:spPr>
        <p:txBody>
          <a:bodyPr wrap="square" rtlCol="0">
            <a:spAutoFit/>
          </a:bodyPr>
          <a:lstStyle/>
          <a:p>
            <a:r>
              <a:rPr lang="nl-NL" sz="4000" dirty="0"/>
              <a:t>Notre-Dame</a:t>
            </a:r>
          </a:p>
        </p:txBody>
      </p:sp>
    </p:spTree>
    <p:extLst>
      <p:ext uri="{BB962C8B-B14F-4D97-AF65-F5344CB8AC3E}">
        <p14:creationId xmlns:p14="http://schemas.microsoft.com/office/powerpoint/2010/main" val="208277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toerist</a:t>
            </a:r>
          </a:p>
        </p:txBody>
      </p:sp>
      <p:pic>
        <p:nvPicPr>
          <p:cNvPr id="3" name="Afbeelding 2" descr="Afbeelding met buiten, persoon, lucht, grond&#10;&#10;Automatisch gegenereerde beschrijving">
            <a:extLst>
              <a:ext uri="{FF2B5EF4-FFF2-40B4-BE49-F238E27FC236}">
                <a16:creationId xmlns:a16="http://schemas.microsoft.com/office/drawing/2014/main" id="{C0B130F7-AD63-4DFF-9D6E-4A6E301469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30922"/>
            <a:ext cx="7344816" cy="4906338"/>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95536" y="-101267"/>
            <a:ext cx="9036496" cy="1323439"/>
          </a:xfrm>
          <a:prstGeom prst="rect">
            <a:avLst/>
          </a:prstGeom>
          <a:noFill/>
        </p:spPr>
        <p:txBody>
          <a:bodyPr wrap="square" rtlCol="0">
            <a:spAutoFit/>
          </a:bodyPr>
          <a:lstStyle/>
          <a:p>
            <a:r>
              <a:rPr lang="nl-NL" sz="8000" b="1" u="sng" dirty="0">
                <a:latin typeface="Century Gothic" panose="020B0502020202020204" pitchFamily="34" charset="0"/>
              </a:rPr>
              <a:t>waardevol</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pic>
        <p:nvPicPr>
          <p:cNvPr id="3074" name="Picture 2">
            <a:extLst>
              <a:ext uri="{FF2B5EF4-FFF2-40B4-BE49-F238E27FC236}">
                <a16:creationId xmlns:a16="http://schemas.microsoft.com/office/drawing/2014/main" id="{2E13F9E5-9312-4983-8D57-807A98715D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1601252"/>
            <a:ext cx="3816424" cy="491707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afgeronde hoeken 6">
            <a:extLst>
              <a:ext uri="{FF2B5EF4-FFF2-40B4-BE49-F238E27FC236}">
                <a16:creationId xmlns:a16="http://schemas.microsoft.com/office/drawing/2014/main" id="{04AA7DD4-2F7D-4E39-94E1-A01D3348747D}"/>
              </a:ext>
            </a:extLst>
          </p:cNvPr>
          <p:cNvSpPr/>
          <p:nvPr/>
        </p:nvSpPr>
        <p:spPr>
          <a:xfrm rot="18994208">
            <a:off x="5339025" y="1475070"/>
            <a:ext cx="1906684" cy="993070"/>
          </a:xfrm>
          <a:prstGeom prst="roundRect">
            <a:avLst/>
          </a:prstGeom>
          <a:solidFill>
            <a:srgbClr val="F4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04A813B6-B0CE-4F37-9ADF-43301777457D}"/>
              </a:ext>
            </a:extLst>
          </p:cNvPr>
          <p:cNvSpPr txBox="1"/>
          <p:nvPr/>
        </p:nvSpPr>
        <p:spPr>
          <a:xfrm rot="19095089">
            <a:off x="5653628" y="1625373"/>
            <a:ext cx="1523774" cy="369332"/>
          </a:xfrm>
          <a:prstGeom prst="rect">
            <a:avLst/>
          </a:prstGeom>
          <a:noFill/>
        </p:spPr>
        <p:txBody>
          <a:bodyPr wrap="square" rtlCol="0">
            <a:spAutoFit/>
          </a:bodyPr>
          <a:lstStyle/>
          <a:p>
            <a:r>
              <a:rPr lang="nl-NL" b="1" dirty="0"/>
              <a:t>450.000 euro</a:t>
            </a:r>
          </a:p>
        </p:txBody>
      </p:sp>
      <p:sp>
        <p:nvSpPr>
          <p:cNvPr id="8" name="Ovaal 7">
            <a:extLst>
              <a:ext uri="{FF2B5EF4-FFF2-40B4-BE49-F238E27FC236}">
                <a16:creationId xmlns:a16="http://schemas.microsoft.com/office/drawing/2014/main" id="{DFD39066-9EDD-43E4-A6E0-19BBC8B59BF6}"/>
              </a:ext>
            </a:extLst>
          </p:cNvPr>
          <p:cNvSpPr/>
          <p:nvPr/>
        </p:nvSpPr>
        <p:spPr>
          <a:xfrm flipH="1">
            <a:off x="5580112" y="2359412"/>
            <a:ext cx="144016" cy="182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27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verdwenen zijn</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buiten, lucht, gebouw, mensen&#10;&#10;Automatisch gegenereerde beschrijving">
            <a:extLst>
              <a:ext uri="{FF2B5EF4-FFF2-40B4-BE49-F238E27FC236}">
                <a16:creationId xmlns:a16="http://schemas.microsoft.com/office/drawing/2014/main" id="{353070A7-0E85-497C-BDA8-1519D54BE9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060848"/>
            <a:ext cx="4139288" cy="3816424"/>
          </a:xfrm>
          <a:prstGeom prst="rect">
            <a:avLst/>
          </a:prstGeom>
        </p:spPr>
      </p:pic>
      <p:pic>
        <p:nvPicPr>
          <p:cNvPr id="9" name="Afbeelding 8">
            <a:extLst>
              <a:ext uri="{FF2B5EF4-FFF2-40B4-BE49-F238E27FC236}">
                <a16:creationId xmlns:a16="http://schemas.microsoft.com/office/drawing/2014/main" id="{1CA6933F-09A5-47E1-A310-0EC7F699CA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1999" y="2036964"/>
            <a:ext cx="4158193" cy="3816424"/>
          </a:xfrm>
          <a:prstGeom prst="rect">
            <a:avLst/>
          </a:prstGeom>
        </p:spPr>
      </p:pic>
      <p:sp>
        <p:nvSpPr>
          <p:cNvPr id="10" name="Pijl: rechts 9">
            <a:extLst>
              <a:ext uri="{FF2B5EF4-FFF2-40B4-BE49-F238E27FC236}">
                <a16:creationId xmlns:a16="http://schemas.microsoft.com/office/drawing/2014/main" id="{53A63377-09E8-40E5-94FC-C51D55AF9682}"/>
              </a:ext>
            </a:extLst>
          </p:cNvPr>
          <p:cNvSpPr/>
          <p:nvPr/>
        </p:nvSpPr>
        <p:spPr>
          <a:xfrm>
            <a:off x="3185260" y="4372349"/>
            <a:ext cx="2592288" cy="101566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instorten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buiten, oud, steen, zuilenrij&#10;&#10;Automatisch gegenereerde beschrijving">
            <a:extLst>
              <a:ext uri="{FF2B5EF4-FFF2-40B4-BE49-F238E27FC236}">
                <a16:creationId xmlns:a16="http://schemas.microsoft.com/office/drawing/2014/main" id="{C689216F-8368-4B4B-B8A7-4327B63073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00097"/>
            <a:ext cx="7776864" cy="516383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ruïne</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Het altaar van de Notre-Dame na de brand. Beeld AFP">
            <a:extLst>
              <a:ext uri="{FF2B5EF4-FFF2-40B4-BE49-F238E27FC236}">
                <a16:creationId xmlns:a16="http://schemas.microsoft.com/office/drawing/2014/main" id="{B458111E-8089-4E32-B354-D7B58F800D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8212" y="1506945"/>
            <a:ext cx="7267575"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48C3918-0AF5-4278-A450-54A8B3173645}"/>
              </a:ext>
            </a:extLst>
          </p:cNvPr>
          <p:cNvSpPr txBox="1"/>
          <p:nvPr/>
        </p:nvSpPr>
        <p:spPr>
          <a:xfrm rot="16200000">
            <a:off x="6729333" y="4645891"/>
            <a:ext cx="3168352" cy="215444"/>
          </a:xfrm>
          <a:prstGeom prst="rect">
            <a:avLst/>
          </a:prstGeom>
          <a:noFill/>
        </p:spPr>
        <p:txBody>
          <a:bodyPr wrap="square" rtlCol="0">
            <a:spAutoFit/>
          </a:bodyPr>
          <a:lstStyle/>
          <a:p>
            <a:r>
              <a:rPr lang="nl-NL" sz="800" dirty="0"/>
              <a:t>Bron: trouw.nl</a:t>
            </a:r>
          </a:p>
        </p:txBody>
      </p:sp>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spuwen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gebouw, lucht, buiten, toren&#10;&#10;Automatisch gegenereerde beschrijving">
            <a:extLst>
              <a:ext uri="{FF2B5EF4-FFF2-40B4-BE49-F238E27FC236}">
                <a16:creationId xmlns:a16="http://schemas.microsoft.com/office/drawing/2014/main" id="{8E1ABCAB-C353-4FEE-9EC3-84FE2FAD24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484784"/>
            <a:ext cx="7848872" cy="5243047"/>
          </a:xfrm>
          <a:prstGeom prst="rect">
            <a:avLst/>
          </a:prstGeom>
        </p:spPr>
      </p:pic>
      <p:pic>
        <p:nvPicPr>
          <p:cNvPr id="10" name="Afbeelding 9">
            <a:extLst>
              <a:ext uri="{FF2B5EF4-FFF2-40B4-BE49-F238E27FC236}">
                <a16:creationId xmlns:a16="http://schemas.microsoft.com/office/drawing/2014/main" id="{20C81989-349D-4CC3-9D62-92A3B413D2A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12404" y="3377901"/>
            <a:ext cx="1281400" cy="1281400"/>
          </a:xfrm>
          <a:prstGeom prst="rect">
            <a:avLst/>
          </a:prstGeom>
        </p:spPr>
      </p:pic>
      <p:pic>
        <p:nvPicPr>
          <p:cNvPr id="12" name="Afbeelding 11">
            <a:extLst>
              <a:ext uri="{FF2B5EF4-FFF2-40B4-BE49-F238E27FC236}">
                <a16:creationId xmlns:a16="http://schemas.microsoft.com/office/drawing/2014/main" id="{B0786A2D-1670-4998-9A76-FFE97F97C7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26702" y="4927918"/>
            <a:ext cx="890596" cy="890596"/>
          </a:xfrm>
          <a:prstGeom prst="rect">
            <a:avLst/>
          </a:prstGeom>
        </p:spPr>
      </p:pic>
    </p:spTree>
    <p:extLst>
      <p:ext uri="{BB962C8B-B14F-4D97-AF65-F5344CB8AC3E}">
        <p14:creationId xmlns:p14="http://schemas.microsoft.com/office/powerpoint/2010/main" val="879271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8674</TotalTime>
  <Words>762</Words>
  <Application>Microsoft Office PowerPoint</Application>
  <PresentationFormat>Diavoorstelling (4:3)</PresentationFormat>
  <Paragraphs>225</Paragraphs>
  <Slides>18</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Century Gothic</vt:lpstr>
      <vt:lpstr>Muli</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1360</cp:revision>
  <cp:lastPrinted>2022-04-11T10:22:43Z</cp:lastPrinted>
  <dcterms:created xsi:type="dcterms:W3CDTF">2020-12-15T09:16:44Z</dcterms:created>
  <dcterms:modified xsi:type="dcterms:W3CDTF">2022-09-06T17:42:57Z</dcterms:modified>
</cp:coreProperties>
</file>