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317" r:id="rId2"/>
    <p:sldId id="548" r:id="rId3"/>
    <p:sldId id="1291" r:id="rId4"/>
    <p:sldId id="1241" r:id="rId5"/>
    <p:sldId id="1475" r:id="rId6"/>
    <p:sldId id="1442" r:id="rId7"/>
    <p:sldId id="1245" r:id="rId8"/>
    <p:sldId id="1238" r:id="rId9"/>
    <p:sldId id="1244" r:id="rId10"/>
    <p:sldId id="1265" r:id="rId11"/>
    <p:sldId id="934" r:id="rId12"/>
    <p:sldId id="1428" r:id="rId13"/>
    <p:sldId id="1453" r:id="rId14"/>
    <p:sldId id="1438" r:id="rId15"/>
    <p:sldId id="1455" r:id="rId16"/>
    <p:sldId id="259" r:id="rId17"/>
    <p:sldId id="1456" r:id="rId18"/>
    <p:sldId id="1474"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91"/>
            <p14:sldId id="1241"/>
            <p14:sldId id="1475"/>
            <p14:sldId id="1442"/>
            <p14:sldId id="1245"/>
            <p14:sldId id="1238"/>
            <p14:sldId id="1244"/>
            <p14:sldId id="1265"/>
            <p14:sldId id="934"/>
            <p14:sldId id="1428"/>
            <p14:sldId id="1453"/>
            <p14:sldId id="1438"/>
            <p14:sldId id="1455"/>
            <p14:sldId id="259"/>
            <p14:sldId id="1456"/>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90201" autoAdjust="0"/>
  </p:normalViewPr>
  <p:slideViewPr>
    <p:cSldViewPr>
      <p:cViewPr varScale="1">
        <p:scale>
          <a:sx n="73" d="100"/>
          <a:sy n="73" d="100"/>
        </p:scale>
        <p:origin x="1685"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dirty="0">
                <a:solidFill>
                  <a:srgbClr val="4F4F4F"/>
                </a:solidFill>
                <a:effectLst/>
                <a:latin typeface="Verdana" panose="020B0604030504040204" pitchFamily="34" charset="0"/>
              </a:rPr>
              <a:t>Woordenoverzicht</a:t>
            </a:r>
          </a:p>
          <a:p>
            <a:pPr algn="l"/>
            <a:endParaRPr lang="nl-NL" sz="1800" b="1" dirty="0">
              <a:solidFill>
                <a:srgbClr val="4F4F4F"/>
              </a:solidFill>
              <a:effectLst/>
              <a:latin typeface="Verdana" panose="020B0604030504040204" pitchFamily="34" charset="0"/>
            </a:endParaRPr>
          </a:p>
          <a:p>
            <a:pPr marL="0" indent="0">
              <a:buNone/>
            </a:pPr>
            <a:r>
              <a:rPr lang="nl-NL" sz="1800" dirty="0"/>
              <a:t>het is zover: het gaat gebeuren</a:t>
            </a:r>
          </a:p>
          <a:p>
            <a:pPr marL="0" indent="0">
              <a:buNone/>
            </a:pPr>
            <a:r>
              <a:rPr lang="nl-NL" sz="1800" dirty="0"/>
              <a:t>het evenement: de grote gebeurtenis waar veel mensen naar kijken</a:t>
            </a:r>
          </a:p>
          <a:p>
            <a:pPr marL="0" indent="0">
              <a:buNone/>
            </a:pPr>
            <a:r>
              <a:rPr lang="nl-NL" sz="1800" dirty="0"/>
              <a:t>de opening: de gebeurtenis waarbij iets begint of opengaat</a:t>
            </a:r>
          </a:p>
          <a:p>
            <a:pPr marL="0" indent="0">
              <a:buNone/>
            </a:pPr>
            <a:r>
              <a:rPr lang="nl-NL" sz="1800" dirty="0"/>
              <a:t>plaatsvinden: gebeuren</a:t>
            </a:r>
          </a:p>
          <a:p>
            <a:pPr marL="0" indent="0">
              <a:buNone/>
            </a:pPr>
            <a:r>
              <a:rPr lang="nl-NL" sz="1800" dirty="0"/>
              <a:t>vormen: zijn of maken</a:t>
            </a:r>
          </a:p>
          <a:p>
            <a:pPr marL="0" indent="0">
              <a:buNone/>
            </a:pPr>
            <a:r>
              <a:rPr lang="nl-NL" sz="1800" dirty="0"/>
              <a:t>het record: het meeste of beste dat ooit is gedaan</a:t>
            </a:r>
          </a:p>
          <a:p>
            <a:pPr marL="0" indent="0">
              <a:buNone/>
            </a:pPr>
            <a:r>
              <a:rPr lang="nl-NL" sz="1800" dirty="0"/>
              <a:t>tijdens: in de tijd van</a:t>
            </a:r>
          </a:p>
          <a:p>
            <a:pPr algn="l"/>
            <a:endParaRPr lang="nl-NL" sz="1800" b="0"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88386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08195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6924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36009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vFsHUqYTl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444" y="218624"/>
            <a:ext cx="9144000" cy="6858000"/>
          </a:xfrm>
        </p:spPr>
        <p:txBody>
          <a:bodyPr>
            <a:noAutofit/>
          </a:bodyPr>
          <a:lstStyle/>
          <a:p>
            <a:pPr marL="0" indent="0">
              <a:buNone/>
            </a:pPr>
            <a:r>
              <a:rPr lang="nl-NL" sz="2000" u="sng" dirty="0"/>
              <a:t>Semantisatieverhaal AA:</a:t>
            </a:r>
          </a:p>
          <a:p>
            <a:pPr marL="0" indent="0">
              <a:buNone/>
            </a:pPr>
            <a:r>
              <a:rPr lang="nl-NL" sz="2000" b="1" u="sng" dirty="0"/>
              <a:t>Het is zover</a:t>
            </a:r>
            <a:r>
              <a:rPr lang="nl-NL" sz="2000" dirty="0"/>
              <a:t>! Vorige week </a:t>
            </a:r>
            <a:r>
              <a:rPr lang="nl-NL" sz="2000" b="1" i="1" dirty="0"/>
              <a:t>ging het gebeuren</a:t>
            </a:r>
            <a:r>
              <a:rPr lang="nl-NL" sz="2000" dirty="0"/>
              <a:t>. De Nationale Voorleesdagen zijn weer begonnen. Woensdag was </a:t>
            </a:r>
            <a:r>
              <a:rPr lang="nl-NL" sz="2000" b="1" u="sng" dirty="0"/>
              <a:t>de opening</a:t>
            </a:r>
            <a:r>
              <a:rPr lang="nl-NL" sz="2000" dirty="0"/>
              <a:t>, </a:t>
            </a:r>
            <a:r>
              <a:rPr lang="nl-NL" sz="2000" b="1" i="1" dirty="0"/>
              <a:t>de grote gebeurtenis waarbij iets begint of opengaat.</a:t>
            </a:r>
            <a:r>
              <a:rPr lang="nl-NL" sz="2000" dirty="0"/>
              <a:t> Dit wordt altijd gedaan door prinses Laurentien. Zij zet zich al heel lang in voor het voorlezen. </a:t>
            </a:r>
            <a:r>
              <a:rPr lang="nl-NL" sz="2000" b="1" dirty="0">
                <a:solidFill>
                  <a:srgbClr val="92D050"/>
                </a:solidFill>
              </a:rPr>
              <a:t>(extra dia)</a:t>
            </a:r>
            <a:r>
              <a:rPr lang="nl-NL" sz="2000" b="1" dirty="0"/>
              <a:t> </a:t>
            </a:r>
            <a:r>
              <a:rPr lang="nl-NL" sz="2000" dirty="0"/>
              <a:t>De Nationale Voorleesdagen </a:t>
            </a:r>
            <a:r>
              <a:rPr lang="nl-NL" sz="2000" b="1" u="sng" dirty="0"/>
              <a:t>vinden</a:t>
            </a:r>
            <a:r>
              <a:rPr lang="nl-NL" sz="2000" dirty="0"/>
              <a:t> vanaf 2004 elk jaar </a:t>
            </a:r>
            <a:r>
              <a:rPr lang="nl-NL" sz="2000" b="1" u="sng" dirty="0"/>
              <a:t>plaats</a:t>
            </a:r>
            <a:r>
              <a:rPr lang="nl-NL" sz="2000" b="1" dirty="0"/>
              <a:t>, </a:t>
            </a:r>
            <a:r>
              <a:rPr lang="nl-NL" sz="2000" b="1" i="1" dirty="0"/>
              <a:t>gebeuren </a:t>
            </a:r>
            <a:r>
              <a:rPr lang="nl-NL" sz="2000" dirty="0"/>
              <a:t>elk jaar in januari en februari en duren 2 weken. Er worden in die weken veel leuke activiteiten georganiseerd die allemaal te maken hebben met voorlezen. Zo komen er vaak bekende Nederlanders voorlezen op school of op de kinderopvang. Ook zijn er scholen waar een voorleesontbijt is. Of een voorleeswedstrijd. De winnaar mag dan meedoen aan de Nationale Voorleeswedstrijd. En een paar jaar geleden is er zelfs een wereldrecord voorlezen gevestigd. </a:t>
            </a:r>
            <a:r>
              <a:rPr lang="nl-NL" sz="2000" b="1" u="sng" dirty="0"/>
              <a:t>Het evenement</a:t>
            </a:r>
            <a:r>
              <a:rPr lang="nl-NL" sz="2000" b="1" i="1" dirty="0"/>
              <a:t>, de grote gebeurtenis waar veel mensen naar kijken </a:t>
            </a:r>
            <a:r>
              <a:rPr lang="nl-NL" sz="2000" dirty="0"/>
              <a:t>vond plaats in 2013. Ruben Nicolai heeft toen aan 327 baby’s tegelijk voorgelezen. </a:t>
            </a:r>
            <a:r>
              <a:rPr lang="nl-NL" sz="2000" b="1" u="sng" dirty="0"/>
              <a:t>Het record</a:t>
            </a:r>
            <a:r>
              <a:rPr lang="nl-NL" sz="2000" b="1" i="1" dirty="0"/>
              <a:t>, het meeste of beste dat ooit is gedaan, </a:t>
            </a:r>
            <a:r>
              <a:rPr lang="nl-NL" sz="2000" dirty="0"/>
              <a:t>kwam toen in het Guinness Book of Records. Bijzonder he? </a:t>
            </a:r>
            <a:r>
              <a:rPr lang="nl-NL" sz="2000" b="1" u="sng" dirty="0"/>
              <a:t>Tijdens</a:t>
            </a:r>
            <a:r>
              <a:rPr lang="nl-NL" sz="2000" b="1" i="1" dirty="0"/>
              <a:t>, in de tijd van</a:t>
            </a:r>
            <a:r>
              <a:rPr lang="nl-NL" sz="2000" i="1" dirty="0"/>
              <a:t> </a:t>
            </a:r>
            <a:r>
              <a:rPr lang="nl-NL" sz="2000" dirty="0"/>
              <a:t>de Nationale Voorleesdagen wordt telkens verteld hoe belangrijk voorlezen is voor kinderen. Voorlezen </a:t>
            </a:r>
            <a:r>
              <a:rPr lang="nl-NL" sz="2000" b="1" dirty="0"/>
              <a:t>vormt</a:t>
            </a:r>
            <a:r>
              <a:rPr lang="nl-NL" sz="2000" dirty="0"/>
              <a:t>, </a:t>
            </a:r>
            <a:r>
              <a:rPr lang="nl-NL" sz="2000" b="1" i="1" dirty="0"/>
              <a:t>is</a:t>
            </a:r>
            <a:r>
              <a:rPr lang="nl-NL" sz="2000" dirty="0"/>
              <a:t> de basis voor het leren lezen en </a:t>
            </a:r>
            <a:r>
              <a:rPr lang="nl-NL" sz="2000" b="1" i="1" dirty="0"/>
              <a:t>maakt</a:t>
            </a:r>
            <a:r>
              <a:rPr lang="nl-NL" sz="2000" dirty="0"/>
              <a:t> je tot iemand die graag leest.</a:t>
            </a:r>
            <a:br>
              <a:rPr lang="nl-NL" sz="2000" dirty="0"/>
            </a:br>
            <a:r>
              <a:rPr lang="nl-NL" sz="2000" dirty="0"/>
              <a:t>Wie van jullie werd vroeger voorgelezen door papa of mama? Zijn er misschien ook kinderen die nog steeds voorgelezen worden? Wat is jullie lievelingsboek?</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4120469" y="342900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155575" y="-65672"/>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vormen</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descr="Afbeelding met persoon, zitten, venster&#10;&#10;Automatisch gegenereerde beschrijving">
            <a:extLst>
              <a:ext uri="{FF2B5EF4-FFF2-40B4-BE49-F238E27FC236}">
                <a16:creationId xmlns:a16="http://schemas.microsoft.com/office/drawing/2014/main" id="{53BDF329-ABDC-4B6D-917C-52CA2A0CF4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75" y="3461530"/>
            <a:ext cx="4449347" cy="2972164"/>
          </a:xfrm>
          <a:prstGeom prst="rect">
            <a:avLst/>
          </a:prstGeom>
        </p:spPr>
      </p:pic>
      <p:pic>
        <p:nvPicPr>
          <p:cNvPr id="7" name="Afbeelding 6">
            <a:extLst>
              <a:ext uri="{FF2B5EF4-FFF2-40B4-BE49-F238E27FC236}">
                <a16:creationId xmlns:a16="http://schemas.microsoft.com/office/drawing/2014/main" id="{7B804FE4-AE19-44D8-87A3-D5576FB298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60338"/>
            <a:ext cx="4449347" cy="2972164"/>
          </a:xfrm>
          <a:prstGeom prst="rect">
            <a:avLst/>
          </a:prstGeom>
        </p:spPr>
      </p:pic>
      <p:sp>
        <p:nvSpPr>
          <p:cNvPr id="8" name="Pijl: gekromd rechts 7">
            <a:extLst>
              <a:ext uri="{FF2B5EF4-FFF2-40B4-BE49-F238E27FC236}">
                <a16:creationId xmlns:a16="http://schemas.microsoft.com/office/drawing/2014/main" id="{8533E3FB-B855-4AB7-9DDB-DE258B002F0A}"/>
              </a:ext>
            </a:extLst>
          </p:cNvPr>
          <p:cNvSpPr/>
          <p:nvPr/>
        </p:nvSpPr>
        <p:spPr>
          <a:xfrm rot="13805729">
            <a:off x="6119747" y="3644644"/>
            <a:ext cx="1080120" cy="19116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31918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opening</a:t>
            </a:r>
            <a:endParaRPr lang="nl-NL" sz="5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de sluiting</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616243"/>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gebeurtenis waarbij iets begint of opengaat</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Er wordt vaak een lint doorgeknipt bij een feestelijke </a:t>
            </a:r>
            <a:r>
              <a:rPr lang="nl-NL" sz="2000" i="1" u="sng" dirty="0">
                <a:solidFill>
                  <a:srgbClr val="387038"/>
                </a:solidFill>
                <a:latin typeface="Century Gothic" panose="020B0502020202020204" pitchFamily="34" charset="0"/>
                <a:ea typeface="Calibri"/>
                <a:cs typeface="Times New Roman"/>
              </a:rPr>
              <a:t>opening</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einde</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u="sng" dirty="0">
              <a:solidFill>
                <a:srgbClr val="387038"/>
              </a:solidFill>
              <a:latin typeface="Century Gothic" panose="020B0502020202020204" pitchFamily="34" charset="0"/>
              <a:ea typeface="Calibri"/>
              <a:cs typeface="Times New Roman"/>
            </a:endParaRPr>
          </a:p>
          <a:p>
            <a:pPr algn="ctr">
              <a:spcAft>
                <a:spcPts val="0"/>
              </a:spcAft>
            </a:pPr>
            <a:r>
              <a:rPr lang="nl-NL" sz="2000" i="1" u="sng" dirty="0">
                <a:solidFill>
                  <a:srgbClr val="387038"/>
                </a:solidFill>
                <a:latin typeface="Century Gothic" panose="020B0502020202020204" pitchFamily="34" charset="0"/>
                <a:ea typeface="Calibri"/>
                <a:cs typeface="Times New Roman"/>
              </a:rPr>
              <a:t>De sluiting</a:t>
            </a:r>
            <a:r>
              <a:rPr lang="nl-NL" sz="2000" i="1" dirty="0">
                <a:solidFill>
                  <a:srgbClr val="387038"/>
                </a:solidFill>
                <a:latin typeface="Century Gothic" panose="020B0502020202020204" pitchFamily="34" charset="0"/>
                <a:ea typeface="Calibri"/>
                <a:cs typeface="Times New Roman"/>
              </a:rPr>
              <a:t> is elke avond om 21.00 uur.</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A1FA4AB3-AA02-4ECE-87FF-9BA004CA70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76" y="3068960"/>
            <a:ext cx="2808312" cy="1879579"/>
          </a:xfrm>
          <a:prstGeom prst="rect">
            <a:avLst/>
          </a:prstGeom>
        </p:spPr>
      </p:pic>
      <p:pic>
        <p:nvPicPr>
          <p:cNvPr id="6" name="Afbeelding 5">
            <a:extLst>
              <a:ext uri="{FF2B5EF4-FFF2-40B4-BE49-F238E27FC236}">
                <a16:creationId xmlns:a16="http://schemas.microsoft.com/office/drawing/2014/main" id="{FEC23B86-021C-4E3E-B9D5-823F3A6589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7147" y="2492896"/>
            <a:ext cx="3445985" cy="2240280"/>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2576" y="413446"/>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dirty="0">
                <a:solidFill>
                  <a:srgbClr val="387038"/>
                </a:solidFill>
                <a:latin typeface="Century Gothic" panose="020B0502020202020204" pitchFamily="34" charset="0"/>
                <a:ea typeface="Calibri"/>
                <a:cs typeface="Times New Roman"/>
              </a:rPr>
              <a:t>het is zover</a:t>
            </a:r>
            <a:endParaRPr lang="nl-NL" sz="53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02830" y="473285"/>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dirty="0">
                <a:solidFill>
                  <a:srgbClr val="387038"/>
                </a:solidFill>
                <a:latin typeface="Century Gothic" panose="020B0502020202020204" pitchFamily="34" charset="0"/>
                <a:ea typeface="Calibri"/>
                <a:cs typeface="Times New Roman"/>
              </a:rPr>
              <a:t>h</a:t>
            </a:r>
            <a:r>
              <a:rPr lang="nl-NL" sz="5300" b="1" dirty="0">
                <a:solidFill>
                  <a:srgbClr val="387038"/>
                </a:solidFill>
                <a:effectLst/>
                <a:latin typeface="Century Gothic" panose="020B0502020202020204" pitchFamily="34" charset="0"/>
                <a:ea typeface="Calibri"/>
                <a:cs typeface="Times New Roman"/>
              </a:rPr>
              <a:t>et is voorbij</a:t>
            </a:r>
            <a:endParaRPr lang="nl-NL" sz="53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gaat gebeuren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u="sng" dirty="0">
                <a:solidFill>
                  <a:srgbClr val="387038"/>
                </a:solidFill>
                <a:latin typeface="Century Gothic" panose="020B0502020202020204" pitchFamily="34" charset="0"/>
                <a:ea typeface="Calibri"/>
                <a:cs typeface="Times New Roman"/>
              </a:rPr>
              <a:t>Het is zover</a:t>
            </a:r>
            <a:r>
              <a:rPr lang="nl-NL" sz="2000" i="1" dirty="0">
                <a:solidFill>
                  <a:srgbClr val="387038"/>
                </a:solidFill>
                <a:latin typeface="Century Gothic" panose="020B0502020202020204" pitchFamily="34" charset="0"/>
                <a:ea typeface="Calibri"/>
                <a:cs typeface="Times New Roman"/>
              </a:rPr>
              <a:t>. De Nationale Voorleesdagen zijn begonnen.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is afgelopen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u="sng" dirty="0">
                <a:solidFill>
                  <a:srgbClr val="387038"/>
                </a:solidFill>
                <a:effectLst/>
                <a:latin typeface="Century Gothic" panose="020B0502020202020204" pitchFamily="34" charset="0"/>
                <a:ea typeface="Calibri"/>
                <a:cs typeface="Times New Roman"/>
              </a:rPr>
              <a:t>Het </a:t>
            </a:r>
            <a:r>
              <a:rPr lang="nl-NL" sz="2000" i="1" u="sng" dirty="0">
                <a:solidFill>
                  <a:srgbClr val="387038"/>
                </a:solidFill>
                <a:latin typeface="Century Gothic" panose="020B0502020202020204" pitchFamily="34" charset="0"/>
                <a:ea typeface="Calibri"/>
                <a:cs typeface="Times New Roman"/>
              </a:rPr>
              <a:t>is voorbij</a:t>
            </a:r>
            <a:r>
              <a:rPr lang="nl-NL" sz="2000" i="1" dirty="0">
                <a:solidFill>
                  <a:srgbClr val="387038"/>
                </a:solidFill>
                <a:latin typeface="Century Gothic" panose="020B0502020202020204" pitchFamily="34" charset="0"/>
                <a:ea typeface="Calibri"/>
                <a:cs typeface="Times New Roman"/>
              </a:rPr>
              <a:t>. De rommel van het feest blijft achter.</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784FC413-9984-49B3-A2A7-48E471522D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600" y="2204864"/>
            <a:ext cx="2448272" cy="2448272"/>
          </a:xfrm>
          <a:prstGeom prst="rect">
            <a:avLst/>
          </a:prstGeom>
        </p:spPr>
      </p:pic>
      <p:pic>
        <p:nvPicPr>
          <p:cNvPr id="8" name="Afbeelding 7" descr="Afbeelding met gras, buiten, persoon&#10;&#10;Automatisch gegenereerde beschrijving">
            <a:extLst>
              <a:ext uri="{FF2B5EF4-FFF2-40B4-BE49-F238E27FC236}">
                <a16:creationId xmlns:a16="http://schemas.microsoft.com/office/drawing/2014/main" id="{E81E6F14-1921-4685-93CD-4E486A8BE1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3269" y="2564904"/>
            <a:ext cx="3675621" cy="2635904"/>
          </a:xfrm>
          <a:prstGeom prst="rect">
            <a:avLst/>
          </a:prstGeom>
        </p:spPr>
      </p:pic>
      <p:sp>
        <p:nvSpPr>
          <p:cNvPr id="9" name="Tekstvak 8">
            <a:extLst>
              <a:ext uri="{FF2B5EF4-FFF2-40B4-BE49-F238E27FC236}">
                <a16:creationId xmlns:a16="http://schemas.microsoft.com/office/drawing/2014/main" id="{D43CB7AF-3902-492E-A063-18399E90D7BB}"/>
              </a:ext>
            </a:extLst>
          </p:cNvPr>
          <p:cNvSpPr txBox="1"/>
          <p:nvPr/>
        </p:nvSpPr>
        <p:spPr>
          <a:xfrm>
            <a:off x="7604774" y="5212334"/>
            <a:ext cx="2088232" cy="215444"/>
          </a:xfrm>
          <a:prstGeom prst="rect">
            <a:avLst/>
          </a:prstGeom>
          <a:noFill/>
        </p:spPr>
        <p:txBody>
          <a:bodyPr wrap="square" rtlCol="0">
            <a:spAutoFit/>
          </a:bodyPr>
          <a:lstStyle/>
          <a:p>
            <a:r>
              <a:rPr lang="nl-NL" sz="800" dirty="0"/>
              <a:t>Bron: volkskrant.nl</a:t>
            </a:r>
          </a:p>
        </p:txBody>
      </p:sp>
      <p:sp>
        <p:nvSpPr>
          <p:cNvPr id="2" name="Tekstvak 1">
            <a:extLst>
              <a:ext uri="{FF2B5EF4-FFF2-40B4-BE49-F238E27FC236}">
                <a16:creationId xmlns:a16="http://schemas.microsoft.com/office/drawing/2014/main" id="{1A1CFF92-6DCD-4552-B0D0-F390E6E42846}"/>
              </a:ext>
            </a:extLst>
          </p:cNvPr>
          <p:cNvSpPr txBox="1"/>
          <p:nvPr/>
        </p:nvSpPr>
        <p:spPr>
          <a:xfrm>
            <a:off x="2528072" y="4483588"/>
            <a:ext cx="1410028" cy="492443"/>
          </a:xfrm>
          <a:prstGeom prst="rect">
            <a:avLst/>
          </a:prstGeom>
          <a:noFill/>
        </p:spPr>
        <p:txBody>
          <a:bodyPr wrap="square" rtlCol="0">
            <a:spAutoFit/>
          </a:bodyPr>
          <a:lstStyle/>
          <a:p>
            <a:endParaRPr lang="nl-NL" dirty="0"/>
          </a:p>
          <a:p>
            <a:r>
              <a:rPr lang="nl-NL" sz="800" dirty="0"/>
              <a:t>Bron: onderwijs.cpnb.nl</a:t>
            </a:r>
          </a:p>
        </p:txBody>
      </p:sp>
    </p:spTree>
    <p:extLst>
      <p:ext uri="{BB962C8B-B14F-4D97-AF65-F5344CB8AC3E}">
        <p14:creationId xmlns:p14="http://schemas.microsoft.com/office/powerpoint/2010/main" val="24850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0788"/>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48844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69227" y="3872138"/>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924909" y="2984837"/>
            <a:ext cx="2974824" cy="10431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err="1">
                <a:latin typeface="Century Gothic" panose="020B0502020202020204" pitchFamily="34" charset="0"/>
                <a:ea typeface="Calibri"/>
                <a:cs typeface="Times New Roman"/>
              </a:rPr>
              <a:t>plaatsvin-den</a:t>
            </a:r>
            <a:endParaRPr lang="nl-NL" sz="4000" b="1" dirty="0">
              <a:latin typeface="Century Gothic" panose="020B0502020202020204" pitchFamily="34" charset="0"/>
              <a:ea typeface="Calibri"/>
              <a:cs typeface="Times New Roman"/>
            </a:endParaRPr>
          </a:p>
        </p:txBody>
      </p:sp>
      <p:sp>
        <p:nvSpPr>
          <p:cNvPr id="8" name="Text Box 14"/>
          <p:cNvSpPr txBox="1"/>
          <p:nvPr/>
        </p:nvSpPr>
        <p:spPr>
          <a:xfrm>
            <a:off x="0" y="4581126"/>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bedenken</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3143261" y="3941240"/>
            <a:ext cx="2657923"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regelen</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90819" y="267546"/>
            <a:ext cx="8463051"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400" i="1" dirty="0">
                <a:solidFill>
                  <a:srgbClr val="387038"/>
                </a:solidFill>
                <a:latin typeface="Century Gothic" panose="020B0502020202020204" pitchFamily="34" charset="0"/>
                <a:ea typeface="Calibri"/>
                <a:cs typeface="Times New Roman"/>
              </a:rPr>
              <a:t>In januari  en februari </a:t>
            </a:r>
            <a:r>
              <a:rPr lang="nl-NL" sz="2400" i="1" u="sng" dirty="0">
                <a:solidFill>
                  <a:srgbClr val="387038"/>
                </a:solidFill>
                <a:latin typeface="Century Gothic" panose="020B0502020202020204" pitchFamily="34" charset="0"/>
                <a:ea typeface="Calibri"/>
                <a:cs typeface="Times New Roman"/>
              </a:rPr>
              <a:t>vinden</a:t>
            </a:r>
            <a:r>
              <a:rPr lang="nl-NL" sz="2400" i="1" dirty="0">
                <a:solidFill>
                  <a:srgbClr val="387038"/>
                </a:solidFill>
                <a:latin typeface="Century Gothic" panose="020B0502020202020204" pitchFamily="34" charset="0"/>
                <a:ea typeface="Calibri"/>
                <a:cs typeface="Times New Roman"/>
              </a:rPr>
              <a:t> de Nationale Voorleesdagen </a:t>
            </a:r>
            <a:r>
              <a:rPr lang="nl-NL" sz="2400" i="1" u="sng" dirty="0">
                <a:solidFill>
                  <a:srgbClr val="387038"/>
                </a:solidFill>
                <a:latin typeface="Century Gothic" panose="020B0502020202020204" pitchFamily="34" charset="0"/>
                <a:ea typeface="Calibri"/>
                <a:cs typeface="Times New Roman"/>
              </a:rPr>
              <a:t>plaats</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p:txBody>
      </p:sp>
      <p:sp>
        <p:nvSpPr>
          <p:cNvPr id="14" name="Text Box 14"/>
          <p:cNvSpPr txBox="1"/>
          <p:nvPr/>
        </p:nvSpPr>
        <p:spPr>
          <a:xfrm>
            <a:off x="6048593" y="4238735"/>
            <a:ext cx="2764129" cy="63042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48593" y="4325424"/>
            <a:ext cx="2693235" cy="39972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200" dirty="0">
                <a:effectLst/>
                <a:latin typeface="Century Gothic" panose="020B0502020202020204" pitchFamily="34" charset="0"/>
                <a:ea typeface="Calibri"/>
                <a:cs typeface="Times New Roman"/>
              </a:rPr>
              <a:t>= gebeuren</a:t>
            </a:r>
          </a:p>
        </p:txBody>
      </p:sp>
      <p:pic>
        <p:nvPicPr>
          <p:cNvPr id="17" name="Afbeelding 16" descr="Afbeelding met binnen, persoon, werken, tafel&#10;&#10;Automatisch gegenereerde beschrijving">
            <a:extLst>
              <a:ext uri="{FF2B5EF4-FFF2-40B4-BE49-F238E27FC236}">
                <a16:creationId xmlns:a16="http://schemas.microsoft.com/office/drawing/2014/main" id="{693B9994-5866-463D-B07B-34E663D6FF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3156" y="2123569"/>
            <a:ext cx="2657923" cy="1558167"/>
          </a:xfrm>
          <a:prstGeom prst="rect">
            <a:avLst/>
          </a:prstGeom>
        </p:spPr>
      </p:pic>
      <p:pic>
        <p:nvPicPr>
          <p:cNvPr id="19" name="Afbeelding 18" descr="Afbeelding met persoon, groep, mensen, staand&#10;&#10;Automatisch gegenereerde beschrijving">
            <a:extLst>
              <a:ext uri="{FF2B5EF4-FFF2-40B4-BE49-F238E27FC236}">
                <a16:creationId xmlns:a16="http://schemas.microsoft.com/office/drawing/2014/main" id="{6C30B126-BA30-4E77-A5DC-605826065A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066" y="1666778"/>
            <a:ext cx="1834127" cy="2745699"/>
          </a:xfrm>
          <a:prstGeom prst="rect">
            <a:avLst/>
          </a:prstGeom>
        </p:spPr>
      </p:pic>
      <p:pic>
        <p:nvPicPr>
          <p:cNvPr id="12" name="Afbeelding 11">
            <a:extLst>
              <a:ext uri="{FF2B5EF4-FFF2-40B4-BE49-F238E27FC236}">
                <a16:creationId xmlns:a16="http://schemas.microsoft.com/office/drawing/2014/main" id="{5928B182-39F0-4A00-AAE6-849ED705D3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24909" y="908720"/>
            <a:ext cx="2956832" cy="1859551"/>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276" y="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57671" y="4504458"/>
            <a:ext cx="2583142"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327152" y="3964958"/>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372200" y="3528849"/>
            <a:ext cx="2399251"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na</a:t>
            </a:r>
          </a:p>
        </p:txBody>
      </p:sp>
      <p:sp>
        <p:nvSpPr>
          <p:cNvPr id="8" name="Text Box 14"/>
          <p:cNvSpPr txBox="1"/>
          <p:nvPr/>
        </p:nvSpPr>
        <p:spPr>
          <a:xfrm>
            <a:off x="589187" y="4581126"/>
            <a:ext cx="2267736" cy="4432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voor</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3405314" y="4055376"/>
            <a:ext cx="2657923" cy="70277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tijdens</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589187" y="453372"/>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u="sng" dirty="0">
                <a:solidFill>
                  <a:srgbClr val="387038"/>
                </a:solidFill>
                <a:latin typeface="Century Gothic" panose="020B0502020202020204" pitchFamily="34" charset="0"/>
                <a:ea typeface="Calibri"/>
                <a:cs typeface="Times New Roman"/>
              </a:rPr>
              <a:t>Tijdens</a:t>
            </a:r>
            <a:r>
              <a:rPr lang="nl-NL" sz="2000" i="1" dirty="0">
                <a:solidFill>
                  <a:srgbClr val="387038"/>
                </a:solidFill>
                <a:latin typeface="Century Gothic" panose="020B0502020202020204" pitchFamily="34" charset="0"/>
                <a:ea typeface="Calibri"/>
                <a:cs typeface="Times New Roman"/>
              </a:rPr>
              <a:t> de Nationale Voorleesdagen is er veel aandacht voor voorlezen.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329129" y="4848567"/>
            <a:ext cx="3043071" cy="6304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314594" y="4899521"/>
            <a:ext cx="3138805" cy="561533"/>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3200" dirty="0">
                <a:effectLst/>
                <a:latin typeface="Century Gothic" panose="020B0502020202020204" pitchFamily="34" charset="0"/>
                <a:ea typeface="Calibri"/>
                <a:cs typeface="Times New Roman"/>
              </a:rPr>
              <a:t>in de tijd van</a:t>
            </a:r>
          </a:p>
        </p:txBody>
      </p:sp>
      <p:pic>
        <p:nvPicPr>
          <p:cNvPr id="3" name="Afbeelding 2">
            <a:extLst>
              <a:ext uri="{FF2B5EF4-FFF2-40B4-BE49-F238E27FC236}">
                <a16:creationId xmlns:a16="http://schemas.microsoft.com/office/drawing/2014/main" id="{85838AB6-28AD-425D-838B-C5BC91C033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3643" y="1646383"/>
            <a:ext cx="2399251" cy="2256777"/>
          </a:xfrm>
          <a:prstGeom prst="rect">
            <a:avLst/>
          </a:prstGeom>
        </p:spPr>
      </p:pic>
      <p:pic>
        <p:nvPicPr>
          <p:cNvPr id="16" name="Afbeelding 15">
            <a:extLst>
              <a:ext uri="{FF2B5EF4-FFF2-40B4-BE49-F238E27FC236}">
                <a16:creationId xmlns:a16="http://schemas.microsoft.com/office/drawing/2014/main" id="{B2E5D956-1AFE-4E34-9F72-9EAF83C3DA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671" y="2208560"/>
            <a:ext cx="2399251" cy="2256777"/>
          </a:xfrm>
          <a:prstGeom prst="rect">
            <a:avLst/>
          </a:prstGeom>
        </p:spPr>
      </p:pic>
      <p:pic>
        <p:nvPicPr>
          <p:cNvPr id="17" name="Afbeelding 16">
            <a:extLst>
              <a:ext uri="{FF2B5EF4-FFF2-40B4-BE49-F238E27FC236}">
                <a16:creationId xmlns:a16="http://schemas.microsoft.com/office/drawing/2014/main" id="{8DC2A387-A753-4B37-8BE7-0F4F5AFC6F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6162" y="1104443"/>
            <a:ext cx="2399251" cy="2256777"/>
          </a:xfrm>
          <a:prstGeom prst="rect">
            <a:avLst/>
          </a:prstGeom>
        </p:spPr>
      </p:pic>
      <p:sp>
        <p:nvSpPr>
          <p:cNvPr id="13" name="Ovaal 12">
            <a:extLst>
              <a:ext uri="{FF2B5EF4-FFF2-40B4-BE49-F238E27FC236}">
                <a16:creationId xmlns:a16="http://schemas.microsoft.com/office/drawing/2014/main" id="{87BF61AA-AC3A-465C-A869-A23BB68E8330}"/>
              </a:ext>
            </a:extLst>
          </p:cNvPr>
          <p:cNvSpPr/>
          <p:nvPr/>
        </p:nvSpPr>
        <p:spPr>
          <a:xfrm>
            <a:off x="6435045" y="2523612"/>
            <a:ext cx="2080329" cy="8376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910AA681-477E-4792-929C-8B99D6A472C4}"/>
              </a:ext>
            </a:extLst>
          </p:cNvPr>
          <p:cNvSpPr/>
          <p:nvPr/>
        </p:nvSpPr>
        <p:spPr>
          <a:xfrm>
            <a:off x="737795" y="2181477"/>
            <a:ext cx="2080329" cy="8376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2" name="Ovaal 21">
            <a:extLst>
              <a:ext uri="{FF2B5EF4-FFF2-40B4-BE49-F238E27FC236}">
                <a16:creationId xmlns:a16="http://schemas.microsoft.com/office/drawing/2014/main" id="{28030A40-BBC2-4DAE-9ADC-B2000EF840E2}"/>
              </a:ext>
            </a:extLst>
          </p:cNvPr>
          <p:cNvSpPr/>
          <p:nvPr/>
        </p:nvSpPr>
        <p:spPr>
          <a:xfrm>
            <a:off x="3467938" y="2373740"/>
            <a:ext cx="2486591" cy="8376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7026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91402"/>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03648" y="476672"/>
            <a:ext cx="469743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259633" y="404664"/>
            <a:ext cx="496855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evenement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123197"/>
            <a:ext cx="2481173" cy="142192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2985160" y="3123197"/>
            <a:ext cx="3033468" cy="142192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884181" y="3234052"/>
            <a:ext cx="3256690" cy="136816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b="1" dirty="0">
                <a:latin typeface="Century Gothic" panose="020B0502020202020204" pitchFamily="34" charset="0"/>
                <a:ea typeface="Calibri"/>
                <a:cs typeface="Times New Roman"/>
              </a:rPr>
              <a:t>de </a:t>
            </a:r>
            <a:br>
              <a:rPr lang="nl-NL" sz="3200" b="1" dirty="0">
                <a:latin typeface="Century Gothic" panose="020B0502020202020204" pitchFamily="34" charset="0"/>
                <a:ea typeface="Calibri"/>
                <a:cs typeface="Times New Roman"/>
              </a:rPr>
            </a:br>
            <a:r>
              <a:rPr lang="nl-NL" sz="3200" b="1" dirty="0">
                <a:latin typeface="Century Gothic" panose="020B0502020202020204" pitchFamily="34" charset="0"/>
                <a:ea typeface="Calibri"/>
                <a:cs typeface="Times New Roman"/>
              </a:rPr>
              <a:t>Nationale Voorleesdagen</a:t>
            </a:r>
            <a:endParaRPr lang="nl-NL" sz="3200" b="1" dirty="0">
              <a:effectLst/>
              <a:latin typeface="Century Gothic" panose="020B0502020202020204" pitchFamily="34" charset="0"/>
              <a:ea typeface="Calibri"/>
              <a:cs typeface="Times New Roman"/>
            </a:endParaRPr>
          </a:p>
        </p:txBody>
      </p:sp>
      <p:sp>
        <p:nvSpPr>
          <p:cNvPr id="11" name="Text Box 14"/>
          <p:cNvSpPr txBox="1"/>
          <p:nvPr/>
        </p:nvSpPr>
        <p:spPr>
          <a:xfrm>
            <a:off x="6116850" y="3123197"/>
            <a:ext cx="2736397" cy="14064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69235" y="3123197"/>
            <a:ext cx="3056828" cy="129544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a:t>
            </a:r>
            <a:br>
              <a:rPr lang="nl-NL" sz="3600" b="1" dirty="0">
                <a:latin typeface="Century Gothic" panose="020B0502020202020204" pitchFamily="34" charset="0"/>
                <a:ea typeface="Calibri"/>
                <a:cs typeface="Times New Roman"/>
              </a:rPr>
            </a:br>
            <a:r>
              <a:rPr lang="nl-NL" sz="3600" b="1" dirty="0">
                <a:latin typeface="Century Gothic" panose="020B0502020202020204" pitchFamily="34" charset="0"/>
                <a:ea typeface="Calibri"/>
                <a:cs typeface="Times New Roman"/>
              </a:rPr>
              <a:t>WK voetbal</a:t>
            </a: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2333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7"/>
            <a:ext cx="2679447" cy="231874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kumimoji="0" lang="nl-NL" altLang="nl-NL" sz="2800" b="0" i="0" u="none" strike="noStrike" cap="none" normalizeH="0" baseline="0" dirty="0">
                <a:ln>
                  <a:noFill/>
                </a:ln>
                <a:solidFill>
                  <a:srgbClr val="4F4F4F"/>
                </a:solidFill>
                <a:effectLst/>
                <a:latin typeface="Century Gothic" panose="020B0502020202020204" pitchFamily="34" charset="0"/>
              </a:rPr>
              <a:t>de grote gebeurtenis waar veel mensen naar kijken</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117937" y="3270930"/>
            <a:ext cx="3056828" cy="1274195"/>
          </a:xfrm>
          <a:prstGeom prst="rect">
            <a:avLst/>
          </a:prstGeom>
          <a:noFill/>
        </p:spPr>
        <p:txBody>
          <a:bodyPr wrap="square" rtlCol="0">
            <a:spAutoFit/>
          </a:bodyPr>
          <a:lstStyle/>
          <a:p>
            <a:pPr algn="ctr">
              <a:lnSpc>
                <a:spcPct val="80000"/>
              </a:lnSpc>
              <a:spcAft>
                <a:spcPts val="800"/>
              </a:spcAft>
            </a:pPr>
            <a:r>
              <a:rPr lang="en-US" sz="3200" b="1" dirty="0">
                <a:latin typeface="Century Gothic" panose="020B0502020202020204" pitchFamily="34" charset="0"/>
                <a:ea typeface="Calibri"/>
                <a:cs typeface="Times New Roman"/>
              </a:rPr>
              <a:t>d</a:t>
            </a:r>
            <a:r>
              <a:rPr lang="en-US" sz="3200" b="1" dirty="0">
                <a:effectLst/>
                <a:latin typeface="Century Gothic" panose="020B0502020202020204" pitchFamily="34" charset="0"/>
                <a:ea typeface="Calibri"/>
                <a:cs typeface="Times New Roman"/>
              </a:rPr>
              <a:t>e </a:t>
            </a:r>
            <a:r>
              <a:rPr lang="en-US" sz="3200" b="1" dirty="0">
                <a:latin typeface="Century Gothic" panose="020B0502020202020204" pitchFamily="34" charset="0"/>
                <a:ea typeface="Calibri"/>
                <a:cs typeface="Times New Roman"/>
              </a:rPr>
              <a:t>O</a:t>
            </a:r>
            <a:r>
              <a:rPr lang="en-US" sz="3200" b="1" dirty="0">
                <a:effectLst/>
                <a:latin typeface="Century Gothic" panose="020B0502020202020204" pitchFamily="34" charset="0"/>
                <a:ea typeface="Calibri"/>
                <a:cs typeface="Times New Roman"/>
              </a:rPr>
              <a:t>lympische spelen</a:t>
            </a:r>
            <a:endParaRPr lang="nl-NL" sz="3200" b="1"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898494D-780E-4867-A3A4-4944637712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7560"/>
          <a:stretch/>
        </p:blipFill>
        <p:spPr>
          <a:xfrm>
            <a:off x="3792220" y="4602216"/>
            <a:ext cx="1440611" cy="1331702"/>
          </a:xfrm>
          <a:prstGeom prst="rect">
            <a:avLst/>
          </a:prstGeom>
        </p:spPr>
      </p:pic>
      <p:pic>
        <p:nvPicPr>
          <p:cNvPr id="4" name="Afbeelding 3">
            <a:extLst>
              <a:ext uri="{FF2B5EF4-FFF2-40B4-BE49-F238E27FC236}">
                <a16:creationId xmlns:a16="http://schemas.microsoft.com/office/drawing/2014/main" id="{FCC58DF7-1EC9-4CCD-8BCC-719076E6D9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3353" y="4602216"/>
            <a:ext cx="2005996" cy="1340006"/>
          </a:xfrm>
          <a:prstGeom prst="rect">
            <a:avLst/>
          </a:prstGeom>
        </p:spPr>
      </p:pic>
      <p:pic>
        <p:nvPicPr>
          <p:cNvPr id="17" name="Afbeelding 16">
            <a:extLst>
              <a:ext uri="{FF2B5EF4-FFF2-40B4-BE49-F238E27FC236}">
                <a16:creationId xmlns:a16="http://schemas.microsoft.com/office/drawing/2014/main" id="{BDFBA8EC-7F53-4F0E-BE7D-FD34B07AE6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5246" y="4797858"/>
            <a:ext cx="2677512" cy="1026991"/>
          </a:xfrm>
          <a:prstGeom prst="rect">
            <a:avLst/>
          </a:prstGeom>
        </p:spPr>
      </p:pic>
      <p:sp>
        <p:nvSpPr>
          <p:cNvPr id="2" name="Tekstvak 1">
            <a:extLst>
              <a:ext uri="{FF2B5EF4-FFF2-40B4-BE49-F238E27FC236}">
                <a16:creationId xmlns:a16="http://schemas.microsoft.com/office/drawing/2014/main" id="{8DA44D7B-C52D-43A0-AD8B-F40AA1B293C8}"/>
              </a:ext>
            </a:extLst>
          </p:cNvPr>
          <p:cNvSpPr txBox="1"/>
          <p:nvPr/>
        </p:nvSpPr>
        <p:spPr>
          <a:xfrm>
            <a:off x="4524815" y="5775565"/>
            <a:ext cx="1757275" cy="215444"/>
          </a:xfrm>
          <a:prstGeom prst="rect">
            <a:avLst/>
          </a:prstGeom>
          <a:noFill/>
        </p:spPr>
        <p:txBody>
          <a:bodyPr wrap="square" rtlCol="0">
            <a:spAutoFit/>
          </a:bodyPr>
          <a:lstStyle/>
          <a:p>
            <a:r>
              <a:rPr lang="nl-NL" sz="800" dirty="0"/>
              <a:t>Bron: onderwijs.cpnb.nl</a:t>
            </a:r>
          </a:p>
        </p:txBody>
      </p:sp>
    </p:spTree>
    <p:extLst>
      <p:ext uri="{BB962C8B-B14F-4D97-AF65-F5344CB8AC3E}">
        <p14:creationId xmlns:p14="http://schemas.microsoft.com/office/powerpoint/2010/main" val="19288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210913"/>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46885" y="404664"/>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record</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329" y="3299197"/>
            <a:ext cx="2696249" cy="124592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69042" y="3299196"/>
            <a:ext cx="2858850" cy="124139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135868" y="3458491"/>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hoogste</a:t>
            </a:r>
          </a:p>
          <a:p>
            <a:pPr algn="ctr">
              <a:lnSpc>
                <a:spcPct val="80000"/>
              </a:lnSpc>
              <a:spcAft>
                <a:spcPts val="800"/>
              </a:spcAft>
            </a:pPr>
            <a:r>
              <a:rPr lang="nl-NL" sz="3600" b="1" dirty="0">
                <a:latin typeface="Century Gothic" panose="020B0502020202020204" pitchFamily="34" charset="0"/>
                <a:ea typeface="Calibri"/>
                <a:cs typeface="Times New Roman"/>
              </a:rPr>
              <a:t>berg</a:t>
            </a:r>
            <a:br>
              <a:rPr lang="nl-NL" sz="3600" b="1" dirty="0">
                <a:latin typeface="Century Gothic" panose="020B0502020202020204" pitchFamily="34" charset="0"/>
                <a:ea typeface="Calibri"/>
                <a:cs typeface="Times New Roman"/>
              </a:rPr>
            </a:b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16850" y="3288217"/>
            <a:ext cx="2736397" cy="12414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79349" y="3288217"/>
            <a:ext cx="2611398"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de meeste</a:t>
            </a:r>
            <a:br>
              <a:rPr lang="nl-NL" sz="3600" b="1" dirty="0">
                <a:effectLst/>
                <a:latin typeface="Century Gothic" panose="020B0502020202020204" pitchFamily="34" charset="0"/>
                <a:ea typeface="Calibri"/>
                <a:cs typeface="Times New Roman"/>
              </a:rPr>
            </a:br>
            <a:r>
              <a:rPr lang="nl-NL" sz="3600" b="1" dirty="0">
                <a:effectLst/>
                <a:latin typeface="Century Gothic" panose="020B0502020202020204" pitchFamily="34" charset="0"/>
                <a:ea typeface="Calibri"/>
                <a:cs typeface="Times New Roman"/>
              </a:rPr>
              <a:t>baby’s</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51216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kumimoji="0" lang="nl-NL" altLang="nl-NL" sz="2800" b="0" i="0" u="none" strike="noStrike" cap="none" normalizeH="0" baseline="0" dirty="0">
                <a:ln>
                  <a:noFill/>
                </a:ln>
                <a:solidFill>
                  <a:srgbClr val="4F4F4F"/>
                </a:solidFill>
                <a:effectLst/>
                <a:latin typeface="Century Gothic" panose="020B0502020202020204" pitchFamily="34" charset="0"/>
              </a:rPr>
              <a:t>het meeste of beste dat ooit is gedaan</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20215" y="3416424"/>
            <a:ext cx="2617537" cy="1081322"/>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d</a:t>
            </a:r>
            <a:r>
              <a:rPr lang="en-US" sz="3600" b="1" dirty="0">
                <a:effectLst/>
                <a:latin typeface="Century Gothic" panose="020B0502020202020204" pitchFamily="34" charset="0"/>
                <a:ea typeface="Calibri"/>
                <a:cs typeface="Times New Roman"/>
              </a:rPr>
              <a:t>e snelste</a:t>
            </a:r>
          </a:p>
          <a:p>
            <a:pPr algn="ctr">
              <a:lnSpc>
                <a:spcPct val="80000"/>
              </a:lnSpc>
              <a:spcAft>
                <a:spcPts val="800"/>
              </a:spcAft>
            </a:pPr>
            <a:r>
              <a:rPr lang="en-US" sz="3600" b="1" dirty="0">
                <a:latin typeface="Century Gothic" panose="020B0502020202020204" pitchFamily="34" charset="0"/>
                <a:ea typeface="Calibri"/>
                <a:cs typeface="Times New Roman"/>
              </a:rPr>
              <a:t>tijd</a:t>
            </a:r>
            <a:endParaRPr lang="nl-NL" sz="3600" b="1" dirty="0">
              <a:effectLst/>
              <a:latin typeface="Century Gothic" panose="020B0502020202020204" pitchFamily="34" charset="0"/>
              <a:ea typeface="Calibri"/>
              <a:cs typeface="Times New Roman"/>
            </a:endParaRPr>
          </a:p>
        </p:txBody>
      </p:sp>
      <p:pic>
        <p:nvPicPr>
          <p:cNvPr id="3" name="Afbeelding 2" descr="Afbeelding met tekst, persoon, baby&#10;&#10;Automatisch gegenereerde beschrijving">
            <a:extLst>
              <a:ext uri="{FF2B5EF4-FFF2-40B4-BE49-F238E27FC236}">
                <a16:creationId xmlns:a16="http://schemas.microsoft.com/office/drawing/2014/main" id="{485A2C2F-9191-4901-8914-941024F7F6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4248" y="4625725"/>
            <a:ext cx="1447967" cy="2021362"/>
          </a:xfrm>
          <a:prstGeom prst="rect">
            <a:avLst/>
          </a:prstGeom>
        </p:spPr>
      </p:pic>
      <p:pic>
        <p:nvPicPr>
          <p:cNvPr id="4" name="Afbeelding 3" descr="Afbeelding met vrouw, sport&#10;&#10;Automatisch gegenereerde beschrijving">
            <a:extLst>
              <a:ext uri="{FF2B5EF4-FFF2-40B4-BE49-F238E27FC236}">
                <a16:creationId xmlns:a16="http://schemas.microsoft.com/office/drawing/2014/main" id="{E745204C-3F95-42B1-9E84-77BA16DC0F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724" y="4662352"/>
            <a:ext cx="2136517" cy="1422920"/>
          </a:xfrm>
          <a:prstGeom prst="rect">
            <a:avLst/>
          </a:prstGeom>
        </p:spPr>
      </p:pic>
      <p:pic>
        <p:nvPicPr>
          <p:cNvPr id="17" name="Afbeelding 16" descr="Afbeelding met lucht, buiten, berg, natuur&#10;&#10;Automatisch gegenereerde beschrijving">
            <a:extLst>
              <a:ext uri="{FF2B5EF4-FFF2-40B4-BE49-F238E27FC236}">
                <a16:creationId xmlns:a16="http://schemas.microsoft.com/office/drawing/2014/main" id="{1F09F1B4-E577-4C4A-BC07-4407EB4893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4713" y="4588848"/>
            <a:ext cx="2434574" cy="1557027"/>
          </a:xfrm>
          <a:prstGeom prst="rect">
            <a:avLst/>
          </a:prstGeom>
        </p:spPr>
      </p:pic>
    </p:spTree>
    <p:extLst>
      <p:ext uri="{BB962C8B-B14F-4D97-AF65-F5344CB8AC3E}">
        <p14:creationId xmlns:p14="http://schemas.microsoft.com/office/powerpoint/2010/main" val="174555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vormen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zijn of maken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Voorlezen </a:t>
            </a:r>
            <a:r>
              <a:rPr lang="nl-NL" sz="2800" i="1" u="sng" dirty="0">
                <a:solidFill>
                  <a:srgbClr val="387038"/>
                </a:solidFill>
                <a:latin typeface="Century Gothic" panose="020B0502020202020204" pitchFamily="34" charset="0"/>
                <a:cs typeface="Times New Roman"/>
              </a:rPr>
              <a:t>vormt</a:t>
            </a:r>
            <a:r>
              <a:rPr lang="nl-NL" sz="2800" i="1" dirty="0">
                <a:solidFill>
                  <a:srgbClr val="387038"/>
                </a:solidFill>
                <a:latin typeface="Century Gothic" panose="020B0502020202020204" pitchFamily="34" charset="0"/>
                <a:cs typeface="Times New Roman"/>
              </a:rPr>
              <a:t> je tot iemand die graag leest.</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95C4909E-ADEE-4809-86A0-233EDB7B82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772816"/>
            <a:ext cx="5328592" cy="3977798"/>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5 – </a:t>
            </a:r>
            <a:r>
              <a:rPr lang="nl-NL">
                <a:solidFill>
                  <a:srgbClr val="C00000"/>
                </a:solidFill>
                <a:latin typeface="Century Gothic" panose="020B0502020202020204" pitchFamily="34" charset="0"/>
              </a:rPr>
              <a:t>1 februari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het is zover</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a:extLst>
              <a:ext uri="{FF2B5EF4-FFF2-40B4-BE49-F238E27FC236}">
                <a16:creationId xmlns:a16="http://schemas.microsoft.com/office/drawing/2014/main" id="{48399887-D000-48D7-9F98-E0A87664C3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6412" y="1323439"/>
            <a:ext cx="5591175" cy="5392480"/>
          </a:xfrm>
          <a:prstGeom prst="rect">
            <a:avLst/>
          </a:prstGeom>
        </p:spPr>
      </p:pic>
      <p:sp>
        <p:nvSpPr>
          <p:cNvPr id="5" name="Tekstvak 4">
            <a:extLst>
              <a:ext uri="{FF2B5EF4-FFF2-40B4-BE49-F238E27FC236}">
                <a16:creationId xmlns:a16="http://schemas.microsoft.com/office/drawing/2014/main" id="{EA39C003-168D-4EFE-BB0B-69276C85C2E4}"/>
              </a:ext>
            </a:extLst>
          </p:cNvPr>
          <p:cNvSpPr txBox="1"/>
          <p:nvPr/>
        </p:nvSpPr>
        <p:spPr>
          <a:xfrm>
            <a:off x="6762007" y="6500475"/>
            <a:ext cx="3714196" cy="215444"/>
          </a:xfrm>
          <a:prstGeom prst="rect">
            <a:avLst/>
          </a:prstGeom>
          <a:noFill/>
        </p:spPr>
        <p:txBody>
          <a:bodyPr wrap="square" rtlCol="0">
            <a:spAutoFit/>
          </a:bodyPr>
          <a:lstStyle/>
          <a:p>
            <a:r>
              <a:rPr lang="nl-NL" sz="800" dirty="0"/>
              <a:t>Bron: onderwijs.cpnb.nl</a:t>
            </a:r>
          </a:p>
        </p:txBody>
      </p:sp>
    </p:spTree>
    <p:extLst>
      <p:ext uri="{BB962C8B-B14F-4D97-AF65-F5344CB8AC3E}">
        <p14:creationId xmlns:p14="http://schemas.microsoft.com/office/powerpoint/2010/main" val="87927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de opening</a:t>
            </a:r>
          </a:p>
        </p:txBody>
      </p:sp>
      <p:pic>
        <p:nvPicPr>
          <p:cNvPr id="5" name="Afbeelding 4" descr="Afbeelding met rood&#10;&#10;Automatisch gegenereerde beschrijving">
            <a:extLst>
              <a:ext uri="{FF2B5EF4-FFF2-40B4-BE49-F238E27FC236}">
                <a16:creationId xmlns:a16="http://schemas.microsoft.com/office/drawing/2014/main" id="{C6BA8321-897C-437F-8C03-7F87D7564E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2091" y="1196752"/>
            <a:ext cx="7839817" cy="5236999"/>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persoon, binnen, boek&#10;&#10;Automatisch gegenereerde beschrijving">
            <a:extLst>
              <a:ext uri="{FF2B5EF4-FFF2-40B4-BE49-F238E27FC236}">
                <a16:creationId xmlns:a16="http://schemas.microsoft.com/office/drawing/2014/main" id="{C6737EEC-EF5D-46BA-B05D-BDD87B20D1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101" y="1350377"/>
            <a:ext cx="7169798" cy="5220257"/>
          </a:xfrm>
          <a:prstGeom prst="rect">
            <a:avLst/>
          </a:prstGeom>
        </p:spPr>
      </p:pic>
    </p:spTree>
    <p:extLst>
      <p:ext uri="{BB962C8B-B14F-4D97-AF65-F5344CB8AC3E}">
        <p14:creationId xmlns:p14="http://schemas.microsoft.com/office/powerpoint/2010/main" val="277849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25930"/>
            <a:ext cx="9361040" cy="1323439"/>
          </a:xfrm>
          <a:prstGeom prst="rect">
            <a:avLst/>
          </a:prstGeom>
          <a:noFill/>
        </p:spPr>
        <p:txBody>
          <a:bodyPr wrap="square" rtlCol="0">
            <a:spAutoFit/>
          </a:bodyPr>
          <a:lstStyle/>
          <a:p>
            <a:r>
              <a:rPr lang="nl-NL" sz="8000" b="1" u="sng" dirty="0">
                <a:latin typeface="Century Gothic" panose="020B0502020202020204" pitchFamily="34" charset="0"/>
              </a:rPr>
              <a:t>plaatsvinden</a:t>
            </a:r>
          </a:p>
        </p:txBody>
      </p:sp>
      <p:pic>
        <p:nvPicPr>
          <p:cNvPr id="8" name="Afbeelding 7" descr="Afbeelding met tafel&#10;&#10;Automatisch gegenereerde beschrijving">
            <a:extLst>
              <a:ext uri="{FF2B5EF4-FFF2-40B4-BE49-F238E27FC236}">
                <a16:creationId xmlns:a16="http://schemas.microsoft.com/office/drawing/2014/main" id="{6E6A6FB4-A4D5-4E56-8322-6936EBCBFA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125" y="1772816"/>
            <a:ext cx="4118616" cy="3879652"/>
          </a:xfrm>
          <a:prstGeom prst="rect">
            <a:avLst/>
          </a:prstGeom>
        </p:spPr>
      </p:pic>
      <p:sp>
        <p:nvSpPr>
          <p:cNvPr id="9" name="Vermenigvuldigingsteken 8">
            <a:extLst>
              <a:ext uri="{FF2B5EF4-FFF2-40B4-BE49-F238E27FC236}">
                <a16:creationId xmlns:a16="http://schemas.microsoft.com/office/drawing/2014/main" id="{74CDBEAB-326B-4499-B0A4-28A4BF3C24A8}"/>
              </a:ext>
            </a:extLst>
          </p:cNvPr>
          <p:cNvSpPr/>
          <p:nvPr/>
        </p:nvSpPr>
        <p:spPr>
          <a:xfrm>
            <a:off x="3126112" y="3069437"/>
            <a:ext cx="504056" cy="432048"/>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0">
            <a:extLst>
              <a:ext uri="{FF2B5EF4-FFF2-40B4-BE49-F238E27FC236}">
                <a16:creationId xmlns:a16="http://schemas.microsoft.com/office/drawing/2014/main" id="{1FD43DA1-4CB2-471D-A850-F87AA5114C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6261" y="3365140"/>
            <a:ext cx="371888" cy="347502"/>
          </a:xfrm>
          <a:prstGeom prst="rect">
            <a:avLst/>
          </a:prstGeom>
        </p:spPr>
      </p:pic>
      <p:pic>
        <p:nvPicPr>
          <p:cNvPr id="12" name="Afbeelding 11">
            <a:extLst>
              <a:ext uri="{FF2B5EF4-FFF2-40B4-BE49-F238E27FC236}">
                <a16:creationId xmlns:a16="http://schemas.microsoft.com/office/drawing/2014/main" id="{F4173F5A-6BC0-4780-8F3B-5AA7D10918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3411" y="4017602"/>
            <a:ext cx="371888" cy="347502"/>
          </a:xfrm>
          <a:prstGeom prst="rect">
            <a:avLst/>
          </a:prstGeom>
        </p:spPr>
      </p:pic>
      <p:pic>
        <p:nvPicPr>
          <p:cNvPr id="13" name="Afbeelding 12">
            <a:extLst>
              <a:ext uri="{FF2B5EF4-FFF2-40B4-BE49-F238E27FC236}">
                <a16:creationId xmlns:a16="http://schemas.microsoft.com/office/drawing/2014/main" id="{5047FF67-AB0E-49BD-920B-B0DD0E435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9950" y="3093396"/>
            <a:ext cx="371888" cy="347502"/>
          </a:xfrm>
          <a:prstGeom prst="rect">
            <a:avLst/>
          </a:prstGeom>
        </p:spPr>
      </p:pic>
      <p:sp>
        <p:nvSpPr>
          <p:cNvPr id="14" name="Vermenigvuldigingsteken 13">
            <a:extLst>
              <a:ext uri="{FF2B5EF4-FFF2-40B4-BE49-F238E27FC236}">
                <a16:creationId xmlns:a16="http://schemas.microsoft.com/office/drawing/2014/main" id="{7AA933FA-9896-4E95-BB2B-5BD850E27F96}"/>
              </a:ext>
            </a:extLst>
          </p:cNvPr>
          <p:cNvSpPr/>
          <p:nvPr/>
        </p:nvSpPr>
        <p:spPr>
          <a:xfrm>
            <a:off x="1965026" y="2996952"/>
            <a:ext cx="504056" cy="432048"/>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5" name="Afbeelding 14">
            <a:extLst>
              <a:ext uri="{FF2B5EF4-FFF2-40B4-BE49-F238E27FC236}">
                <a16:creationId xmlns:a16="http://schemas.microsoft.com/office/drawing/2014/main" id="{F428EE8B-5941-4FB8-A1A5-3BF7DC3F80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5757" y="4037939"/>
            <a:ext cx="371888" cy="347502"/>
          </a:xfrm>
          <a:prstGeom prst="rect">
            <a:avLst/>
          </a:prstGeom>
        </p:spPr>
      </p:pic>
      <p:sp>
        <p:nvSpPr>
          <p:cNvPr id="16" name="Vermenigvuldigingsteken 15">
            <a:extLst>
              <a:ext uri="{FF2B5EF4-FFF2-40B4-BE49-F238E27FC236}">
                <a16:creationId xmlns:a16="http://schemas.microsoft.com/office/drawing/2014/main" id="{85C1B69C-00AB-4EB5-9474-5B3DDDE1BB2A}"/>
              </a:ext>
            </a:extLst>
          </p:cNvPr>
          <p:cNvSpPr/>
          <p:nvPr/>
        </p:nvSpPr>
        <p:spPr>
          <a:xfrm>
            <a:off x="2545768" y="3975329"/>
            <a:ext cx="504056" cy="432048"/>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7" name="Afbeelding 16">
            <a:extLst>
              <a:ext uri="{FF2B5EF4-FFF2-40B4-BE49-F238E27FC236}">
                <a16:creationId xmlns:a16="http://schemas.microsoft.com/office/drawing/2014/main" id="{DD15774C-A70E-41F5-996B-527A4B3BEC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2196" y="4017602"/>
            <a:ext cx="371888" cy="347502"/>
          </a:xfrm>
          <a:prstGeom prst="rect">
            <a:avLst/>
          </a:prstGeom>
        </p:spPr>
      </p:pic>
      <p:pic>
        <p:nvPicPr>
          <p:cNvPr id="1026" name="Picture 2" descr="Burgemeester treedt aan voor Nationaal Voorleesontbijt (video)">
            <a:extLst>
              <a:ext uri="{FF2B5EF4-FFF2-40B4-BE49-F238E27FC236}">
                <a16:creationId xmlns:a16="http://schemas.microsoft.com/office/drawing/2014/main" id="{08439BF5-3F7C-4F59-8D74-7677F9031D0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550" y="1432195"/>
            <a:ext cx="2926848" cy="160062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binnen, persoon, tafel&#10;&#10;Automatisch gegenereerde beschrijving">
            <a:extLst>
              <a:ext uri="{FF2B5EF4-FFF2-40B4-BE49-F238E27FC236}">
                <a16:creationId xmlns:a16="http://schemas.microsoft.com/office/drawing/2014/main" id="{75850B8E-3160-4A8A-BC22-D08A0EEAB6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7731" y="4017602"/>
            <a:ext cx="2814520" cy="2110890"/>
          </a:xfrm>
          <a:prstGeom prst="rect">
            <a:avLst/>
          </a:prstGeom>
        </p:spPr>
      </p:pic>
      <p:sp>
        <p:nvSpPr>
          <p:cNvPr id="5" name="Tekstvak 4">
            <a:extLst>
              <a:ext uri="{FF2B5EF4-FFF2-40B4-BE49-F238E27FC236}">
                <a16:creationId xmlns:a16="http://schemas.microsoft.com/office/drawing/2014/main" id="{D9F4A9DF-0BB1-41B6-BDF1-CFEE03A68084}"/>
              </a:ext>
            </a:extLst>
          </p:cNvPr>
          <p:cNvSpPr txBox="1"/>
          <p:nvPr/>
        </p:nvSpPr>
        <p:spPr>
          <a:xfrm>
            <a:off x="7596336" y="6128492"/>
            <a:ext cx="2592288" cy="215444"/>
          </a:xfrm>
          <a:prstGeom prst="rect">
            <a:avLst/>
          </a:prstGeom>
          <a:noFill/>
        </p:spPr>
        <p:txBody>
          <a:bodyPr wrap="square" rtlCol="0">
            <a:spAutoFit/>
          </a:bodyPr>
          <a:lstStyle/>
          <a:p>
            <a:r>
              <a:rPr lang="nl-NL" sz="800" dirty="0"/>
              <a:t>Bron: ichtushoorn.nl</a:t>
            </a:r>
          </a:p>
        </p:txBody>
      </p:sp>
      <p:sp>
        <p:nvSpPr>
          <p:cNvPr id="7" name="Tekstvak 6">
            <a:extLst>
              <a:ext uri="{FF2B5EF4-FFF2-40B4-BE49-F238E27FC236}">
                <a16:creationId xmlns:a16="http://schemas.microsoft.com/office/drawing/2014/main" id="{4F2EE439-B5A3-46E2-98D4-8B2797809B51}"/>
              </a:ext>
            </a:extLst>
          </p:cNvPr>
          <p:cNvSpPr txBox="1"/>
          <p:nvPr/>
        </p:nvSpPr>
        <p:spPr>
          <a:xfrm>
            <a:off x="7429056" y="3082845"/>
            <a:ext cx="2926848" cy="215444"/>
          </a:xfrm>
          <a:prstGeom prst="rect">
            <a:avLst/>
          </a:prstGeom>
          <a:noFill/>
        </p:spPr>
        <p:txBody>
          <a:bodyPr wrap="square" rtlCol="0">
            <a:spAutoFit/>
          </a:bodyPr>
          <a:lstStyle/>
          <a:p>
            <a:r>
              <a:rPr lang="nl-NL" sz="800" dirty="0"/>
              <a:t>Bron: kampercourant.nl</a:t>
            </a:r>
          </a:p>
        </p:txBody>
      </p:sp>
    </p:spTree>
    <p:extLst>
      <p:ext uri="{BB962C8B-B14F-4D97-AF65-F5344CB8AC3E}">
        <p14:creationId xmlns:p14="http://schemas.microsoft.com/office/powerpoint/2010/main" val="357711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het evenement</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8" name="Afbeelding 7" descr="Afbeelding met persoon, binnen, mensen, menigte&#10;&#10;Automatisch gegenereerde beschrijving">
            <a:extLst>
              <a:ext uri="{FF2B5EF4-FFF2-40B4-BE49-F238E27FC236}">
                <a16:creationId xmlns:a16="http://schemas.microsoft.com/office/drawing/2014/main" id="{58CAF8DB-1BDA-426A-9927-2A0C6D20F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084" y="1340768"/>
            <a:ext cx="7885335" cy="5256890"/>
          </a:xfrm>
          <a:prstGeom prst="rect">
            <a:avLst/>
          </a:prstGeom>
        </p:spPr>
      </p:pic>
      <p:sp>
        <p:nvSpPr>
          <p:cNvPr id="9" name="Tekstvak 8">
            <a:extLst>
              <a:ext uri="{FF2B5EF4-FFF2-40B4-BE49-F238E27FC236}">
                <a16:creationId xmlns:a16="http://schemas.microsoft.com/office/drawing/2014/main" id="{2C16890E-EA64-478D-AA45-D8E4C23EC3CF}"/>
              </a:ext>
            </a:extLst>
          </p:cNvPr>
          <p:cNvSpPr txBox="1"/>
          <p:nvPr/>
        </p:nvSpPr>
        <p:spPr>
          <a:xfrm>
            <a:off x="7380312" y="6612771"/>
            <a:ext cx="2952328" cy="215444"/>
          </a:xfrm>
          <a:prstGeom prst="rect">
            <a:avLst/>
          </a:prstGeom>
          <a:noFill/>
        </p:spPr>
        <p:txBody>
          <a:bodyPr wrap="square" rtlCol="0">
            <a:spAutoFit/>
          </a:bodyPr>
          <a:lstStyle/>
          <a:p>
            <a:r>
              <a:rPr lang="nl-NL" sz="800" dirty="0"/>
              <a:t>Bron: duic.nl</a:t>
            </a:r>
          </a:p>
        </p:txBody>
      </p:sp>
    </p:spTree>
    <p:extLst>
      <p:ext uri="{BB962C8B-B14F-4D97-AF65-F5344CB8AC3E}">
        <p14:creationId xmlns:p14="http://schemas.microsoft.com/office/powerpoint/2010/main" val="425116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95536" y="0"/>
            <a:ext cx="9036496" cy="1323439"/>
          </a:xfrm>
          <a:prstGeom prst="rect">
            <a:avLst/>
          </a:prstGeom>
          <a:noFill/>
        </p:spPr>
        <p:txBody>
          <a:bodyPr wrap="square" rtlCol="0">
            <a:spAutoFit/>
          </a:bodyPr>
          <a:lstStyle/>
          <a:p>
            <a:r>
              <a:rPr lang="nl-NL" sz="8000" b="1" u="sng" dirty="0">
                <a:latin typeface="Century Gothic" panose="020B0502020202020204" pitchFamily="34" charset="0"/>
              </a:rPr>
              <a:t>het record</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sp>
        <p:nvSpPr>
          <p:cNvPr id="7" name="Tekstvak 6">
            <a:extLst>
              <a:ext uri="{FF2B5EF4-FFF2-40B4-BE49-F238E27FC236}">
                <a16:creationId xmlns:a16="http://schemas.microsoft.com/office/drawing/2014/main" id="{A2500596-3809-4831-8B33-CC1F01AF71C9}"/>
              </a:ext>
            </a:extLst>
          </p:cNvPr>
          <p:cNvSpPr txBox="1"/>
          <p:nvPr/>
        </p:nvSpPr>
        <p:spPr>
          <a:xfrm>
            <a:off x="1804917" y="5696193"/>
            <a:ext cx="5534166" cy="369332"/>
          </a:xfrm>
          <a:prstGeom prst="rect">
            <a:avLst/>
          </a:prstGeom>
          <a:noFill/>
        </p:spPr>
        <p:txBody>
          <a:bodyPr wrap="square">
            <a:spAutoFit/>
          </a:bodyPr>
          <a:lstStyle/>
          <a:p>
            <a:r>
              <a:rPr lang="nl-NL" dirty="0">
                <a:hlinkClick r:id="rId3"/>
              </a:rPr>
              <a:t>Voorleesrecord </a:t>
            </a:r>
            <a:r>
              <a:rPr lang="nl-NL" dirty="0" err="1">
                <a:hlinkClick r:id="rId3"/>
              </a:rPr>
              <a:t>BoekStart</a:t>
            </a:r>
            <a:r>
              <a:rPr lang="nl-NL" dirty="0">
                <a:hlinkClick r:id="rId3"/>
              </a:rPr>
              <a:t> met Ruben Nicolai - YouTube</a:t>
            </a:r>
            <a:endParaRPr lang="nl-NL" dirty="0"/>
          </a:p>
        </p:txBody>
      </p:sp>
      <p:pic>
        <p:nvPicPr>
          <p:cNvPr id="9" name="Afbeelding 8" descr="Afbeelding met tekst, persoon, baby&#10;&#10;Automatisch gegenereerde beschrijving">
            <a:extLst>
              <a:ext uri="{FF2B5EF4-FFF2-40B4-BE49-F238E27FC236}">
                <a16:creationId xmlns:a16="http://schemas.microsoft.com/office/drawing/2014/main" id="{C9928C14-7129-44E2-AA7A-F182117DEB8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5576" y="1625111"/>
            <a:ext cx="2791560" cy="3897018"/>
          </a:xfrm>
          <a:prstGeom prst="rect">
            <a:avLst/>
          </a:prstGeom>
        </p:spPr>
      </p:pic>
      <p:pic>
        <p:nvPicPr>
          <p:cNvPr id="8" name="Afbeelding 7">
            <a:extLst>
              <a:ext uri="{FF2B5EF4-FFF2-40B4-BE49-F238E27FC236}">
                <a16:creationId xmlns:a16="http://schemas.microsoft.com/office/drawing/2014/main" id="{7F4E72D3-122C-4D30-8480-A3A9E35C162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08104" y="1625111"/>
            <a:ext cx="2650881" cy="3561401"/>
          </a:xfrm>
          <a:prstGeom prst="rect">
            <a:avLst/>
          </a:prstGeom>
        </p:spPr>
      </p:pic>
      <p:sp>
        <p:nvSpPr>
          <p:cNvPr id="10" name="Pijl: rechts 9">
            <a:extLst>
              <a:ext uri="{FF2B5EF4-FFF2-40B4-BE49-F238E27FC236}">
                <a16:creationId xmlns:a16="http://schemas.microsoft.com/office/drawing/2014/main" id="{26B0225A-BA14-4F53-BCBC-5273867854EB}"/>
              </a:ext>
            </a:extLst>
          </p:cNvPr>
          <p:cNvSpPr/>
          <p:nvPr/>
        </p:nvSpPr>
        <p:spPr>
          <a:xfrm>
            <a:off x="3923928" y="3242835"/>
            <a:ext cx="129614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277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tijdens</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descr="Afbeelding met tafel&#10;&#10;Automatisch gegenereerde beschrijving">
            <a:extLst>
              <a:ext uri="{FF2B5EF4-FFF2-40B4-BE49-F238E27FC236}">
                <a16:creationId xmlns:a16="http://schemas.microsoft.com/office/drawing/2014/main" id="{89AD53E4-A1D0-4E37-93B4-774AE6A96D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81175" y="1453116"/>
            <a:ext cx="5581650" cy="5257800"/>
          </a:xfrm>
          <a:prstGeom prst="rect">
            <a:avLst/>
          </a:prstGeom>
        </p:spPr>
      </p:pic>
      <p:sp>
        <p:nvSpPr>
          <p:cNvPr id="4" name="Rechthoek 3">
            <a:extLst>
              <a:ext uri="{FF2B5EF4-FFF2-40B4-BE49-F238E27FC236}">
                <a16:creationId xmlns:a16="http://schemas.microsoft.com/office/drawing/2014/main" id="{5C9C80ED-395F-4806-BBF7-3A3DC8B88177}"/>
              </a:ext>
            </a:extLst>
          </p:cNvPr>
          <p:cNvSpPr/>
          <p:nvPr/>
        </p:nvSpPr>
        <p:spPr>
          <a:xfrm>
            <a:off x="3479498" y="3284984"/>
            <a:ext cx="3684789" cy="369332"/>
          </a:xfrm>
          <a:prstGeom prst="rect">
            <a:avLst/>
          </a:prstGeom>
          <a:solidFill>
            <a:srgbClr val="FFFF66">
              <a:alpha val="23922"/>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59926A06-E0B5-4FE1-B722-4CA769932F10}"/>
              </a:ext>
            </a:extLst>
          </p:cNvPr>
          <p:cNvSpPr/>
          <p:nvPr/>
        </p:nvSpPr>
        <p:spPr>
          <a:xfrm>
            <a:off x="2680527" y="4549737"/>
            <a:ext cx="3067013" cy="329311"/>
          </a:xfrm>
          <a:prstGeom prst="rect">
            <a:avLst/>
          </a:prstGeom>
          <a:solidFill>
            <a:srgbClr val="FFFF66">
              <a:alpha val="34902"/>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5CA5C908-9AE0-45DF-BDAD-EC4211B36842}"/>
              </a:ext>
            </a:extLst>
          </p:cNvPr>
          <p:cNvSpPr/>
          <p:nvPr/>
        </p:nvSpPr>
        <p:spPr>
          <a:xfrm flipV="1">
            <a:off x="2000767" y="3654870"/>
            <a:ext cx="648072" cy="288032"/>
          </a:xfrm>
          <a:prstGeom prst="rect">
            <a:avLst/>
          </a:prstGeom>
          <a:solidFill>
            <a:srgbClr val="FFFF66">
              <a:alpha val="2902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kstvak 1">
            <a:extLst>
              <a:ext uri="{FF2B5EF4-FFF2-40B4-BE49-F238E27FC236}">
                <a16:creationId xmlns:a16="http://schemas.microsoft.com/office/drawing/2014/main" id="{273E1BD2-4F03-48D6-A8B6-B47AD30D06F5}"/>
              </a:ext>
            </a:extLst>
          </p:cNvPr>
          <p:cNvSpPr txBox="1"/>
          <p:nvPr/>
        </p:nvSpPr>
        <p:spPr>
          <a:xfrm rot="19250083">
            <a:off x="120472" y="2730985"/>
            <a:ext cx="9409201" cy="1107996"/>
          </a:xfrm>
          <a:prstGeom prst="rect">
            <a:avLst/>
          </a:prstGeom>
          <a:noFill/>
        </p:spPr>
        <p:txBody>
          <a:bodyPr wrap="square" rtlCol="0">
            <a:spAutoFit/>
          </a:bodyPr>
          <a:lstStyle/>
          <a:p>
            <a:r>
              <a:rPr lang="nl-NL" sz="6600" b="1" dirty="0">
                <a:solidFill>
                  <a:srgbClr val="FF0000"/>
                </a:solidFill>
              </a:rPr>
              <a:t>Voorlezen is belangrijk!</a:t>
            </a:r>
          </a:p>
        </p:txBody>
      </p:sp>
    </p:spTree>
    <p:extLst>
      <p:ext uri="{BB962C8B-B14F-4D97-AF65-F5344CB8AC3E}">
        <p14:creationId xmlns:p14="http://schemas.microsoft.com/office/powerpoint/2010/main" val="198754384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8650</TotalTime>
  <Words>612</Words>
  <Application>Microsoft Office PowerPoint</Application>
  <PresentationFormat>Diavoorstelling (4:3)</PresentationFormat>
  <Paragraphs>199</Paragraphs>
  <Slides>18</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Tahoma</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1365</cp:revision>
  <dcterms:created xsi:type="dcterms:W3CDTF">2020-12-15T09:16:44Z</dcterms:created>
  <dcterms:modified xsi:type="dcterms:W3CDTF">2022-09-06T17:58:45Z</dcterms:modified>
</cp:coreProperties>
</file>