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83" r:id="rId2"/>
    <p:sldId id="548" r:id="rId3"/>
    <p:sldId id="265" r:id="rId4"/>
    <p:sldId id="1389" r:id="rId5"/>
    <p:sldId id="1499" r:id="rId6"/>
    <p:sldId id="1163" r:id="rId7"/>
    <p:sldId id="1469" r:id="rId8"/>
    <p:sldId id="1076" r:id="rId9"/>
    <p:sldId id="1486" r:id="rId10"/>
    <p:sldId id="1471" r:id="rId11"/>
    <p:sldId id="1479" r:id="rId12"/>
    <p:sldId id="1465" r:id="rId13"/>
    <p:sldId id="934" r:id="rId14"/>
    <p:sldId id="1496" r:id="rId15"/>
    <p:sldId id="1501" r:id="rId16"/>
    <p:sldId id="263" r:id="rId17"/>
    <p:sldId id="1502" r:id="rId18"/>
    <p:sldId id="264" r:id="rId19"/>
    <p:sldId id="1504" r:id="rId20"/>
    <p:sldId id="1452" r:id="rId21"/>
    <p:sldId id="1193" r:id="rId22"/>
    <p:sldId id="1489"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265"/>
            <p14:sldId id="1389"/>
            <p14:sldId id="1499"/>
            <p14:sldId id="1163"/>
            <p14:sldId id="1469"/>
            <p14:sldId id="1076"/>
            <p14:sldId id="1486"/>
            <p14:sldId id="1471"/>
            <p14:sldId id="1479"/>
            <p14:sldId id="1465"/>
            <p14:sldId id="934"/>
            <p14:sldId id="1496"/>
            <p14:sldId id="1501"/>
            <p14:sldId id="263"/>
            <p14:sldId id="1502"/>
            <p14:sldId id="264"/>
            <p14:sldId id="1504"/>
            <p14:sldId id="1452"/>
            <p14:sldId id="1193"/>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4748" autoAdjust="0"/>
  </p:normalViewPr>
  <p:slideViewPr>
    <p:cSldViewPr>
      <p:cViewPr varScale="1">
        <p:scale>
          <a:sx n="73" d="100"/>
          <a:sy n="73" d="100"/>
        </p:scale>
        <p:origin x="168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campagne</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actie om iets bekend te maken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overheid</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regering van een land en alle mensen die ervoor werken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bepalen</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beslissen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uitpakken</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aflopen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enorm</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heel erg</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gênant</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waar je verlegen van wordt of je een beetje voor schaamt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waarschuwen</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zeggen dat je moet opletten omdat er een gevaar is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gevolg</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door iets anders gebeurt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voorkomen</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zorgen dat iets niet gebeurt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nadeel</a:t>
            </a:r>
            <a:r>
              <a:rPr lang="nl-NL" sz="1800" b="1" dirty="0">
                <a:solidFill>
                  <a:schemeClr val="tx1"/>
                </a:solidFill>
                <a:effectLst/>
                <a:latin typeface="Segoe UI Light" panose="020B0502040204020203" pitchFamily="34" charset="0"/>
                <a:ea typeface="Times New Roman" panose="02020603050405020304" pitchFamily="18" charset="0"/>
                <a:cs typeface="Times New Roman" panose="02020603050405020304" pitchFamily="18" charset="0"/>
              </a:rPr>
              <a: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vervelende kant van iets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336294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8509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54248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3.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3.png"/><Relationship Id="rId7" Type="http://schemas.openxmlformats.org/officeDocument/2006/relationships/image" Target="../media/image14.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6.jpeg"/><Relationship Id="rId10" Type="http://schemas.openxmlformats.org/officeDocument/2006/relationships/image" Target="../media/image52.jpeg"/><Relationship Id="rId4" Type="http://schemas.openxmlformats.org/officeDocument/2006/relationships/image" Target="../media/image49.png"/><Relationship Id="rId9"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900" u="sng" dirty="0" err="1"/>
              <a:t>Semantisatieverhaal</a:t>
            </a:r>
            <a:r>
              <a:rPr lang="nl-NL" sz="1900" u="sng" dirty="0"/>
              <a:t>:</a:t>
            </a:r>
          </a:p>
          <a:p>
            <a:pPr marL="0" indent="0">
              <a:spcBef>
                <a:spcPts val="200"/>
              </a:spcBef>
              <a:spcAft>
                <a:spcPts val="200"/>
              </a:spcAft>
              <a:buNone/>
            </a:pPr>
            <a:r>
              <a:rPr lang="nl-NL" sz="1900" dirty="0">
                <a:effectLst/>
                <a:latin typeface="+mj-lt"/>
                <a:ea typeface="Times New Roman" panose="02020603050405020304" pitchFamily="18" charset="0"/>
                <a:cs typeface="Times New Roman" panose="02020603050405020304" pitchFamily="18" charset="0"/>
              </a:rPr>
              <a:t>’s Ochtends als ik naar school kom, is het nog donker buiten. En ook aan het einde van de middag, om 17 uur, wordt het alweer donker. Omdat ik veel fiets, is het belangrijk dat de lampen van mijn fiets het goed doen. Je </a:t>
            </a:r>
            <a:r>
              <a:rPr lang="nl-NL" sz="1900" b="1" u="sng" dirty="0">
                <a:effectLst/>
                <a:latin typeface="+mj-lt"/>
                <a:ea typeface="Times New Roman" panose="02020603050405020304" pitchFamily="18" charset="0"/>
                <a:cs typeface="Times New Roman" panose="02020603050405020304" pitchFamily="18" charset="0"/>
              </a:rPr>
              <a:t>voorkomt</a:t>
            </a:r>
            <a:r>
              <a:rPr lang="nl-NL" sz="1900" dirty="0">
                <a:effectLst/>
                <a:latin typeface="+mj-lt"/>
                <a:ea typeface="Times New Roman" panose="02020603050405020304" pitchFamily="18" charset="0"/>
                <a:cs typeface="Times New Roman" panose="02020603050405020304" pitchFamily="18" charset="0"/>
              </a:rPr>
              <a:t> daarmee ongelukken. Voorkomen betekent </a:t>
            </a:r>
            <a:r>
              <a:rPr lang="nl-NL" sz="1900" b="1" i="1" dirty="0">
                <a:effectLst/>
                <a:latin typeface="+mj-lt"/>
                <a:ea typeface="Times New Roman" panose="02020603050405020304" pitchFamily="18" charset="0"/>
                <a:cs typeface="Times New Roman" panose="02020603050405020304" pitchFamily="18" charset="0"/>
              </a:rPr>
              <a:t>zorgen dat iets niet gebeurt</a:t>
            </a:r>
            <a:r>
              <a:rPr lang="nl-NL" sz="1900" dirty="0">
                <a:effectLst/>
                <a:latin typeface="+mj-lt"/>
                <a:ea typeface="Times New Roman" panose="02020603050405020304" pitchFamily="18" charset="0"/>
                <a:cs typeface="Times New Roman" panose="02020603050405020304" pitchFamily="18" charset="0"/>
              </a:rPr>
              <a:t>. </a:t>
            </a:r>
            <a:r>
              <a:rPr lang="nl-NL" sz="1900" b="1" u="sng" dirty="0">
                <a:effectLst/>
                <a:latin typeface="+mj-lt"/>
                <a:ea typeface="Times New Roman" panose="02020603050405020304" pitchFamily="18" charset="0"/>
                <a:cs typeface="Times New Roman" panose="02020603050405020304" pitchFamily="18" charset="0"/>
              </a:rPr>
              <a:t>De overheid</a:t>
            </a:r>
            <a:r>
              <a:rPr lang="nl-NL" sz="1900" dirty="0">
                <a:effectLst/>
                <a:latin typeface="+mj-lt"/>
                <a:ea typeface="Times New Roman" panose="02020603050405020304" pitchFamily="18" charset="0"/>
                <a:cs typeface="Times New Roman" panose="02020603050405020304" pitchFamily="18" charset="0"/>
              </a:rPr>
              <a:t> (dat is </a:t>
            </a:r>
            <a:r>
              <a:rPr lang="nl-NL" sz="1900" b="1" i="1" dirty="0">
                <a:effectLst/>
                <a:latin typeface="+mj-lt"/>
                <a:ea typeface="Times New Roman" panose="02020603050405020304" pitchFamily="18" charset="0"/>
                <a:cs typeface="Times New Roman" panose="02020603050405020304" pitchFamily="18" charset="0"/>
              </a:rPr>
              <a:t>de regering van een land en alle mensen die ervoor werken</a:t>
            </a:r>
            <a:r>
              <a:rPr lang="nl-NL" sz="1900" dirty="0">
                <a:effectLst/>
                <a:latin typeface="+mj-lt"/>
                <a:ea typeface="Times New Roman" panose="02020603050405020304" pitchFamily="18" charset="0"/>
                <a:cs typeface="Times New Roman" panose="02020603050405020304" pitchFamily="18" charset="0"/>
              </a:rPr>
              <a:t>), voert </a:t>
            </a:r>
            <a:r>
              <a:rPr lang="nl-NL" sz="1900" b="1" u="sng" dirty="0">
                <a:effectLst/>
                <a:latin typeface="+mj-lt"/>
                <a:ea typeface="Times New Roman" panose="02020603050405020304" pitchFamily="18" charset="0"/>
                <a:cs typeface="Times New Roman" panose="02020603050405020304" pitchFamily="18" charset="0"/>
              </a:rPr>
              <a:t>campagne</a:t>
            </a:r>
            <a:r>
              <a:rPr lang="nl-NL" sz="1900" dirty="0">
                <a:effectLst/>
                <a:latin typeface="+mj-lt"/>
                <a:ea typeface="Times New Roman" panose="02020603050405020304" pitchFamily="18" charset="0"/>
                <a:cs typeface="Times New Roman" panose="02020603050405020304" pitchFamily="18" charset="0"/>
              </a:rPr>
              <a:t> (dat betekent </a:t>
            </a:r>
            <a:r>
              <a:rPr lang="nl-NL" sz="1900" b="1" i="1" dirty="0">
                <a:effectLst/>
                <a:latin typeface="+mj-lt"/>
                <a:ea typeface="Times New Roman" panose="02020603050405020304" pitchFamily="18" charset="0"/>
                <a:cs typeface="Times New Roman" panose="02020603050405020304" pitchFamily="18" charset="0"/>
              </a:rPr>
              <a:t>de actie om iets bekend te maken</a:t>
            </a:r>
            <a:r>
              <a:rPr lang="nl-NL" sz="1900" dirty="0">
                <a:effectLst/>
                <a:latin typeface="+mj-lt"/>
                <a:ea typeface="Times New Roman" panose="02020603050405020304" pitchFamily="18" charset="0"/>
                <a:cs typeface="Times New Roman" panose="02020603050405020304" pitchFamily="18" charset="0"/>
              </a:rPr>
              <a:t>) om mensen te </a:t>
            </a:r>
            <a:r>
              <a:rPr lang="nl-NL" sz="1900" b="1" u="sng" dirty="0">
                <a:effectLst/>
                <a:latin typeface="+mj-lt"/>
                <a:ea typeface="Times New Roman" panose="02020603050405020304" pitchFamily="18" charset="0"/>
                <a:cs typeface="Times New Roman" panose="02020603050405020304" pitchFamily="18" charset="0"/>
              </a:rPr>
              <a:t>waarschuwen</a:t>
            </a:r>
            <a:r>
              <a:rPr lang="nl-NL" sz="1900" dirty="0">
                <a:effectLst/>
                <a:latin typeface="+mj-lt"/>
                <a:ea typeface="Times New Roman" panose="02020603050405020304" pitchFamily="18" charset="0"/>
                <a:cs typeface="Times New Roman" panose="02020603050405020304" pitchFamily="18" charset="0"/>
              </a:rPr>
              <a:t>. “Zorg dat je licht het doet!” Dus waarschuwen betekent </a:t>
            </a:r>
            <a:r>
              <a:rPr lang="nl-NL" sz="1900" b="1" i="1" dirty="0">
                <a:effectLst/>
                <a:latin typeface="+mj-lt"/>
                <a:ea typeface="Times New Roman" panose="02020603050405020304" pitchFamily="18" charset="0"/>
                <a:cs typeface="Times New Roman" panose="02020603050405020304" pitchFamily="18" charset="0"/>
              </a:rPr>
              <a:t>zeggen dat je moet opletten omdat er een gevaar is</a:t>
            </a:r>
            <a:r>
              <a:rPr lang="nl-NL" sz="1900" dirty="0">
                <a:effectLst/>
                <a:latin typeface="+mj-lt"/>
                <a:ea typeface="Times New Roman" panose="02020603050405020304" pitchFamily="18" charset="0"/>
                <a:cs typeface="Times New Roman" panose="02020603050405020304" pitchFamily="18" charset="0"/>
              </a:rPr>
              <a:t>. Ik vind dat heel goed. </a:t>
            </a:r>
            <a:r>
              <a:rPr lang="nl-NL" sz="1900" b="1" u="sng" dirty="0">
                <a:effectLst/>
                <a:latin typeface="+mj-lt"/>
                <a:ea typeface="Times New Roman" panose="02020603050405020304" pitchFamily="18" charset="0"/>
                <a:cs typeface="Times New Roman" panose="02020603050405020304" pitchFamily="18" charset="0"/>
              </a:rPr>
              <a:t>De gevolgen</a:t>
            </a:r>
            <a:r>
              <a:rPr lang="nl-NL" sz="1900" dirty="0">
                <a:effectLst/>
                <a:latin typeface="+mj-lt"/>
                <a:ea typeface="Times New Roman" panose="02020603050405020304" pitchFamily="18" charset="0"/>
                <a:cs typeface="Times New Roman" panose="02020603050405020304" pitchFamily="18" charset="0"/>
              </a:rPr>
              <a:t> van geen licht op je fiets hebben, kunnen </a:t>
            </a:r>
            <a:r>
              <a:rPr lang="nl-NL" sz="1900" b="1" u="sng" dirty="0">
                <a:effectLst/>
                <a:latin typeface="+mj-lt"/>
                <a:ea typeface="Times New Roman" panose="02020603050405020304" pitchFamily="18" charset="0"/>
                <a:cs typeface="Times New Roman" panose="02020603050405020304" pitchFamily="18" charset="0"/>
              </a:rPr>
              <a:t>enorm</a:t>
            </a:r>
            <a:r>
              <a:rPr lang="nl-NL" sz="1900" dirty="0">
                <a:effectLst/>
                <a:latin typeface="+mj-lt"/>
                <a:ea typeface="Times New Roman" panose="02020603050405020304" pitchFamily="18" charset="0"/>
                <a:cs typeface="Times New Roman" panose="02020603050405020304" pitchFamily="18" charset="0"/>
              </a:rPr>
              <a:t> of </a:t>
            </a:r>
            <a:r>
              <a:rPr lang="nl-NL" sz="1900" b="1" i="1" dirty="0">
                <a:effectLst/>
                <a:latin typeface="+mj-lt"/>
                <a:ea typeface="Times New Roman" panose="02020603050405020304" pitchFamily="18" charset="0"/>
                <a:cs typeface="Times New Roman" panose="02020603050405020304" pitchFamily="18" charset="0"/>
              </a:rPr>
              <a:t>heel erg</a:t>
            </a:r>
            <a:r>
              <a:rPr lang="nl-NL" sz="1900" dirty="0">
                <a:effectLst/>
                <a:latin typeface="+mj-lt"/>
                <a:ea typeface="Times New Roman" panose="02020603050405020304" pitchFamily="18" charset="0"/>
                <a:cs typeface="Times New Roman" panose="02020603050405020304" pitchFamily="18" charset="0"/>
              </a:rPr>
              <a:t> zijn! Het </a:t>
            </a:r>
            <a:r>
              <a:rPr lang="nl-NL" sz="1900" dirty="0">
                <a:latin typeface="+mj-lt"/>
                <a:ea typeface="Times New Roman" panose="02020603050405020304" pitchFamily="18" charset="0"/>
                <a:cs typeface="Times New Roman" panose="02020603050405020304" pitchFamily="18" charset="0"/>
              </a:rPr>
              <a:t>gevolg is </a:t>
            </a:r>
            <a:r>
              <a:rPr lang="nl-NL" sz="1900" b="1" i="1" dirty="0">
                <a:effectLst/>
                <a:latin typeface="+mj-lt"/>
                <a:ea typeface="Times New Roman" panose="02020603050405020304" pitchFamily="18" charset="0"/>
                <a:cs typeface="Times New Roman" panose="02020603050405020304" pitchFamily="18" charset="0"/>
              </a:rPr>
              <a:t>iets wat door iets anders gebeurt</a:t>
            </a:r>
            <a:r>
              <a:rPr lang="nl-NL" sz="1900" dirty="0">
                <a:effectLst/>
                <a:latin typeface="+mj-lt"/>
                <a:ea typeface="Times New Roman" panose="02020603050405020304" pitchFamily="18" charset="0"/>
                <a:cs typeface="Times New Roman" panose="02020603050405020304" pitchFamily="18" charset="0"/>
              </a:rPr>
              <a:t>.</a:t>
            </a:r>
            <a:r>
              <a:rPr lang="nl-NL" sz="1900" dirty="0">
                <a:latin typeface="+mj-lt"/>
                <a:ea typeface="Times New Roman" panose="02020603050405020304" pitchFamily="18" charset="0"/>
                <a:cs typeface="Times New Roman" panose="02020603050405020304" pitchFamily="18" charset="0"/>
              </a:rPr>
              <a:t> </a:t>
            </a:r>
            <a:r>
              <a:rPr lang="nl-NL" sz="1900" dirty="0">
                <a:effectLst/>
                <a:latin typeface="+mj-lt"/>
                <a:ea typeface="Times New Roman" panose="02020603050405020304" pitchFamily="18" charset="0"/>
                <a:cs typeface="Times New Roman" panose="02020603050405020304" pitchFamily="18" charset="0"/>
              </a:rPr>
              <a:t>Gisteren fietste ik naar huis, en weet je wat er gebeurde…? Mijn licht was kapot! Zomaar. Ik begreep er niks van. In de ochtend deed mijn licht het nog. Ik twijfelde wat ik zou doen: lopen of stiekem doorfietsen. Ik fietste door. En weet je wat er toen gebeurde? De politie zag mij fietsen... Ik moest stoppen en het </a:t>
            </a:r>
            <a:r>
              <a:rPr lang="nl-NL" sz="1900" b="1" u="sng" dirty="0">
                <a:effectLst/>
                <a:latin typeface="+mj-lt"/>
                <a:ea typeface="Times New Roman" panose="02020603050405020304" pitchFamily="18" charset="0"/>
                <a:cs typeface="Times New Roman" panose="02020603050405020304" pitchFamily="18" charset="0"/>
              </a:rPr>
              <a:t>pakte niet goed uit</a:t>
            </a:r>
            <a:r>
              <a:rPr lang="nl-NL" sz="1900" dirty="0">
                <a:effectLst/>
                <a:latin typeface="+mj-lt"/>
                <a:ea typeface="Times New Roman" panose="02020603050405020304" pitchFamily="18" charset="0"/>
                <a:cs typeface="Times New Roman" panose="02020603050405020304" pitchFamily="18" charset="0"/>
              </a:rPr>
              <a:t> voor mij. Het </a:t>
            </a:r>
            <a:r>
              <a:rPr lang="nl-NL" sz="1900" b="1" i="1" dirty="0">
                <a:effectLst/>
                <a:latin typeface="+mj-lt"/>
                <a:ea typeface="Times New Roman" panose="02020603050405020304" pitchFamily="18" charset="0"/>
                <a:cs typeface="Times New Roman" panose="02020603050405020304" pitchFamily="18" charset="0"/>
              </a:rPr>
              <a:t>liep</a:t>
            </a:r>
            <a:r>
              <a:rPr lang="nl-NL" sz="1900" dirty="0">
                <a:effectLst/>
                <a:latin typeface="+mj-lt"/>
                <a:ea typeface="Times New Roman" panose="02020603050405020304" pitchFamily="18" charset="0"/>
                <a:cs typeface="Times New Roman" panose="02020603050405020304" pitchFamily="18" charset="0"/>
              </a:rPr>
              <a:t> niet goed </a:t>
            </a:r>
            <a:r>
              <a:rPr lang="nl-NL" sz="1900" b="1" i="1" dirty="0">
                <a:effectLst/>
                <a:latin typeface="+mj-lt"/>
                <a:ea typeface="Times New Roman" panose="02020603050405020304" pitchFamily="18" charset="0"/>
                <a:cs typeface="Times New Roman" panose="02020603050405020304" pitchFamily="18" charset="0"/>
              </a:rPr>
              <a:t>af</a:t>
            </a:r>
            <a:r>
              <a:rPr lang="nl-NL" sz="1900" dirty="0">
                <a:effectLst/>
                <a:latin typeface="+mj-lt"/>
                <a:ea typeface="Times New Roman" panose="02020603050405020304" pitchFamily="18" charset="0"/>
                <a:cs typeface="Times New Roman" panose="02020603050405020304" pitchFamily="18" charset="0"/>
              </a:rPr>
              <a:t> voor mij. De politie </a:t>
            </a:r>
            <a:r>
              <a:rPr lang="nl-NL" sz="1900" b="1" u="sng" dirty="0">
                <a:effectLst/>
                <a:latin typeface="+mj-lt"/>
                <a:ea typeface="Times New Roman" panose="02020603050405020304" pitchFamily="18" charset="0"/>
                <a:cs typeface="Times New Roman" panose="02020603050405020304" pitchFamily="18" charset="0"/>
              </a:rPr>
              <a:t>bepaalde</a:t>
            </a:r>
            <a:r>
              <a:rPr lang="nl-NL" sz="1900" dirty="0">
                <a:effectLst/>
                <a:latin typeface="+mj-lt"/>
                <a:ea typeface="Times New Roman" panose="02020603050405020304" pitchFamily="18" charset="0"/>
                <a:cs typeface="Times New Roman" panose="02020603050405020304" pitchFamily="18" charset="0"/>
              </a:rPr>
              <a:t> of </a:t>
            </a:r>
            <a:r>
              <a:rPr lang="nl-NL" sz="1900" b="1" i="1" dirty="0">
                <a:effectLst/>
                <a:latin typeface="+mj-lt"/>
                <a:ea typeface="Times New Roman" panose="02020603050405020304" pitchFamily="18" charset="0"/>
                <a:cs typeface="Times New Roman" panose="02020603050405020304" pitchFamily="18" charset="0"/>
              </a:rPr>
              <a:t>besloot</a:t>
            </a:r>
            <a:r>
              <a:rPr lang="nl-NL" sz="1900" dirty="0">
                <a:effectLst/>
                <a:latin typeface="+mj-lt"/>
                <a:ea typeface="Times New Roman" panose="02020603050405020304" pitchFamily="18" charset="0"/>
                <a:cs typeface="Times New Roman" panose="02020603050405020304" pitchFamily="18" charset="0"/>
              </a:rPr>
              <a:t> dat ik een boete kreeg van 55 euro én dat ik verder moest gaan lopen. Mijn eigen schuld... </a:t>
            </a:r>
            <a:r>
              <a:rPr lang="nl-NL" sz="1900" dirty="0">
                <a:latin typeface="+mj-lt"/>
                <a:ea typeface="Times New Roman" panose="02020603050405020304" pitchFamily="18" charset="0"/>
                <a:cs typeface="Times New Roman" panose="02020603050405020304" pitchFamily="18" charset="0"/>
              </a:rPr>
              <a:t>H</a:t>
            </a:r>
            <a:r>
              <a:rPr lang="nl-NL" sz="1900" dirty="0">
                <a:effectLst/>
                <a:latin typeface="+mj-lt"/>
                <a:ea typeface="Times New Roman" panose="02020603050405020304" pitchFamily="18" charset="0"/>
                <a:cs typeface="Times New Roman" panose="02020603050405020304" pitchFamily="18" charset="0"/>
              </a:rPr>
              <a:t>ad ik maar niet zo dom moeten zijn! Ik weet wat de gevolgen zijn van fietsen zonder licht... </a:t>
            </a:r>
            <a:r>
              <a:rPr lang="nl-NL" sz="1900" dirty="0">
                <a:latin typeface="+mj-lt"/>
                <a:ea typeface="Times New Roman" panose="02020603050405020304" pitchFamily="18" charset="0"/>
                <a:cs typeface="Times New Roman" panose="02020603050405020304" pitchFamily="18" charset="0"/>
              </a:rPr>
              <a:t>N</a:t>
            </a:r>
            <a:r>
              <a:rPr lang="nl-NL" sz="1900" dirty="0">
                <a:effectLst/>
                <a:latin typeface="+mj-lt"/>
                <a:ea typeface="Times New Roman" panose="02020603050405020304" pitchFamily="18" charset="0"/>
                <a:cs typeface="Times New Roman" panose="02020603050405020304" pitchFamily="18" charset="0"/>
              </a:rPr>
              <a:t>u schaam ik mij een beetje. Het voelt echt </a:t>
            </a:r>
            <a:r>
              <a:rPr lang="nl-NL" sz="1900" b="1" u="sng" dirty="0">
                <a:effectLst/>
                <a:latin typeface="+mj-lt"/>
                <a:ea typeface="Times New Roman" panose="02020603050405020304" pitchFamily="18" charset="0"/>
                <a:cs typeface="Times New Roman" panose="02020603050405020304" pitchFamily="18" charset="0"/>
              </a:rPr>
              <a:t>gênant</a:t>
            </a:r>
            <a:r>
              <a:rPr lang="nl-NL" sz="1900" dirty="0">
                <a:effectLst/>
                <a:latin typeface="+mj-lt"/>
                <a:ea typeface="Times New Roman" panose="02020603050405020304" pitchFamily="18" charset="0"/>
                <a:cs typeface="Times New Roman" panose="02020603050405020304" pitchFamily="18" charset="0"/>
              </a:rPr>
              <a:t>. Gênant betekent </a:t>
            </a:r>
            <a:r>
              <a:rPr lang="nl-NL" sz="1900" b="1" i="1" dirty="0">
                <a:effectLst/>
                <a:latin typeface="+mj-lt"/>
                <a:ea typeface="Times New Roman" panose="02020603050405020304" pitchFamily="18" charset="0"/>
                <a:cs typeface="Times New Roman" panose="02020603050405020304" pitchFamily="18" charset="0"/>
              </a:rPr>
              <a:t>iets waar je verlegen van wordt of je een beetje voor schaamt</a:t>
            </a:r>
            <a:r>
              <a:rPr lang="nl-NL" sz="1900" dirty="0">
                <a:effectLst/>
                <a:latin typeface="+mj-lt"/>
                <a:ea typeface="Times New Roman" panose="02020603050405020304" pitchFamily="18" charset="0"/>
                <a:cs typeface="Times New Roman" panose="02020603050405020304" pitchFamily="18" charset="0"/>
              </a:rPr>
              <a:t>. Tja, dat is </a:t>
            </a:r>
            <a:r>
              <a:rPr lang="nl-NL" sz="1900" b="1" u="sng" dirty="0">
                <a:effectLst/>
                <a:latin typeface="+mj-lt"/>
                <a:ea typeface="Times New Roman" panose="02020603050405020304" pitchFamily="18" charset="0"/>
                <a:cs typeface="Times New Roman" panose="02020603050405020304" pitchFamily="18" charset="0"/>
              </a:rPr>
              <a:t>het nadeel</a:t>
            </a:r>
            <a:r>
              <a:rPr lang="nl-NL" sz="1900" dirty="0">
                <a:effectLst/>
                <a:latin typeface="+mj-lt"/>
                <a:ea typeface="Times New Roman" panose="02020603050405020304" pitchFamily="18" charset="0"/>
                <a:cs typeface="Times New Roman" panose="02020603050405020304" pitchFamily="18" charset="0"/>
              </a:rPr>
              <a:t> van iets doen wat niet mag. Het nadeel is </a:t>
            </a:r>
            <a:r>
              <a:rPr lang="nl-NL" sz="1900" b="1" i="1" dirty="0">
                <a:effectLst/>
                <a:latin typeface="+mj-lt"/>
                <a:ea typeface="Times New Roman" panose="02020603050405020304" pitchFamily="18" charset="0"/>
                <a:cs typeface="Times New Roman" panose="02020603050405020304" pitchFamily="18" charset="0"/>
              </a:rPr>
              <a:t>de vervelende kant van iets</a:t>
            </a:r>
            <a:r>
              <a:rPr lang="nl-NL" sz="1900" dirty="0">
                <a:effectLst/>
                <a:latin typeface="+mj-lt"/>
                <a:ea typeface="Times New Roman" panose="02020603050405020304" pitchFamily="18" charset="0"/>
                <a:cs typeface="Times New Roman" panose="02020603050405020304" pitchFamily="18" charset="0"/>
              </a:rPr>
              <a:t>. Mijn eigen schuld dus. Het licht op mijn fiets is gemaakt en vanmorgen kon ik weer veilig fietsen en ik beloof nooit meer zonder licht te gaan fietsen hoor!</a:t>
            </a: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bepalen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1B5AFA85-64EE-4428-A383-FD00080C67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8543" y="1514728"/>
            <a:ext cx="4392488" cy="5080750"/>
          </a:xfrm>
          <a:prstGeom prst="rect">
            <a:avLst/>
          </a:prstGeom>
        </p:spPr>
      </p:pic>
    </p:spTree>
    <p:extLst>
      <p:ext uri="{BB962C8B-B14F-4D97-AF65-F5344CB8AC3E}">
        <p14:creationId xmlns:p14="http://schemas.microsoft.com/office/powerpoint/2010/main" val="853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gênant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E4D9A46C-71D5-4432-ACA8-751E625C83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832" y="1349253"/>
            <a:ext cx="7939608" cy="5293072"/>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het nadeel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descr="Afbeelding met persoon, buiten, dragen, staand&#10;&#10;Automatisch gegenereerde beschrijving">
            <a:extLst>
              <a:ext uri="{FF2B5EF4-FFF2-40B4-BE49-F238E27FC236}">
                <a16:creationId xmlns:a16="http://schemas.microsoft.com/office/drawing/2014/main" id="{0B66019B-7F09-4AB8-9774-5435A03046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6300192" y="1766755"/>
            <a:ext cx="2671798" cy="5087245"/>
          </a:xfrm>
          <a:prstGeom prst="rect">
            <a:avLst/>
          </a:prstGeom>
        </p:spPr>
      </p:pic>
      <p:pic>
        <p:nvPicPr>
          <p:cNvPr id="10" name="Afbeelding 9">
            <a:extLst>
              <a:ext uri="{FF2B5EF4-FFF2-40B4-BE49-F238E27FC236}">
                <a16:creationId xmlns:a16="http://schemas.microsoft.com/office/drawing/2014/main" id="{F4A524B1-89AD-4983-AC3B-A539F44EFD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9946" y="2359918"/>
            <a:ext cx="4947726" cy="3900917"/>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4299" y="522567"/>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het nadeel</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669857" y="539895"/>
            <a:ext cx="424847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het voordeel</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55575" y="1628800"/>
            <a:ext cx="4375917"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 de vervelende kant  </a:t>
            </a:r>
          </a:p>
          <a:p>
            <a:pPr>
              <a:lnSpc>
                <a:spcPct val="107000"/>
              </a:lnSpc>
              <a:spcAft>
                <a:spcPts val="0"/>
              </a:spcAft>
            </a:pPr>
            <a:r>
              <a:rPr lang="nl-NL" sz="2800" dirty="0">
                <a:latin typeface="Century Gothic" panose="020B0502020202020204" pitchFamily="34" charset="0"/>
                <a:ea typeface="Calibri"/>
                <a:cs typeface="Times New Roman"/>
              </a:rPr>
              <a:t>  van iets</a:t>
            </a:r>
            <a:r>
              <a:rPr lang="nl-NL" sz="28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r>
              <a:rPr lang="nl-NL" sz="100" dirty="0">
                <a:effectLst/>
                <a:latin typeface="Century Gothic" panose="020B0502020202020204" pitchFamily="34" charset="0"/>
                <a:ea typeface="Calibri"/>
                <a:cs typeface="Times New Roman"/>
              </a:rPr>
              <a:t>   </a:t>
            </a: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Zonder licht in het donker fietsen heeft </a:t>
            </a:r>
            <a:r>
              <a:rPr lang="nl-NL" sz="2000" i="1" u="sng" dirty="0">
                <a:solidFill>
                  <a:srgbClr val="387038"/>
                </a:solidFill>
                <a:latin typeface="Century Gothic" panose="020B0502020202020204" pitchFamily="34" charset="0"/>
                <a:ea typeface="Calibri"/>
                <a:cs typeface="Times New Roman"/>
              </a:rPr>
              <a:t>nadelen</a:t>
            </a:r>
            <a:r>
              <a:rPr lang="nl-NL" sz="2000" i="1" dirty="0">
                <a:solidFill>
                  <a:srgbClr val="387038"/>
                </a:solidFill>
                <a:latin typeface="Century Gothic" panose="020B0502020202020204" pitchFamily="34" charset="0"/>
                <a:ea typeface="Calibri"/>
                <a:cs typeface="Times New Roman"/>
              </a:rPr>
              <a:t>. Er kan een ongeluk gebeuren, je kunt een boeten krijgen en je gênant voelen.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gunstig is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u="sng" dirty="0">
              <a:solidFill>
                <a:srgbClr val="387038"/>
              </a:solidFill>
              <a:latin typeface="Century Gothic" panose="020B0502020202020204" pitchFamily="34" charset="0"/>
              <a:ea typeface="Calibri"/>
              <a:cs typeface="Times New Roman"/>
            </a:endParaRPr>
          </a:p>
          <a:p>
            <a:pPr algn="ctr">
              <a:lnSpc>
                <a:spcPct val="107000"/>
              </a:lnSpc>
            </a:pPr>
            <a:r>
              <a:rPr lang="nl-NL" sz="2000" i="1" u="sng" dirty="0">
                <a:solidFill>
                  <a:srgbClr val="387038"/>
                </a:solidFill>
                <a:latin typeface="Century Gothic" panose="020B0502020202020204" pitchFamily="34" charset="0"/>
                <a:ea typeface="Calibri"/>
                <a:cs typeface="Times New Roman"/>
              </a:rPr>
              <a:t>Het voordeel</a:t>
            </a:r>
            <a:r>
              <a:rPr lang="nl-NL" sz="2000" i="1" dirty="0">
                <a:solidFill>
                  <a:srgbClr val="387038"/>
                </a:solidFill>
                <a:latin typeface="Century Gothic" panose="020B0502020202020204" pitchFamily="34" charset="0"/>
                <a:ea typeface="Calibri"/>
                <a:cs typeface="Times New Roman"/>
              </a:rPr>
              <a:t> van óók nog een veiligheidshesje dragen, is dat het verkeer je in het donker nóg beter kan zien.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2E422E1C-58F8-496A-8A6C-AB6E4A99B627}"/>
              </a:ext>
            </a:extLst>
          </p:cNvPr>
          <p:cNvSpPr txBox="1">
            <a:spLocks noChangeArrowheads="1"/>
          </p:cNvSpPr>
          <p:nvPr/>
        </p:nvSpPr>
        <p:spPr bwMode="auto">
          <a:xfrm>
            <a:off x="4212657" y="31273"/>
            <a:ext cx="424847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4700" dirty="0">
              <a:effectLst/>
              <a:latin typeface="Century Gothic" panose="020B0502020202020204" pitchFamily="34" charset="0"/>
              <a:ea typeface="Calibri"/>
              <a:cs typeface="Times New Roman"/>
            </a:endParaRPr>
          </a:p>
        </p:txBody>
      </p:sp>
      <p:pic>
        <p:nvPicPr>
          <p:cNvPr id="16" name="Afbeelding 15" descr="Afbeelding met persoon, buiten, dragen, staand&#10;&#10;Automatisch gegenereerde beschrijving">
            <a:extLst>
              <a:ext uri="{FF2B5EF4-FFF2-40B4-BE49-F238E27FC236}">
                <a16:creationId xmlns:a16="http://schemas.microsoft.com/office/drawing/2014/main" id="{555DD0C4-6C84-45F2-87E6-58588D64CC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75856" y="2092399"/>
            <a:ext cx="808822" cy="1540040"/>
          </a:xfrm>
          <a:prstGeom prst="rect">
            <a:avLst/>
          </a:prstGeom>
        </p:spPr>
      </p:pic>
      <p:pic>
        <p:nvPicPr>
          <p:cNvPr id="18" name="Afbeelding 17">
            <a:extLst>
              <a:ext uri="{FF2B5EF4-FFF2-40B4-BE49-F238E27FC236}">
                <a16:creationId xmlns:a16="http://schemas.microsoft.com/office/drawing/2014/main" id="{6072D89E-837D-4FA8-A435-1517E0579D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44598" y="3291668"/>
            <a:ext cx="1520974" cy="1199176"/>
          </a:xfrm>
          <a:prstGeom prst="rect">
            <a:avLst/>
          </a:prstGeom>
        </p:spPr>
      </p:pic>
      <p:pic>
        <p:nvPicPr>
          <p:cNvPr id="19" name="Afbeelding 18" descr="Afbeelding met fiets, transport, wiel&#10;&#10;Automatisch gegenereerde beschrijving">
            <a:extLst>
              <a:ext uri="{FF2B5EF4-FFF2-40B4-BE49-F238E27FC236}">
                <a16:creationId xmlns:a16="http://schemas.microsoft.com/office/drawing/2014/main" id="{7A8E08A3-8521-42C1-9E55-4331EAF184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062" y="2661872"/>
            <a:ext cx="1795174" cy="1199176"/>
          </a:xfrm>
          <a:prstGeom prst="rect">
            <a:avLst/>
          </a:prstGeom>
        </p:spPr>
      </p:pic>
      <p:pic>
        <p:nvPicPr>
          <p:cNvPr id="9" name="Afbeelding 8">
            <a:extLst>
              <a:ext uri="{FF2B5EF4-FFF2-40B4-BE49-F238E27FC236}">
                <a16:creationId xmlns:a16="http://schemas.microsoft.com/office/drawing/2014/main" id="{AFB69505-4E29-4A7B-921F-0BA5C33B67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0108" y="2354170"/>
            <a:ext cx="3246309" cy="2168534"/>
          </a:xfrm>
          <a:prstGeom prst="rect">
            <a:avLst/>
          </a:prstGeom>
        </p:spPr>
      </p:pic>
    </p:spTree>
    <p:extLst>
      <p:ext uri="{BB962C8B-B14F-4D97-AF65-F5344CB8AC3E}">
        <p14:creationId xmlns:p14="http://schemas.microsoft.com/office/powerpoint/2010/main" val="371962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oorzaak</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waardoor het komt</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In het donker zonder licht fietsen is </a:t>
            </a:r>
            <a:r>
              <a:rPr lang="nl-NL" sz="2200" i="1" u="sng" dirty="0">
                <a:solidFill>
                  <a:srgbClr val="387038"/>
                </a:solidFill>
                <a:latin typeface="Century Gothic" panose="020B0502020202020204" pitchFamily="34" charset="0"/>
                <a:ea typeface="Calibri"/>
                <a:cs typeface="Times New Roman"/>
              </a:rPr>
              <a:t>de oorzaak</a:t>
            </a:r>
            <a:r>
              <a:rPr lang="nl-NL" sz="2200" i="1" dirty="0">
                <a:solidFill>
                  <a:srgbClr val="387038"/>
                </a:solidFill>
                <a:latin typeface="Century Gothic" panose="020B0502020202020204" pitchFamily="34" charset="0"/>
                <a:ea typeface="Calibri"/>
                <a:cs typeface="Times New Roman"/>
              </a:rPr>
              <a:t> van veel ongelukken.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door iets anders gebeurt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800" dirty="0">
                <a:latin typeface="Century Gothic" panose="020B0502020202020204" pitchFamily="34" charset="0"/>
                <a:ea typeface="Calibri"/>
                <a:cs typeface="Times New Roman"/>
              </a:rPr>
              <a:t> </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u="sng" dirty="0">
                <a:solidFill>
                  <a:srgbClr val="387038"/>
                </a:solidFill>
                <a:latin typeface="Century Gothic" panose="020B0502020202020204" pitchFamily="34" charset="0"/>
                <a:ea typeface="Calibri"/>
                <a:cs typeface="Times New Roman"/>
              </a:rPr>
              <a:t>De gevolgen</a:t>
            </a:r>
            <a:r>
              <a:rPr lang="nl-NL" sz="2200" i="1" dirty="0">
                <a:solidFill>
                  <a:srgbClr val="387038"/>
                </a:solidFill>
                <a:latin typeface="Century Gothic" panose="020B0502020202020204" pitchFamily="34" charset="0"/>
                <a:ea typeface="Calibri"/>
                <a:cs typeface="Times New Roman"/>
              </a:rPr>
              <a:t> van geen licht op je fiets hebben kunnen enorm zijn.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2E422E1C-58F8-496A-8A6C-AB6E4A99B627}"/>
              </a:ext>
            </a:extLst>
          </p:cNvPr>
          <p:cNvSpPr txBox="1">
            <a:spLocks noChangeArrowheads="1"/>
          </p:cNvSpPr>
          <p:nvPr/>
        </p:nvSpPr>
        <p:spPr bwMode="auto">
          <a:xfrm>
            <a:off x="4707025" y="332656"/>
            <a:ext cx="424847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het gevolg</a:t>
            </a:r>
            <a:endParaRPr lang="nl-NL" sz="4400" dirty="0">
              <a:effectLst/>
              <a:latin typeface="Century Gothic" panose="020B0502020202020204" pitchFamily="34" charset="0"/>
              <a:ea typeface="Calibri"/>
              <a:cs typeface="Times New Roman"/>
            </a:endParaRPr>
          </a:p>
        </p:txBody>
      </p:sp>
      <p:pic>
        <p:nvPicPr>
          <p:cNvPr id="16" name="Afbeelding 15" descr="Afbeelding met fiets, transport, wiel&#10;&#10;Automatisch gegenereerde beschrijving">
            <a:extLst>
              <a:ext uri="{FF2B5EF4-FFF2-40B4-BE49-F238E27FC236}">
                <a16:creationId xmlns:a16="http://schemas.microsoft.com/office/drawing/2014/main" id="{9DFC8F8F-C819-47B6-B244-D02472116B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2565589"/>
            <a:ext cx="2449963" cy="1636575"/>
          </a:xfrm>
          <a:prstGeom prst="rect">
            <a:avLst/>
          </a:prstGeom>
        </p:spPr>
      </p:pic>
      <p:pic>
        <p:nvPicPr>
          <p:cNvPr id="18" name="Afbeelding 17">
            <a:extLst>
              <a:ext uri="{FF2B5EF4-FFF2-40B4-BE49-F238E27FC236}">
                <a16:creationId xmlns:a16="http://schemas.microsoft.com/office/drawing/2014/main" id="{94A4A1BB-D439-4C72-A52E-E4CF593D2B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775" y="2179077"/>
            <a:ext cx="3170043" cy="2499845"/>
          </a:xfrm>
          <a:prstGeom prst="rect">
            <a:avLst/>
          </a:prstGeom>
        </p:spPr>
      </p:pic>
      <p:sp>
        <p:nvSpPr>
          <p:cNvPr id="19" name="Pijl: rechts 18">
            <a:extLst>
              <a:ext uri="{FF2B5EF4-FFF2-40B4-BE49-F238E27FC236}">
                <a16:creationId xmlns:a16="http://schemas.microsoft.com/office/drawing/2014/main" id="{84C1F465-9BBE-4C62-B0AD-0229D7F43BFD}"/>
              </a:ext>
            </a:extLst>
          </p:cNvPr>
          <p:cNvSpPr/>
          <p:nvPr/>
        </p:nvSpPr>
        <p:spPr>
          <a:xfrm rot="21064890">
            <a:off x="3242758" y="2852792"/>
            <a:ext cx="1944216" cy="62857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20" name="Afbeelding 19" descr="Afbeelding met lucht, buiten, zonsondergang, zon&#10;&#10;Automatisch gegenereerde beschrijving">
            <a:extLst>
              <a:ext uri="{FF2B5EF4-FFF2-40B4-BE49-F238E27FC236}">
                <a16:creationId xmlns:a16="http://schemas.microsoft.com/office/drawing/2014/main" id="{E1968394-69CE-4DC9-95EC-ED9140BFE5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2220" y="3787650"/>
            <a:ext cx="1656184" cy="977149"/>
          </a:xfrm>
          <a:prstGeom prst="rect">
            <a:avLst/>
          </a:prstGeom>
        </p:spPr>
      </p:pic>
      <p:sp>
        <p:nvSpPr>
          <p:cNvPr id="21" name="Pijl: rechts 20">
            <a:extLst>
              <a:ext uri="{FF2B5EF4-FFF2-40B4-BE49-F238E27FC236}">
                <a16:creationId xmlns:a16="http://schemas.microsoft.com/office/drawing/2014/main" id="{31AAF8BC-E4C6-4D8E-96D3-780E863E58EF}"/>
              </a:ext>
            </a:extLst>
          </p:cNvPr>
          <p:cNvSpPr/>
          <p:nvPr/>
        </p:nvSpPr>
        <p:spPr>
          <a:xfrm rot="488599">
            <a:off x="3663007" y="3918802"/>
            <a:ext cx="2714260" cy="62857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04885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1806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minuscuul</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806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enorm</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piepklein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Het gevolg van een klein prikje is maar </a:t>
            </a:r>
            <a:r>
              <a:rPr lang="nl-NL" sz="2000" i="1" u="sng" dirty="0">
                <a:solidFill>
                  <a:srgbClr val="387038"/>
                </a:solidFill>
                <a:latin typeface="Century Gothic" panose="020B0502020202020204" pitchFamily="34" charset="0"/>
                <a:ea typeface="Calibri"/>
                <a:cs typeface="Times New Roman"/>
              </a:rPr>
              <a:t>minuscuul</a:t>
            </a:r>
            <a:r>
              <a:rPr lang="nl-NL" sz="2000" i="1" dirty="0">
                <a:solidFill>
                  <a:srgbClr val="387038"/>
                </a:solidFill>
                <a:latin typeface="Century Gothic" panose="020B0502020202020204" pitchFamily="34" charset="0"/>
                <a:ea typeface="Calibri"/>
                <a:cs typeface="Times New Roman"/>
              </a:rPr>
              <a:t>. Je merkt het bijna niet.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erg</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endParaRPr lang="nl-NL" sz="2400" i="1" dirty="0">
              <a:solidFill>
                <a:srgbClr val="387038"/>
              </a:solidFill>
              <a:effectLst/>
              <a:latin typeface="Century Gothic" panose="020B0502020202020204" pitchFamily="34" charset="0"/>
              <a:ea typeface="Calibri"/>
              <a:cs typeface="Times New Roman"/>
            </a:endParaRPr>
          </a:p>
          <a:p>
            <a:pPr algn="ct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De gevolgen van geen licht op je fiets hebben kunnen </a:t>
            </a:r>
            <a:r>
              <a:rPr lang="nl-NL" sz="2000" i="1" u="sng" dirty="0">
                <a:solidFill>
                  <a:srgbClr val="387038"/>
                </a:solidFill>
                <a:latin typeface="Century Gothic" panose="020B0502020202020204" pitchFamily="34" charset="0"/>
                <a:ea typeface="Calibri"/>
                <a:cs typeface="Times New Roman"/>
              </a:rPr>
              <a:t>enorm</a:t>
            </a:r>
            <a:r>
              <a:rPr lang="nl-NL" sz="2000" i="1" dirty="0">
                <a:solidFill>
                  <a:srgbClr val="387038"/>
                </a:solidFill>
                <a:latin typeface="Century Gothic" panose="020B0502020202020204" pitchFamily="34" charset="0"/>
                <a:ea typeface="Calibri"/>
                <a:cs typeface="Times New Roman"/>
              </a:rPr>
              <a:t> zijn.</a:t>
            </a:r>
            <a:endParaRPr lang="nl-NL" sz="2000" dirty="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id="{8942034E-51D0-4B3E-8C47-A77565F8D7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2492896"/>
            <a:ext cx="3569922" cy="2328779"/>
          </a:xfrm>
          <a:prstGeom prst="rect">
            <a:avLst/>
          </a:prstGeom>
        </p:spPr>
      </p:pic>
      <p:pic>
        <p:nvPicPr>
          <p:cNvPr id="17" name="Afbeelding 16" descr="Afbeelding met plant, cactus&#10;&#10;Automatisch gegenereerde beschrijving">
            <a:extLst>
              <a:ext uri="{FF2B5EF4-FFF2-40B4-BE49-F238E27FC236}">
                <a16:creationId xmlns:a16="http://schemas.microsoft.com/office/drawing/2014/main" id="{68E01356-8C63-4704-8E5B-A87CA6BBDF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507095"/>
            <a:ext cx="3464939" cy="231458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5"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1806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gênant</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1806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onverschillig</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80527" y="1628800"/>
            <a:ext cx="4608512" cy="4536504"/>
          </a:xfrm>
          <a:prstGeom prst="rect">
            <a:avLst/>
          </a:prstGeom>
          <a:noFill/>
          <a:ln w="9525">
            <a:noFill/>
            <a:miter lim="800000"/>
            <a:headEnd/>
            <a:tailEnd/>
          </a:ln>
        </p:spPr>
        <p:txBody>
          <a:bodyPr rot="0" vert="horz" wrap="square" lIns="91440" tIns="45720" rIns="91440" bIns="45720" anchor="t" anchorCtr="0">
            <a:noAutofit/>
          </a:bodyPr>
          <a:lstStyle/>
          <a:p>
            <a:pPr marL="457200" fontAlgn="t">
              <a:spcBef>
                <a:spcPts val="200"/>
              </a:spcBef>
              <a:spcAft>
                <a:spcPts val="1200"/>
              </a:spcAft>
            </a:pPr>
            <a:r>
              <a:rPr lang="nl-NL" sz="280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 iets waar je verlegen van wordt of je een beetje voor schaamt</a:t>
            </a:r>
            <a:endParaRPr lang="nl-NL" sz="2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1100" i="1" dirty="0">
                <a:solidFill>
                  <a:srgbClr val="387038"/>
                </a:solidFill>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       Ik kreeg een boete van 55 euro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       omdat ik zonder licht reed.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      Dat vond ik wel </a:t>
            </a:r>
            <a:r>
              <a:rPr lang="nl-NL" sz="2000" i="1" u="sng" dirty="0">
                <a:solidFill>
                  <a:srgbClr val="387038"/>
                </a:solidFill>
                <a:latin typeface="Century Gothic" panose="020B0502020202020204" pitchFamily="34" charset="0"/>
                <a:ea typeface="Calibri"/>
                <a:cs typeface="Times New Roman"/>
              </a:rPr>
              <a:t>gênant</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waar je je schouders bij ophaalt; het maakt je niet uit.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r>
              <a:rPr lang="nl-NL" sz="1100" i="1" dirty="0">
                <a:solidFill>
                  <a:srgbClr val="387038"/>
                </a:solidFill>
                <a:latin typeface="Century Gothic" panose="020B0502020202020204" pitchFamily="34" charset="0"/>
                <a:ea typeface="Calibri"/>
                <a:cs typeface="Times New Roman"/>
              </a:rPr>
              <a:t> </a:t>
            </a: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 Hij liep met een gat in zijn broek. </a:t>
            </a:r>
            <a:r>
              <a:rPr lang="nl-NL" sz="2000" i="1">
                <a:solidFill>
                  <a:srgbClr val="387038"/>
                </a:solidFill>
                <a:latin typeface="Century Gothic" panose="020B0502020202020204" pitchFamily="34" charset="0"/>
                <a:ea typeface="Calibri"/>
                <a:cs typeface="Times New Roman"/>
              </a:rPr>
              <a:t>Hij deed </a:t>
            </a:r>
            <a:r>
              <a:rPr lang="nl-NL" sz="2000" i="1" dirty="0">
                <a:solidFill>
                  <a:srgbClr val="387038"/>
                </a:solidFill>
                <a:latin typeface="Century Gothic" panose="020B0502020202020204" pitchFamily="34" charset="0"/>
                <a:ea typeface="Calibri"/>
                <a:cs typeface="Times New Roman"/>
              </a:rPr>
              <a:t>daar </a:t>
            </a:r>
            <a:r>
              <a:rPr lang="nl-NL" sz="2000" i="1" u="sng" dirty="0">
                <a:solidFill>
                  <a:srgbClr val="387038"/>
                </a:solidFill>
                <a:latin typeface="Century Gothic" panose="020B0502020202020204" pitchFamily="34" charset="0"/>
                <a:ea typeface="Calibri"/>
                <a:cs typeface="Times New Roman"/>
              </a:rPr>
              <a:t>onverschillig</a:t>
            </a:r>
            <a:r>
              <a:rPr lang="nl-NL" sz="2000" i="1" dirty="0">
                <a:solidFill>
                  <a:srgbClr val="387038"/>
                </a:solidFill>
                <a:latin typeface="Century Gothic" panose="020B0502020202020204" pitchFamily="34" charset="0"/>
                <a:ea typeface="Calibri"/>
                <a:cs typeface="Times New Roman"/>
              </a:rPr>
              <a:t> over.</a:t>
            </a:r>
            <a:endParaRPr lang="nl-NL" sz="20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73196F21-AE68-40D7-A028-3EC163D991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9476" y="3189613"/>
            <a:ext cx="2551736" cy="1701157"/>
          </a:xfrm>
          <a:prstGeom prst="rect">
            <a:avLst/>
          </a:prstGeom>
        </p:spPr>
      </p:pic>
      <p:pic>
        <p:nvPicPr>
          <p:cNvPr id="3" name="Afbeelding 2" descr="Afbeelding met persoon, broek, voeten, staand&#10;&#10;Automatisch gegenereerde beschrijving">
            <a:extLst>
              <a:ext uri="{FF2B5EF4-FFF2-40B4-BE49-F238E27FC236}">
                <a16:creationId xmlns:a16="http://schemas.microsoft.com/office/drawing/2014/main" id="{A86AFF1D-FF07-406E-9777-BA683A0FCC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8064" y="4034258"/>
            <a:ext cx="1529097" cy="1021437"/>
          </a:xfrm>
          <a:prstGeom prst="rect">
            <a:avLst/>
          </a:prstGeom>
        </p:spPr>
      </p:pic>
      <p:graphicFrame>
        <p:nvGraphicFramePr>
          <p:cNvPr id="4" name="Object 3">
            <a:extLst>
              <a:ext uri="{FF2B5EF4-FFF2-40B4-BE49-F238E27FC236}">
                <a16:creationId xmlns:a16="http://schemas.microsoft.com/office/drawing/2014/main" id="{4ADB0CF9-72CB-4949-A39F-5157F3373206}"/>
              </a:ext>
            </a:extLst>
          </p:cNvPr>
          <p:cNvGraphicFramePr>
            <a:graphicFrameLocks noChangeAspect="1"/>
          </p:cNvGraphicFramePr>
          <p:nvPr>
            <p:extLst>
              <p:ext uri="{D42A27DB-BD31-4B8C-83A1-F6EECF244321}">
                <p14:modId xmlns:p14="http://schemas.microsoft.com/office/powerpoint/2010/main" val="2760981750"/>
              </p:ext>
            </p:extLst>
          </p:nvPr>
        </p:nvGraphicFramePr>
        <p:xfrm>
          <a:off x="6725369" y="3110912"/>
          <a:ext cx="1893441" cy="2200276"/>
        </p:xfrm>
        <a:graphic>
          <a:graphicData uri="http://schemas.openxmlformats.org/presentationml/2006/ole">
            <mc:AlternateContent xmlns:mc="http://schemas.openxmlformats.org/markup-compatibility/2006">
              <mc:Choice xmlns:v="urn:schemas-microsoft-com:vml" Requires="v">
                <p:oleObj spid="_x0000_s1043" name="Bitmapafbeelding" r:id="rId8" imgW="29931480" imgH="34869240" progId="Paint.Picture">
                  <p:embed/>
                </p:oleObj>
              </mc:Choice>
              <mc:Fallback>
                <p:oleObj name="Bitmapafbeelding" r:id="rId8" imgW="29931480" imgH="34869240" progId="Paint.Picture">
                  <p:embed/>
                  <p:pic>
                    <p:nvPicPr>
                      <p:cNvPr id="0" name=""/>
                      <p:cNvPicPr/>
                      <p:nvPr/>
                    </p:nvPicPr>
                    <p:blipFill>
                      <a:blip r:embed="rId9"/>
                      <a:stretch>
                        <a:fillRect/>
                      </a:stretch>
                    </p:blipFill>
                    <p:spPr>
                      <a:xfrm>
                        <a:off x="6725369" y="3110912"/>
                        <a:ext cx="1893441" cy="2200276"/>
                      </a:xfrm>
                      <a:prstGeom prst="rect">
                        <a:avLst/>
                      </a:prstGeom>
                    </p:spPr>
                  </p:pic>
                </p:oleObj>
              </mc:Fallback>
            </mc:AlternateContent>
          </a:graphicData>
        </a:graphic>
      </p:graphicFrame>
    </p:spTree>
    <p:extLst>
      <p:ext uri="{BB962C8B-B14F-4D97-AF65-F5344CB8AC3E}">
        <p14:creationId xmlns:p14="http://schemas.microsoft.com/office/powerpoint/2010/main" val="256672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Century Gothic" panose="020B0502020202020204" pitchFamily="34" charset="0"/>
                <a:ea typeface="Calibri"/>
                <a:cs typeface="Times New Roman"/>
              </a:rPr>
              <a:t>d</a:t>
            </a:r>
            <a:r>
              <a:rPr lang="nl-NL" sz="2800" dirty="0">
                <a:effectLst/>
                <a:latin typeface="Century Gothic" panose="020B0502020202020204" pitchFamily="34" charset="0"/>
                <a:ea typeface="Calibri"/>
                <a:cs typeface="Times New Roman"/>
              </a:rPr>
              <a:t>e mogelijkheid</a:t>
            </a:r>
            <a:endParaRPr lang="nl-NL" sz="7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afwegen</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bepalen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523976" y="415384"/>
            <a:ext cx="779244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Er waren 2 </a:t>
            </a:r>
            <a:r>
              <a:rPr lang="nl-NL" sz="2000" i="1" u="sng" dirty="0">
                <a:solidFill>
                  <a:srgbClr val="387038"/>
                </a:solidFill>
                <a:effectLst/>
                <a:latin typeface="Century Gothic" panose="020B0502020202020204" pitchFamily="34" charset="0"/>
                <a:ea typeface="Calibri"/>
                <a:cs typeface="Times New Roman"/>
              </a:rPr>
              <a:t>mogelijkheden</a:t>
            </a:r>
            <a:r>
              <a:rPr lang="nl-NL" sz="2000" i="1" dirty="0">
                <a:solidFill>
                  <a:srgbClr val="387038"/>
                </a:solidFill>
                <a:effectLst/>
                <a:latin typeface="Century Gothic" panose="020B0502020202020204" pitchFamily="34" charset="0"/>
                <a:ea typeface="Calibri"/>
                <a:cs typeface="Times New Roman"/>
              </a:rPr>
              <a:t> om uit te kiezen. Uiteindelijk </a:t>
            </a:r>
            <a:r>
              <a:rPr lang="nl-NL" sz="2000" i="1" u="sng" dirty="0">
                <a:solidFill>
                  <a:srgbClr val="387038"/>
                </a:solidFill>
                <a:effectLst/>
                <a:latin typeface="Century Gothic" panose="020B0502020202020204" pitchFamily="34" charset="0"/>
                <a:ea typeface="Calibri"/>
                <a:cs typeface="Times New Roman"/>
              </a:rPr>
              <a:t>bepaalde</a:t>
            </a:r>
            <a:r>
              <a:rPr lang="nl-NL" sz="2000" i="1" dirty="0">
                <a:solidFill>
                  <a:srgbClr val="387038"/>
                </a:solidFill>
                <a:effectLst/>
                <a:latin typeface="Century Gothic" panose="020B0502020202020204" pitchFamily="34" charset="0"/>
                <a:ea typeface="Calibri"/>
                <a:cs typeface="Times New Roman"/>
              </a:rPr>
              <a:t> de agent dat ik een boete </a:t>
            </a:r>
            <a:r>
              <a:rPr lang="nl-NL" sz="2000" i="1" dirty="0">
                <a:solidFill>
                  <a:srgbClr val="387038"/>
                </a:solidFill>
                <a:latin typeface="Century Gothic" panose="020B0502020202020204" pitchFamily="34" charset="0"/>
                <a:ea typeface="Calibri"/>
                <a:cs typeface="Times New Roman"/>
              </a:rPr>
              <a:t>kreeg</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95535"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kan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overdenken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694803"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66429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beslissen</a:t>
            </a:r>
            <a:endParaRPr lang="nl-NL" sz="1100" dirty="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80FB470C-051C-441E-9F60-1C406DAAF2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708920"/>
            <a:ext cx="892830" cy="1032729"/>
          </a:xfrm>
          <a:prstGeom prst="rect">
            <a:avLst/>
          </a:prstGeom>
        </p:spPr>
      </p:pic>
      <p:sp>
        <p:nvSpPr>
          <p:cNvPr id="25" name="Pijl: rechts 24">
            <a:extLst>
              <a:ext uri="{FF2B5EF4-FFF2-40B4-BE49-F238E27FC236}">
                <a16:creationId xmlns:a16="http://schemas.microsoft.com/office/drawing/2014/main" id="{6AF3B253-E358-4645-A4A1-151C98B4C51D}"/>
              </a:ext>
            </a:extLst>
          </p:cNvPr>
          <p:cNvSpPr/>
          <p:nvPr/>
        </p:nvSpPr>
        <p:spPr>
          <a:xfrm rot="14064513">
            <a:off x="634949" y="3911396"/>
            <a:ext cx="1057497" cy="44883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6" name="Pijl: rechts 25">
            <a:extLst>
              <a:ext uri="{FF2B5EF4-FFF2-40B4-BE49-F238E27FC236}">
                <a16:creationId xmlns:a16="http://schemas.microsoft.com/office/drawing/2014/main" id="{72C39124-477D-4424-AA4E-2DBB07E36B19}"/>
              </a:ext>
            </a:extLst>
          </p:cNvPr>
          <p:cNvSpPr/>
          <p:nvPr/>
        </p:nvSpPr>
        <p:spPr>
          <a:xfrm rot="17783466">
            <a:off x="1383713" y="3908292"/>
            <a:ext cx="1057497" cy="44883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27" name="Afbeelding 26">
            <a:extLst>
              <a:ext uri="{FF2B5EF4-FFF2-40B4-BE49-F238E27FC236}">
                <a16:creationId xmlns:a16="http://schemas.microsoft.com/office/drawing/2014/main" id="{13F4AF0F-BE73-40E5-B44D-6C5D7E2F18FD}"/>
              </a:ext>
            </a:extLst>
          </p:cNvPr>
          <p:cNvPicPr>
            <a:picLocks noChangeAspect="1"/>
          </p:cNvPicPr>
          <p:nvPr/>
        </p:nvPicPr>
        <p:blipFill>
          <a:blip r:embed="rId5"/>
          <a:stretch>
            <a:fillRect/>
          </a:stretch>
        </p:blipFill>
        <p:spPr>
          <a:xfrm>
            <a:off x="1665449" y="1688345"/>
            <a:ext cx="1015100" cy="1870969"/>
          </a:xfrm>
          <a:prstGeom prst="rect">
            <a:avLst/>
          </a:prstGeom>
        </p:spPr>
      </p:pic>
      <p:pic>
        <p:nvPicPr>
          <p:cNvPr id="29" name="Afbeelding 28" descr="Afbeelding met tekst, speelgoed&#10;&#10;Automatisch gegenereerde beschrijving">
            <a:extLst>
              <a:ext uri="{FF2B5EF4-FFF2-40B4-BE49-F238E27FC236}">
                <a16:creationId xmlns:a16="http://schemas.microsoft.com/office/drawing/2014/main" id="{88CA6730-1557-40DA-B793-6ACF165555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7802" y="1570724"/>
            <a:ext cx="2277861" cy="2342780"/>
          </a:xfrm>
          <a:prstGeom prst="rect">
            <a:avLst/>
          </a:prstGeom>
        </p:spPr>
      </p:pic>
      <p:pic>
        <p:nvPicPr>
          <p:cNvPr id="31" name="Afbeelding 30">
            <a:extLst>
              <a:ext uri="{FF2B5EF4-FFF2-40B4-BE49-F238E27FC236}">
                <a16:creationId xmlns:a16="http://schemas.microsoft.com/office/drawing/2014/main" id="{21AA514A-74BA-4B6E-BC78-442F913D43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50435" y="1019650"/>
            <a:ext cx="2019564" cy="2336014"/>
          </a:xfrm>
          <a:prstGeom prst="rect">
            <a:avLst/>
          </a:prstGeom>
        </p:spPr>
      </p:pic>
      <p:pic>
        <p:nvPicPr>
          <p:cNvPr id="2048" name="Afbeelding 2047">
            <a:extLst>
              <a:ext uri="{FF2B5EF4-FFF2-40B4-BE49-F238E27FC236}">
                <a16:creationId xmlns:a16="http://schemas.microsoft.com/office/drawing/2014/main" id="{7BEB4582-AB80-4673-90B9-7944D926BDB3}"/>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445432" y="1586611"/>
            <a:ext cx="2019564" cy="2019564"/>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6"/>
            <a:ext cx="9013609" cy="639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1" y="548680"/>
            <a:ext cx="465494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6" name="Tekstvak 2"/>
          <p:cNvSpPr txBox="1">
            <a:spLocks noChangeArrowheads="1"/>
          </p:cNvSpPr>
          <p:nvPr/>
        </p:nvSpPr>
        <p:spPr bwMode="auto">
          <a:xfrm>
            <a:off x="2172518" y="476672"/>
            <a:ext cx="498941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4800" b="1" dirty="0">
                <a:latin typeface="Century Gothic" panose="020B0502020202020204" pitchFamily="34" charset="0"/>
                <a:ea typeface="Calibri"/>
                <a:cs typeface="Times New Roman"/>
              </a:rPr>
              <a:t>de</a:t>
            </a:r>
            <a:r>
              <a:rPr lang="en-US" sz="4800" b="1" dirty="0">
                <a:effectLst/>
                <a:latin typeface="Century Gothic" panose="020B0502020202020204" pitchFamily="34" charset="0"/>
                <a:ea typeface="Calibri"/>
                <a:cs typeface="Times New Roman"/>
              </a:rPr>
              <a:t> campagne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4230" y="3788720"/>
            <a:ext cx="2787026" cy="8983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14171" y="3762737"/>
            <a:ext cx="3192969" cy="864096"/>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en-US" sz="3200" b="1" dirty="0">
                <a:latin typeface="Century Gothic" panose="020B0502020202020204" pitchFamily="34" charset="0"/>
                <a:ea typeface="Calibri"/>
                <a:cs typeface="Times New Roman"/>
              </a:rPr>
              <a:t>de reclame-campagne</a:t>
            </a:r>
            <a:endParaRPr lang="nl-NL" sz="3200" b="1" dirty="0">
              <a:effectLst/>
              <a:latin typeface="Century Gothic" panose="020B0502020202020204" pitchFamily="34" charset="0"/>
              <a:ea typeface="Calibri"/>
              <a:cs typeface="Times New Roman"/>
            </a:endParaRPr>
          </a:p>
        </p:txBody>
      </p:sp>
      <p:pic>
        <p:nvPicPr>
          <p:cNvPr id="16" name="Afbeelding 15"/>
          <p:cNvPicPr/>
          <p:nvPr/>
        </p:nvPicPr>
        <p:blipFill>
          <a:blip r:embed="rId3" cstate="email">
            <a:extLst>
              <a:ext uri="{28A0092B-C50C-407E-A947-70E740481C1C}">
                <a14:useLocalDpi xmlns:a14="http://schemas.microsoft.com/office/drawing/2010/main"/>
              </a:ext>
            </a:extLst>
          </a:blip>
          <a:stretch>
            <a:fillRect/>
          </a:stretch>
        </p:blipFill>
        <p:spPr>
          <a:xfrm rot="21235644">
            <a:off x="3865622" y="3369872"/>
            <a:ext cx="98176" cy="962275"/>
          </a:xfrm>
          <a:prstGeom prst="rect">
            <a:avLst/>
          </a:prstGeom>
        </p:spPr>
      </p:pic>
      <p:sp>
        <p:nvSpPr>
          <p:cNvPr id="9" name="Text Box 14"/>
          <p:cNvSpPr txBox="1"/>
          <p:nvPr/>
        </p:nvSpPr>
        <p:spPr>
          <a:xfrm>
            <a:off x="3416248" y="3788720"/>
            <a:ext cx="244475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445932" y="3798404"/>
            <a:ext cx="2383050" cy="1043279"/>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en-US" sz="3000" b="1" dirty="0">
                <a:latin typeface="Century Gothic" panose="020B0502020202020204" pitchFamily="34" charset="0"/>
                <a:ea typeface="Calibri"/>
                <a:cs typeface="Times New Roman"/>
              </a:rPr>
              <a:t>de politieke campagne</a:t>
            </a:r>
            <a:endParaRPr lang="nl-NL" sz="3000" b="1" dirty="0">
              <a:effectLst/>
              <a:latin typeface="Century Gothic" panose="020B0502020202020204" pitchFamily="34" charset="0"/>
              <a:ea typeface="Calibri"/>
              <a:cs typeface="Times New Roman"/>
            </a:endParaRPr>
          </a:p>
        </p:txBody>
      </p:sp>
      <p:sp>
        <p:nvSpPr>
          <p:cNvPr id="11" name="Text Box 14"/>
          <p:cNvSpPr txBox="1"/>
          <p:nvPr/>
        </p:nvSpPr>
        <p:spPr>
          <a:xfrm>
            <a:off x="6075990" y="3823000"/>
            <a:ext cx="244475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83508" y="3772838"/>
            <a:ext cx="2611398" cy="1094413"/>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en-US" sz="3000" b="1" dirty="0">
                <a:effectLst/>
                <a:latin typeface="Century Gothic" panose="020B0502020202020204" pitchFamily="34" charset="0"/>
                <a:ea typeface="Calibri"/>
                <a:cs typeface="Times New Roman"/>
              </a:rPr>
              <a:t>de verkeers-campagne</a:t>
            </a:r>
            <a:endParaRPr lang="nl-NL" sz="30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9321" y="5120351"/>
            <a:ext cx="2640831" cy="897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22090" y="4736645"/>
            <a:ext cx="2177340" cy="1352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Afbeelding 2">
            <a:extLst>
              <a:ext uri="{FF2B5EF4-FFF2-40B4-BE49-F238E27FC236}">
                <a16:creationId xmlns:a16="http://schemas.microsoft.com/office/drawing/2014/main" id="{5A5090F8-96D9-451D-8668-E3E692EF00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28184" y="4714058"/>
            <a:ext cx="2221402" cy="1414963"/>
          </a:xfrm>
          <a:prstGeom prst="rect">
            <a:avLst/>
          </a:prstGeom>
        </p:spPr>
      </p:pic>
      <p:pic>
        <p:nvPicPr>
          <p:cNvPr id="19" name="Afbeelding 18" descr="Afbeelding met tekst, tandenborstel, melk&#10;&#10;Automatisch gegenereerde beschrijving">
            <a:extLst>
              <a:ext uri="{FF2B5EF4-FFF2-40B4-BE49-F238E27FC236}">
                <a16:creationId xmlns:a16="http://schemas.microsoft.com/office/drawing/2014/main" id="{4E402A3B-A48B-417F-B2E0-F529B212946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248778">
            <a:off x="1713288" y="4901160"/>
            <a:ext cx="688406" cy="458937"/>
          </a:xfrm>
          <a:prstGeom prst="rect">
            <a:avLst/>
          </a:prstGeom>
        </p:spPr>
      </p:pic>
      <p:sp>
        <p:nvSpPr>
          <p:cNvPr id="17" name="Text Box 14">
            <a:extLst>
              <a:ext uri="{FF2B5EF4-FFF2-40B4-BE49-F238E27FC236}">
                <a16:creationId xmlns:a16="http://schemas.microsoft.com/office/drawing/2014/main" id="{D5A3F475-5530-41D6-8A92-24462130A1C9}"/>
              </a:ext>
            </a:extLst>
          </p:cNvPr>
          <p:cNvSpPr txBox="1"/>
          <p:nvPr/>
        </p:nvSpPr>
        <p:spPr>
          <a:xfrm>
            <a:off x="5983508" y="1239560"/>
            <a:ext cx="2870632" cy="14370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07DE4D7F-687C-4C78-92C2-837DB2C49F72}"/>
              </a:ext>
            </a:extLst>
          </p:cNvPr>
          <p:cNvSpPr txBox="1">
            <a:spLocks noChangeArrowheads="1"/>
          </p:cNvSpPr>
          <p:nvPr/>
        </p:nvSpPr>
        <p:spPr bwMode="auto">
          <a:xfrm>
            <a:off x="6075990" y="1238444"/>
            <a:ext cx="279497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actie om iets bekend te maken</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14149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45 – 9 november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99551"/>
            <a:ext cx="9144000" cy="624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371278"/>
            <a:ext cx="1493227" cy="442097"/>
          </a:xfrm>
          <a:prstGeom prst="rect">
            <a:avLst/>
          </a:prstGeom>
        </p:spPr>
      </p:pic>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sp>
        <p:nvSpPr>
          <p:cNvPr id="28" name="Text Box 14">
            <a:extLst>
              <a:ext uri="{FF2B5EF4-FFF2-40B4-BE49-F238E27FC236}">
                <a16:creationId xmlns:a16="http://schemas.microsoft.com/office/drawing/2014/main" id="{E870767B-E8FD-4388-B60C-D304C56BE65C}"/>
              </a:ext>
            </a:extLst>
          </p:cNvPr>
          <p:cNvSpPr txBox="1"/>
          <p:nvPr/>
        </p:nvSpPr>
        <p:spPr>
          <a:xfrm>
            <a:off x="1815252" y="607323"/>
            <a:ext cx="412669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30" name="Text Box 14">
            <a:extLst>
              <a:ext uri="{FF2B5EF4-FFF2-40B4-BE49-F238E27FC236}">
                <a16:creationId xmlns:a16="http://schemas.microsoft.com/office/drawing/2014/main" id="{387D016F-879A-40CF-990D-341A779AD1A6}"/>
              </a:ext>
            </a:extLst>
          </p:cNvPr>
          <p:cNvSpPr txBox="1"/>
          <p:nvPr/>
        </p:nvSpPr>
        <p:spPr>
          <a:xfrm>
            <a:off x="1888901" y="570706"/>
            <a:ext cx="397940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overheid</a:t>
            </a:r>
            <a:endParaRPr lang="nl-NL" sz="1100" dirty="0">
              <a:effectLst/>
              <a:latin typeface="Century Gothic" panose="020B0502020202020204" pitchFamily="34" charset="0"/>
              <a:ea typeface="Calibri"/>
              <a:cs typeface="Times New Roman"/>
            </a:endParaRPr>
          </a:p>
        </p:txBody>
      </p:sp>
      <p:sp>
        <p:nvSpPr>
          <p:cNvPr id="33" name="Text Box 14">
            <a:extLst>
              <a:ext uri="{FF2B5EF4-FFF2-40B4-BE49-F238E27FC236}">
                <a16:creationId xmlns:a16="http://schemas.microsoft.com/office/drawing/2014/main" id="{9D4ECBBE-3470-408A-B9C7-0D0DE07767B2}"/>
              </a:ext>
            </a:extLst>
          </p:cNvPr>
          <p:cNvSpPr txBox="1"/>
          <p:nvPr/>
        </p:nvSpPr>
        <p:spPr>
          <a:xfrm>
            <a:off x="6084169" y="629188"/>
            <a:ext cx="2520280" cy="17196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7" name="Tekstvak 2">
            <a:extLst>
              <a:ext uri="{FF2B5EF4-FFF2-40B4-BE49-F238E27FC236}">
                <a16:creationId xmlns:a16="http://schemas.microsoft.com/office/drawing/2014/main" id="{A75613AC-3EB9-481F-A5E1-0427450A952A}"/>
              </a:ext>
            </a:extLst>
          </p:cNvPr>
          <p:cNvSpPr txBox="1">
            <a:spLocks noChangeArrowheads="1"/>
          </p:cNvSpPr>
          <p:nvPr/>
        </p:nvSpPr>
        <p:spPr bwMode="auto">
          <a:xfrm>
            <a:off x="6045950" y="603411"/>
            <a:ext cx="2702514" cy="12699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regering van een land </a:t>
            </a:r>
            <a:r>
              <a:rPr lang="nl-NL" sz="2400" b="1" dirty="0">
                <a:latin typeface="Century Gothic" panose="020B0502020202020204" pitchFamily="34" charset="0"/>
                <a:ea typeface="Calibri"/>
                <a:cs typeface="Times New Roman"/>
              </a:rPr>
              <a:t>+</a:t>
            </a:r>
            <a:r>
              <a:rPr lang="nl-NL" sz="2400" dirty="0">
                <a:latin typeface="Century Gothic" panose="020B0502020202020204" pitchFamily="34" charset="0"/>
                <a:ea typeface="Calibri"/>
                <a:cs typeface="Times New Roman"/>
              </a:rPr>
              <a:t> alle mensen die ervoor werken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cxnSp>
        <p:nvCxnSpPr>
          <p:cNvPr id="38" name="Rechte verbindingslijn 37">
            <a:extLst>
              <a:ext uri="{FF2B5EF4-FFF2-40B4-BE49-F238E27FC236}">
                <a16:creationId xmlns:a16="http://schemas.microsoft.com/office/drawing/2014/main" id="{04BA32FC-35BC-4960-AA45-35FC043DEE2C}"/>
              </a:ext>
            </a:extLst>
          </p:cNvPr>
          <p:cNvCxnSpPr>
            <a:cxnSpLocks/>
          </p:cNvCxnSpPr>
          <p:nvPr/>
        </p:nvCxnSpPr>
        <p:spPr>
          <a:xfrm>
            <a:off x="4080510" y="1317722"/>
            <a:ext cx="2615883" cy="1620770"/>
          </a:xfrm>
          <a:prstGeom prst="line">
            <a:avLst/>
          </a:prstGeom>
          <a:ln w="19050"/>
        </p:spPr>
        <p:style>
          <a:lnRef idx="1">
            <a:schemeClr val="dk1"/>
          </a:lnRef>
          <a:fillRef idx="0">
            <a:schemeClr val="dk1"/>
          </a:fillRef>
          <a:effectRef idx="0">
            <a:schemeClr val="dk1"/>
          </a:effectRef>
          <a:fontRef idx="minor">
            <a:schemeClr val="tx1"/>
          </a:fontRef>
        </p:style>
      </p:cxnSp>
      <p:sp>
        <p:nvSpPr>
          <p:cNvPr id="39" name="Text Box 14">
            <a:extLst>
              <a:ext uri="{FF2B5EF4-FFF2-40B4-BE49-F238E27FC236}">
                <a16:creationId xmlns:a16="http://schemas.microsoft.com/office/drawing/2014/main" id="{389E8C05-E6C8-4977-BCB5-5E170BA56908}"/>
              </a:ext>
            </a:extLst>
          </p:cNvPr>
          <p:cNvSpPr txBox="1"/>
          <p:nvPr/>
        </p:nvSpPr>
        <p:spPr>
          <a:xfrm>
            <a:off x="6260010" y="2859688"/>
            <a:ext cx="252028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40" name="Text Box 14">
            <a:extLst>
              <a:ext uri="{FF2B5EF4-FFF2-40B4-BE49-F238E27FC236}">
                <a16:creationId xmlns:a16="http://schemas.microsoft.com/office/drawing/2014/main" id="{2869EAF7-B837-471B-B699-07CB07AFDEA4}"/>
              </a:ext>
            </a:extLst>
          </p:cNvPr>
          <p:cNvSpPr txBox="1"/>
          <p:nvPr/>
        </p:nvSpPr>
        <p:spPr>
          <a:xfrm>
            <a:off x="6191539" y="2851930"/>
            <a:ext cx="237525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000" dirty="0">
                <a:effectLst/>
                <a:latin typeface="Century Gothic" panose="020B0502020202020204" pitchFamily="34" charset="0"/>
                <a:ea typeface="Calibri"/>
                <a:cs typeface="Times New Roman"/>
              </a:rPr>
              <a:t>alle mensen die ervoor werken</a:t>
            </a:r>
            <a:endParaRPr lang="nl-NL" sz="500" dirty="0">
              <a:effectLst/>
              <a:latin typeface="Century Gothic" panose="020B0502020202020204" pitchFamily="34" charset="0"/>
              <a:ea typeface="Calibri"/>
              <a:cs typeface="Times New Roman"/>
            </a:endParaRPr>
          </a:p>
        </p:txBody>
      </p:sp>
      <p:pic>
        <p:nvPicPr>
          <p:cNvPr id="2048" name="Afbeelding 2047" descr="Afbeelding met academisch kostuum&#10;&#10;Automatisch gegenereerde beschrijving">
            <a:extLst>
              <a:ext uri="{FF2B5EF4-FFF2-40B4-BE49-F238E27FC236}">
                <a16:creationId xmlns:a16="http://schemas.microsoft.com/office/drawing/2014/main" id="{623ED010-E38E-4BA5-9535-B9F1F86D2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4259" y="3706357"/>
            <a:ext cx="1817663" cy="1105625"/>
          </a:xfrm>
          <a:prstGeom prst="rect">
            <a:avLst/>
          </a:prstGeom>
        </p:spPr>
      </p:pic>
      <p:pic>
        <p:nvPicPr>
          <p:cNvPr id="2053" name="Afbeelding 2052">
            <a:extLst>
              <a:ext uri="{FF2B5EF4-FFF2-40B4-BE49-F238E27FC236}">
                <a16:creationId xmlns:a16="http://schemas.microsoft.com/office/drawing/2014/main" id="{ABD5C537-1CBF-4606-B865-02E583C82E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5956" y="4931273"/>
            <a:ext cx="1104334" cy="788810"/>
          </a:xfrm>
          <a:prstGeom prst="rect">
            <a:avLst/>
          </a:prstGeom>
        </p:spPr>
      </p:pic>
      <p:pic>
        <p:nvPicPr>
          <p:cNvPr id="2055" name="Afbeelding 2054">
            <a:extLst>
              <a:ext uri="{FF2B5EF4-FFF2-40B4-BE49-F238E27FC236}">
                <a16:creationId xmlns:a16="http://schemas.microsoft.com/office/drawing/2014/main" id="{6ECB7D4C-FAE3-4F5E-9551-150786D78B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1950" y="5018494"/>
            <a:ext cx="1763688" cy="1168041"/>
          </a:xfrm>
          <a:prstGeom prst="rect">
            <a:avLst/>
          </a:prstGeom>
        </p:spPr>
      </p:pic>
      <p:pic>
        <p:nvPicPr>
          <p:cNvPr id="2050" name="Afbeelding 2049" descr="Afbeelding met tekst&#10;&#10;Automatisch gegenereerde beschrijving">
            <a:extLst>
              <a:ext uri="{FF2B5EF4-FFF2-40B4-BE49-F238E27FC236}">
                <a16:creationId xmlns:a16="http://schemas.microsoft.com/office/drawing/2014/main" id="{58A50EE0-6A2D-480B-9A1E-F2A66A7415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22678" y="3774219"/>
            <a:ext cx="548028" cy="1372345"/>
          </a:xfrm>
          <a:prstGeom prst="rect">
            <a:avLst/>
          </a:prstGeom>
        </p:spPr>
      </p:pic>
      <p:pic>
        <p:nvPicPr>
          <p:cNvPr id="1026" name="Picture 2" descr="De bronafbeelding bekijken">
            <a:extLst>
              <a:ext uri="{FF2B5EF4-FFF2-40B4-BE49-F238E27FC236}">
                <a16:creationId xmlns:a16="http://schemas.microsoft.com/office/drawing/2014/main" id="{8975635C-1FFA-494A-A0DF-FF23F9F0590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2447" y="592530"/>
            <a:ext cx="1181873" cy="756522"/>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2059" name="Rechthoek 2058">
            <a:extLst>
              <a:ext uri="{FF2B5EF4-FFF2-40B4-BE49-F238E27FC236}">
                <a16:creationId xmlns:a16="http://schemas.microsoft.com/office/drawing/2014/main" id="{B668BA8B-4C37-4EC1-AC18-27A99A7C72B7}"/>
              </a:ext>
            </a:extLst>
          </p:cNvPr>
          <p:cNvSpPr/>
          <p:nvPr/>
        </p:nvSpPr>
        <p:spPr>
          <a:xfrm>
            <a:off x="6086987" y="3706357"/>
            <a:ext cx="2730032" cy="240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14">
            <a:extLst>
              <a:ext uri="{FF2B5EF4-FFF2-40B4-BE49-F238E27FC236}">
                <a16:creationId xmlns:a16="http://schemas.microsoft.com/office/drawing/2014/main" id="{9D39CB81-B5C1-484B-9DEA-DF77C1DF7D63}"/>
              </a:ext>
            </a:extLst>
          </p:cNvPr>
          <p:cNvCxnSpPr>
            <a:cxnSpLocks/>
          </p:cNvCxnSpPr>
          <p:nvPr/>
        </p:nvCxnSpPr>
        <p:spPr>
          <a:xfrm flipH="1">
            <a:off x="1406090" y="1315438"/>
            <a:ext cx="2265258" cy="1541847"/>
          </a:xfrm>
          <a:prstGeom prst="line">
            <a:avLst/>
          </a:prstGeom>
          <a:ln w="19050"/>
        </p:spPr>
        <p:style>
          <a:lnRef idx="1">
            <a:schemeClr val="dk1"/>
          </a:lnRef>
          <a:fillRef idx="0">
            <a:schemeClr val="dk1"/>
          </a:fillRef>
          <a:effectRef idx="0">
            <a:schemeClr val="dk1"/>
          </a:effectRef>
          <a:fontRef idx="minor">
            <a:schemeClr val="tx1"/>
          </a:fontRef>
        </p:style>
      </p:cxnSp>
      <p:pic>
        <p:nvPicPr>
          <p:cNvPr id="7" name="Afbeelding 6">
            <a:extLst>
              <a:ext uri="{FF2B5EF4-FFF2-40B4-BE49-F238E27FC236}">
                <a16:creationId xmlns:a16="http://schemas.microsoft.com/office/drawing/2014/main" id="{AE378696-9A2E-453D-B032-ECB7D3C0C428}"/>
              </a:ext>
            </a:extLst>
          </p:cNvPr>
          <p:cNvPicPr>
            <a:picLocks noChangeAspect="1"/>
          </p:cNvPicPr>
          <p:nvPr/>
        </p:nvPicPr>
        <p:blipFill>
          <a:blip r:embed="rId10"/>
          <a:stretch>
            <a:fillRect/>
          </a:stretch>
        </p:blipFill>
        <p:spPr>
          <a:xfrm>
            <a:off x="256358" y="2677941"/>
            <a:ext cx="5466917" cy="3350257"/>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30429" y="332656"/>
            <a:ext cx="6381931" cy="7569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929447" y="309553"/>
            <a:ext cx="7404530"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Trebuchet MS"/>
                <a:ea typeface="Calibri"/>
                <a:cs typeface="Times New Roman"/>
              </a:rPr>
              <a:t>fietsen in het donker</a:t>
            </a:r>
            <a:endParaRPr lang="nl-NL" sz="1100" dirty="0">
              <a:effectLst/>
              <a:ea typeface="Calibri"/>
              <a:cs typeface="Times New Roman"/>
            </a:endParaRPr>
          </a:p>
        </p:txBody>
      </p:sp>
      <p:cxnSp>
        <p:nvCxnSpPr>
          <p:cNvPr id="8" name="Rechte verbindingslijn 7"/>
          <p:cNvCxnSpPr>
            <a:cxnSpLocks/>
          </p:cNvCxnSpPr>
          <p:nvPr/>
        </p:nvCxnSpPr>
        <p:spPr>
          <a:xfrm flipH="1">
            <a:off x="707004" y="1842434"/>
            <a:ext cx="1" cy="2142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1514988" y="1103588"/>
            <a:ext cx="978362" cy="669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845012" y="1091925"/>
            <a:ext cx="966123" cy="520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788024" y="4334257"/>
            <a:ext cx="304983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019375" y="4324581"/>
            <a:ext cx="26613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voorkomen</a:t>
            </a:r>
            <a:endParaRPr lang="nl-NL" sz="1050" dirty="0">
              <a:effectLst/>
              <a:ea typeface="Calibri"/>
              <a:cs typeface="Times New Roman"/>
            </a:endParaRPr>
          </a:p>
        </p:txBody>
      </p:sp>
      <p:sp>
        <p:nvSpPr>
          <p:cNvPr id="23" name="Text Box 14">
            <a:extLst>
              <a:ext uri="{FF2B5EF4-FFF2-40B4-BE49-F238E27FC236}">
                <a16:creationId xmlns:a16="http://schemas.microsoft.com/office/drawing/2014/main" id="{0A464762-819F-439A-855B-A4EBB13DA4A7}"/>
              </a:ext>
            </a:extLst>
          </p:cNvPr>
          <p:cNvSpPr txBox="1"/>
          <p:nvPr/>
        </p:nvSpPr>
        <p:spPr>
          <a:xfrm>
            <a:off x="312431" y="1196752"/>
            <a:ext cx="3107441"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xt Box 14"/>
          <p:cNvSpPr txBox="1"/>
          <p:nvPr/>
        </p:nvSpPr>
        <p:spPr>
          <a:xfrm>
            <a:off x="202593" y="1196752"/>
            <a:ext cx="335457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Trebuchet MS"/>
                <a:ea typeface="Calibri"/>
                <a:cs typeface="Times New Roman"/>
              </a:rPr>
              <a:t>zonder verlichting</a:t>
            </a:r>
            <a:endParaRPr lang="nl-NL" sz="900" dirty="0">
              <a:effectLst/>
              <a:ea typeface="Calibri"/>
              <a:cs typeface="Times New Roman"/>
            </a:endParaRPr>
          </a:p>
        </p:txBody>
      </p:sp>
      <p:sp>
        <p:nvSpPr>
          <p:cNvPr id="15" name="Text Box 14"/>
          <p:cNvSpPr txBox="1"/>
          <p:nvPr/>
        </p:nvSpPr>
        <p:spPr>
          <a:xfrm>
            <a:off x="1835696" y="2164468"/>
            <a:ext cx="50231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1666194" y="2132856"/>
            <a:ext cx="523207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a:effectLst/>
                <a:latin typeface="Trebuchet MS"/>
                <a:ea typeface="Calibri"/>
                <a:cs typeface="Times New Roman"/>
              </a:rPr>
              <a:t>oe kan het </a:t>
            </a:r>
            <a:r>
              <a:rPr lang="nl-NL" sz="3600" u="sng" dirty="0">
                <a:effectLst/>
                <a:latin typeface="Trebuchet MS"/>
                <a:ea typeface="Calibri"/>
                <a:cs typeface="Times New Roman"/>
              </a:rPr>
              <a:t>uitpakken</a:t>
            </a:r>
            <a:r>
              <a:rPr lang="nl-NL" sz="3600" dirty="0">
                <a:effectLst/>
                <a:latin typeface="Trebuchet MS"/>
                <a:ea typeface="Calibri"/>
                <a:cs typeface="Times New Roman"/>
              </a:rPr>
              <a:t>?</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489272" y="2780928"/>
            <a:ext cx="2369581"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4457331" y="2838238"/>
            <a:ext cx="2094808"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aflopen</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sp>
        <p:nvSpPr>
          <p:cNvPr id="24" name="Text Box 14">
            <a:extLst>
              <a:ext uri="{FF2B5EF4-FFF2-40B4-BE49-F238E27FC236}">
                <a16:creationId xmlns:a16="http://schemas.microsoft.com/office/drawing/2014/main" id="{0A94DE49-4F7E-4262-AB1F-F29230F86EF9}"/>
              </a:ext>
            </a:extLst>
          </p:cNvPr>
          <p:cNvSpPr txBox="1"/>
          <p:nvPr/>
        </p:nvSpPr>
        <p:spPr>
          <a:xfrm>
            <a:off x="5160994" y="1201625"/>
            <a:ext cx="2723374"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xt Box 14">
            <a:extLst>
              <a:ext uri="{FF2B5EF4-FFF2-40B4-BE49-F238E27FC236}">
                <a16:creationId xmlns:a16="http://schemas.microsoft.com/office/drawing/2014/main" id="{D2917F32-4648-4871-88FC-9C20EC79F5DA}"/>
              </a:ext>
            </a:extLst>
          </p:cNvPr>
          <p:cNvSpPr txBox="1"/>
          <p:nvPr/>
        </p:nvSpPr>
        <p:spPr>
          <a:xfrm>
            <a:off x="5233003" y="1196752"/>
            <a:ext cx="26718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Trebuchet MS"/>
                <a:ea typeface="Calibri"/>
                <a:cs typeface="Times New Roman"/>
              </a:rPr>
              <a:t>met verlichting</a:t>
            </a:r>
            <a:endParaRPr lang="nl-NL" sz="900" dirty="0">
              <a:effectLst/>
              <a:ea typeface="Calibri"/>
              <a:cs typeface="Times New Roman"/>
            </a:endParaRPr>
          </a:p>
        </p:txBody>
      </p:sp>
      <p:pic>
        <p:nvPicPr>
          <p:cNvPr id="28" name="Afbeelding 27">
            <a:extLst>
              <a:ext uri="{FF2B5EF4-FFF2-40B4-BE49-F238E27FC236}">
                <a16:creationId xmlns:a16="http://schemas.microsoft.com/office/drawing/2014/main" id="{041F1979-8B2C-4423-8C5A-3FE9A30378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49044" y="1156575"/>
            <a:ext cx="619512" cy="835145"/>
          </a:xfrm>
          <a:prstGeom prst="rect">
            <a:avLst/>
          </a:prstGeom>
        </p:spPr>
      </p:pic>
      <p:pic>
        <p:nvPicPr>
          <p:cNvPr id="29" name="Afbeelding 28">
            <a:extLst>
              <a:ext uri="{FF2B5EF4-FFF2-40B4-BE49-F238E27FC236}">
                <a16:creationId xmlns:a16="http://schemas.microsoft.com/office/drawing/2014/main" id="{44622417-8338-443D-AAD3-9C93549880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93080" y="1180172"/>
            <a:ext cx="619512" cy="835145"/>
          </a:xfrm>
          <a:prstGeom prst="rect">
            <a:avLst/>
          </a:prstGeom>
        </p:spPr>
      </p:pic>
      <p:sp>
        <p:nvSpPr>
          <p:cNvPr id="4" name="Vermenigvuldigingsteken 3">
            <a:extLst>
              <a:ext uri="{FF2B5EF4-FFF2-40B4-BE49-F238E27FC236}">
                <a16:creationId xmlns:a16="http://schemas.microsoft.com/office/drawing/2014/main" id="{811D9AC7-8961-4941-BFFE-BE41FA7771DB}"/>
              </a:ext>
            </a:extLst>
          </p:cNvPr>
          <p:cNvSpPr/>
          <p:nvPr/>
        </p:nvSpPr>
        <p:spPr>
          <a:xfrm>
            <a:off x="3269193" y="850747"/>
            <a:ext cx="1489378" cy="1446803"/>
          </a:xfrm>
          <a:prstGeom prst="mathMultiply">
            <a:avLst>
              <a:gd name="adj1" fmla="val 630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grpSp>
        <p:nvGrpSpPr>
          <p:cNvPr id="2053" name="Groep 2052">
            <a:extLst>
              <a:ext uri="{FF2B5EF4-FFF2-40B4-BE49-F238E27FC236}">
                <a16:creationId xmlns:a16="http://schemas.microsoft.com/office/drawing/2014/main" id="{2DF3765B-711D-4FF0-B3E4-3CF1DAD52B0C}"/>
              </a:ext>
            </a:extLst>
          </p:cNvPr>
          <p:cNvGrpSpPr/>
          <p:nvPr/>
        </p:nvGrpSpPr>
        <p:grpSpPr>
          <a:xfrm>
            <a:off x="370495" y="3700105"/>
            <a:ext cx="2989822" cy="2274287"/>
            <a:chOff x="370495" y="3700105"/>
            <a:chExt cx="2989822" cy="2274287"/>
          </a:xfrm>
        </p:grpSpPr>
        <p:pic>
          <p:nvPicPr>
            <p:cNvPr id="35" name="Afbeelding 34" descr="Afbeelding met fiets, transport, wiel&#10;&#10;Automatisch gegenereerde beschrijving">
              <a:extLst>
                <a:ext uri="{FF2B5EF4-FFF2-40B4-BE49-F238E27FC236}">
                  <a16:creationId xmlns:a16="http://schemas.microsoft.com/office/drawing/2014/main" id="{45C54334-17E7-4740-89B7-09E99525E4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495" y="3933558"/>
              <a:ext cx="1795174" cy="1199176"/>
            </a:xfrm>
            <a:prstGeom prst="rect">
              <a:avLst/>
            </a:prstGeom>
          </p:spPr>
        </p:pic>
        <p:pic>
          <p:nvPicPr>
            <p:cNvPr id="34" name="Afbeelding 33">
              <a:extLst>
                <a:ext uri="{FF2B5EF4-FFF2-40B4-BE49-F238E27FC236}">
                  <a16:creationId xmlns:a16="http://schemas.microsoft.com/office/drawing/2014/main" id="{F4D34885-9E4B-49DC-8DE9-3DD92C4134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38887" y="4775216"/>
              <a:ext cx="1520974" cy="1199176"/>
            </a:xfrm>
            <a:prstGeom prst="rect">
              <a:avLst/>
            </a:prstGeom>
          </p:spPr>
        </p:pic>
        <p:pic>
          <p:nvPicPr>
            <p:cNvPr id="33" name="Afbeelding 32" descr="Afbeelding met persoon, buiten, dragen, staand&#10;&#10;Automatisch gegenereerde beschrijving">
              <a:extLst>
                <a:ext uri="{FF2B5EF4-FFF2-40B4-BE49-F238E27FC236}">
                  <a16:creationId xmlns:a16="http://schemas.microsoft.com/office/drawing/2014/main" id="{FA20C254-DA27-4937-BC8F-79CB64E1B2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2551495" y="3700105"/>
              <a:ext cx="808822" cy="1540040"/>
            </a:xfrm>
            <a:prstGeom prst="rect">
              <a:avLst/>
            </a:prstGeom>
          </p:spPr>
        </p:pic>
      </p:grpSp>
      <p:cxnSp>
        <p:nvCxnSpPr>
          <p:cNvPr id="36" name="Rechte verbindingslijn 35">
            <a:extLst>
              <a:ext uri="{FF2B5EF4-FFF2-40B4-BE49-F238E27FC236}">
                <a16:creationId xmlns:a16="http://schemas.microsoft.com/office/drawing/2014/main" id="{C58823DD-DB38-4A70-9ADB-34D842C49C40}"/>
              </a:ext>
            </a:extLst>
          </p:cNvPr>
          <p:cNvCxnSpPr>
            <a:cxnSpLocks/>
          </p:cNvCxnSpPr>
          <p:nvPr/>
        </p:nvCxnSpPr>
        <p:spPr>
          <a:xfrm>
            <a:off x="7406543" y="1817248"/>
            <a:ext cx="1" cy="24848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14">
            <a:extLst>
              <a:ext uri="{FF2B5EF4-FFF2-40B4-BE49-F238E27FC236}">
                <a16:creationId xmlns:a16="http://schemas.microsoft.com/office/drawing/2014/main" id="{8412CF5B-00CB-4DCA-BA0F-CFCED7E482A1}"/>
              </a:ext>
            </a:extLst>
          </p:cNvPr>
          <p:cNvSpPr txBox="1"/>
          <p:nvPr/>
        </p:nvSpPr>
        <p:spPr>
          <a:xfrm>
            <a:off x="4788024" y="4950844"/>
            <a:ext cx="3014039" cy="1023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067C337C-C932-4735-AEDF-80809F685C14}"/>
              </a:ext>
            </a:extLst>
          </p:cNvPr>
          <p:cNvSpPr txBox="1">
            <a:spLocks noChangeArrowheads="1"/>
          </p:cNvSpPr>
          <p:nvPr/>
        </p:nvSpPr>
        <p:spPr bwMode="auto">
          <a:xfrm>
            <a:off x="4788024" y="5002697"/>
            <a:ext cx="3014039"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zorgen dat iets niet gebeurt</a:t>
            </a:r>
            <a:endParaRPr lang="nl-NL" sz="1100" dirty="0">
              <a:effectLst/>
              <a:latin typeface="Century Gothic" panose="020B0502020202020204" pitchFamily="34" charset="0"/>
              <a:ea typeface="Calibri"/>
              <a:cs typeface="Times New Roman"/>
            </a:endParaRPr>
          </a:p>
        </p:txBody>
      </p:sp>
      <p:sp>
        <p:nvSpPr>
          <p:cNvPr id="31" name="Pijl: omlaag 30">
            <a:extLst>
              <a:ext uri="{FF2B5EF4-FFF2-40B4-BE49-F238E27FC236}">
                <a16:creationId xmlns:a16="http://schemas.microsoft.com/office/drawing/2014/main" id="{A1904F09-FEE3-4E32-BA86-158E79EF9EDC}"/>
              </a:ext>
            </a:extLst>
          </p:cNvPr>
          <p:cNvSpPr/>
          <p:nvPr/>
        </p:nvSpPr>
        <p:spPr>
          <a:xfrm rot="2865489">
            <a:off x="3825087" y="3317420"/>
            <a:ext cx="396253" cy="1009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 omlaag 39">
            <a:extLst>
              <a:ext uri="{FF2B5EF4-FFF2-40B4-BE49-F238E27FC236}">
                <a16:creationId xmlns:a16="http://schemas.microsoft.com/office/drawing/2014/main" id="{851CA85A-AB10-475B-9511-23CCEB334EB7}"/>
              </a:ext>
            </a:extLst>
          </p:cNvPr>
          <p:cNvSpPr/>
          <p:nvPr/>
        </p:nvSpPr>
        <p:spPr>
          <a:xfrm rot="19233763" flipH="1">
            <a:off x="5706771" y="3450658"/>
            <a:ext cx="396253" cy="841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6" name="Groep 45">
            <a:extLst>
              <a:ext uri="{FF2B5EF4-FFF2-40B4-BE49-F238E27FC236}">
                <a16:creationId xmlns:a16="http://schemas.microsoft.com/office/drawing/2014/main" id="{92F84705-F9BB-41B4-ADF6-DC2AC270D0E6}"/>
              </a:ext>
            </a:extLst>
          </p:cNvPr>
          <p:cNvGrpSpPr/>
          <p:nvPr/>
        </p:nvGrpSpPr>
        <p:grpSpPr>
          <a:xfrm>
            <a:off x="7884368" y="5007808"/>
            <a:ext cx="1143014" cy="869464"/>
            <a:chOff x="370495" y="3700105"/>
            <a:chExt cx="2989822" cy="2274287"/>
          </a:xfrm>
        </p:grpSpPr>
        <p:pic>
          <p:nvPicPr>
            <p:cNvPr id="47" name="Afbeelding 46" descr="Afbeelding met fiets, transport, wiel&#10;&#10;Automatisch gegenereerde beschrijving">
              <a:extLst>
                <a:ext uri="{FF2B5EF4-FFF2-40B4-BE49-F238E27FC236}">
                  <a16:creationId xmlns:a16="http://schemas.microsoft.com/office/drawing/2014/main" id="{4343E274-4A14-4920-B399-AA60592C1F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0495" y="3933558"/>
              <a:ext cx="1795174" cy="1199176"/>
            </a:xfrm>
            <a:prstGeom prst="rect">
              <a:avLst/>
            </a:prstGeom>
          </p:spPr>
        </p:pic>
        <p:pic>
          <p:nvPicPr>
            <p:cNvPr id="48" name="Afbeelding 47">
              <a:extLst>
                <a:ext uri="{FF2B5EF4-FFF2-40B4-BE49-F238E27FC236}">
                  <a16:creationId xmlns:a16="http://schemas.microsoft.com/office/drawing/2014/main" id="{899E1459-400A-4878-9AED-EFFCD8D631C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38887" y="4775216"/>
              <a:ext cx="1520974" cy="1199176"/>
            </a:xfrm>
            <a:prstGeom prst="rect">
              <a:avLst/>
            </a:prstGeom>
          </p:spPr>
        </p:pic>
        <p:pic>
          <p:nvPicPr>
            <p:cNvPr id="49" name="Afbeelding 48" descr="Afbeelding met persoon, buiten, dragen, staand&#10;&#10;Automatisch gegenereerde beschrijving">
              <a:extLst>
                <a:ext uri="{FF2B5EF4-FFF2-40B4-BE49-F238E27FC236}">
                  <a16:creationId xmlns:a16="http://schemas.microsoft.com/office/drawing/2014/main" id="{AD466785-EF8D-4452-965E-D9D4677DA43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flipH="1">
              <a:off x="2551495" y="3700105"/>
              <a:ext cx="808822" cy="1540040"/>
            </a:xfrm>
            <a:prstGeom prst="rect">
              <a:avLst/>
            </a:prstGeom>
          </p:spPr>
        </p:pic>
      </p:grpSp>
      <p:sp>
        <p:nvSpPr>
          <p:cNvPr id="50" name="Vermenigvuldigingsteken 49">
            <a:extLst>
              <a:ext uri="{FF2B5EF4-FFF2-40B4-BE49-F238E27FC236}">
                <a16:creationId xmlns:a16="http://schemas.microsoft.com/office/drawing/2014/main" id="{C2E2E913-ADB7-43B3-A602-150C730003E3}"/>
              </a:ext>
            </a:extLst>
          </p:cNvPr>
          <p:cNvSpPr/>
          <p:nvPr/>
        </p:nvSpPr>
        <p:spPr>
          <a:xfrm>
            <a:off x="7703128" y="4646493"/>
            <a:ext cx="1489378" cy="1446803"/>
          </a:xfrm>
          <a:prstGeom prst="mathMultiply">
            <a:avLst>
              <a:gd name="adj1" fmla="val 630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822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986528"/>
          </a:xfrm>
          <a:prstGeom prst="rect">
            <a:avLst/>
          </a:prstGeom>
          <a:noFill/>
        </p:spPr>
        <p:txBody>
          <a:bodyPr wrap="square" rtlCol="0">
            <a:spAutoFit/>
          </a:bodyPr>
          <a:lstStyle/>
          <a:p>
            <a:pPr fontAlgn="t"/>
            <a:r>
              <a:rPr lang="nl-NL" sz="8800" b="1" u="sng" dirty="0">
                <a:solidFill>
                  <a:prstClr val="black"/>
                </a:solidFill>
                <a:latin typeface="Century Gothic" panose="020B0502020202020204" pitchFamily="34" charset="0"/>
              </a:rPr>
              <a:t>waarschuwen</a:t>
            </a:r>
            <a:br>
              <a:rPr lang="nl-NL" sz="8000" b="1" u="sng" dirty="0">
                <a:solidFill>
                  <a:prstClr val="black"/>
                </a:solidFill>
                <a:latin typeface="Century Gothic" panose="020B0502020202020204" pitchFamily="34" charset="0"/>
              </a:rPr>
            </a:br>
            <a:r>
              <a:rPr lang="nl-NL" sz="4800" dirty="0">
                <a:latin typeface="Century Gothic" panose="020B0502020202020204" pitchFamily="34" charset="0"/>
              </a:rPr>
              <a:t>= </a:t>
            </a:r>
            <a:r>
              <a:rPr lang="nl-NL" sz="4400" dirty="0">
                <a:effectLst/>
                <a:latin typeface="Century Gothic" panose="020B0502020202020204" pitchFamily="34" charset="0"/>
                <a:ea typeface="Times New Roman" panose="02020603050405020304" pitchFamily="18" charset="0"/>
                <a:cs typeface="Times New Roman" panose="02020603050405020304" pitchFamily="18" charset="0"/>
              </a:rPr>
              <a:t>zeggen dat je moet opletten omdat er een gevaar is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overheid voert campagne om mensen te </a:t>
            </a:r>
            <a:r>
              <a:rPr lang="nl-NL" sz="2800" i="1" u="sng" dirty="0">
                <a:solidFill>
                  <a:srgbClr val="387038"/>
                </a:solidFill>
                <a:latin typeface="Century Gothic" panose="020B0502020202020204" pitchFamily="34" charset="0"/>
                <a:cs typeface="Times New Roman"/>
              </a:rPr>
              <a:t>waarschuwen</a:t>
            </a:r>
            <a:r>
              <a:rPr lang="nl-NL" sz="2800" i="1" dirty="0">
                <a:solidFill>
                  <a:srgbClr val="387038"/>
                </a:solidFill>
                <a:latin typeface="Century Gothic" panose="020B0502020202020204" pitchFamily="34" charset="0"/>
                <a:cs typeface="Times New Roman"/>
              </a:rPr>
              <a:t> voor de gevolgen van </a:t>
            </a:r>
            <a:br>
              <a:rPr lang="nl-NL" sz="2800" i="1" dirty="0">
                <a:solidFill>
                  <a:srgbClr val="387038"/>
                </a:solidFill>
                <a:latin typeface="Century Gothic" panose="020B0502020202020204" pitchFamily="34" charset="0"/>
                <a:cs typeface="Times New Roman"/>
              </a:rPr>
            </a:br>
            <a:r>
              <a:rPr lang="nl-NL" sz="2800" i="1" dirty="0">
                <a:solidFill>
                  <a:srgbClr val="387038"/>
                </a:solidFill>
                <a:latin typeface="Century Gothic" panose="020B0502020202020204" pitchFamily="34" charset="0"/>
                <a:cs typeface="Times New Roman"/>
              </a:rPr>
              <a:t>fietsen in het donker zonder verlichting. </a:t>
            </a:r>
            <a:endParaRPr lang="nl-NL" sz="2800" i="1" dirty="0">
              <a:solidFill>
                <a:srgbClr val="00B050"/>
              </a:solidFill>
              <a:latin typeface="Century Gothic" panose="020B0502020202020204" pitchFamily="34" charset="0"/>
            </a:endParaRPr>
          </a:p>
        </p:txBody>
      </p:sp>
      <p:pic>
        <p:nvPicPr>
          <p:cNvPr id="7" name="Afbeelding 6">
            <a:extLst>
              <a:ext uri="{FF2B5EF4-FFF2-40B4-BE49-F238E27FC236}">
                <a16:creationId xmlns:a16="http://schemas.microsoft.com/office/drawing/2014/main" id="{B5094568-2B55-45A4-9635-1628CBA91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5776" y="2924944"/>
            <a:ext cx="3190631" cy="2268373"/>
          </a:xfrm>
          <a:prstGeom prst="rect">
            <a:avLst/>
          </a:prstGeom>
        </p:spPr>
      </p:pic>
      <p:pic>
        <p:nvPicPr>
          <p:cNvPr id="9" name="Afbeelding 8">
            <a:extLst>
              <a:ext uri="{FF2B5EF4-FFF2-40B4-BE49-F238E27FC236}">
                <a16:creationId xmlns:a16="http://schemas.microsoft.com/office/drawing/2014/main" id="{6C0FFDDF-62B9-4C75-81CC-4171164CE9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06005" y="2785285"/>
            <a:ext cx="1800200" cy="2399513"/>
          </a:xfrm>
          <a:prstGeom prst="rect">
            <a:avLst/>
          </a:prstGeom>
        </p:spPr>
      </p:pic>
    </p:spTree>
    <p:extLst>
      <p:ext uri="{BB962C8B-B14F-4D97-AF65-F5344CB8AC3E}">
        <p14:creationId xmlns:p14="http://schemas.microsoft.com/office/powerpoint/2010/main" val="72364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voorkomen</a:t>
            </a:r>
            <a:endParaRPr lang="nl-NL" sz="8000" b="1" u="sng" dirty="0"/>
          </a:p>
        </p:txBody>
      </p:sp>
      <p:pic>
        <p:nvPicPr>
          <p:cNvPr id="8" name="Afbeelding 7" descr="Afbeelding met fiets, transport, wiel&#10;&#10;Automatisch gegenereerde beschrijving">
            <a:extLst>
              <a:ext uri="{FF2B5EF4-FFF2-40B4-BE49-F238E27FC236}">
                <a16:creationId xmlns:a16="http://schemas.microsoft.com/office/drawing/2014/main" id="{031EC9D1-024D-41E7-B010-EE26409F34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700808"/>
            <a:ext cx="7200800" cy="4810135"/>
          </a:xfrm>
          <a:prstGeom prst="rect">
            <a:avLst/>
          </a:prstGeom>
        </p:spPr>
      </p:pic>
      <p:sp>
        <p:nvSpPr>
          <p:cNvPr id="9" name="Vermenigvuldigingsteken 8">
            <a:extLst>
              <a:ext uri="{FF2B5EF4-FFF2-40B4-BE49-F238E27FC236}">
                <a16:creationId xmlns:a16="http://schemas.microsoft.com/office/drawing/2014/main" id="{AF151B1D-EE46-4C09-9FBB-3F2A51B8BFE2}"/>
              </a:ext>
            </a:extLst>
          </p:cNvPr>
          <p:cNvSpPr/>
          <p:nvPr/>
        </p:nvSpPr>
        <p:spPr>
          <a:xfrm>
            <a:off x="665820" y="332723"/>
            <a:ext cx="7812360" cy="7282200"/>
          </a:xfrm>
          <a:prstGeom prst="mathMultiply">
            <a:avLst>
              <a:gd name="adj1" fmla="val 67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overheid</a:t>
            </a:r>
            <a:endParaRPr lang="nl-NL" sz="68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A5B23B06-F024-49D8-8F9F-CD8CDC0871A2}"/>
              </a:ext>
            </a:extLst>
          </p:cNvPr>
          <p:cNvPicPr>
            <a:picLocks noChangeAspect="1"/>
          </p:cNvPicPr>
          <p:nvPr/>
        </p:nvPicPr>
        <p:blipFill>
          <a:blip r:embed="rId3"/>
          <a:stretch>
            <a:fillRect/>
          </a:stretch>
        </p:blipFill>
        <p:spPr>
          <a:xfrm>
            <a:off x="1763688" y="1319165"/>
            <a:ext cx="5400600" cy="5182394"/>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campagne</a:t>
            </a:r>
            <a:endParaRPr lang="nl-NL" sz="68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9394A749-CDD6-4460-A5A8-1166410D6272}"/>
              </a:ext>
            </a:extLst>
          </p:cNvPr>
          <p:cNvPicPr>
            <a:picLocks noChangeAspect="1"/>
          </p:cNvPicPr>
          <p:nvPr/>
        </p:nvPicPr>
        <p:blipFill>
          <a:blip r:embed="rId3"/>
          <a:stretch>
            <a:fillRect/>
          </a:stretch>
        </p:blipFill>
        <p:spPr>
          <a:xfrm>
            <a:off x="467544" y="1484784"/>
            <a:ext cx="8136904" cy="5182948"/>
          </a:xfrm>
          <a:prstGeom prst="rect">
            <a:avLst/>
          </a:prstGeom>
        </p:spPr>
      </p:pic>
    </p:spTree>
    <p:extLst>
      <p:ext uri="{BB962C8B-B14F-4D97-AF65-F5344CB8AC3E}">
        <p14:creationId xmlns:p14="http://schemas.microsoft.com/office/powerpoint/2010/main" val="51011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waarschuwen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D59CC079-E873-4121-8542-FC2C0DE61D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1600" y="1349252"/>
            <a:ext cx="7128792" cy="5068201"/>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het gevolg</a:t>
            </a:r>
            <a:endParaRPr lang="nl-NL" sz="8800" b="1" u="sng" dirty="0">
              <a:latin typeface="Century Gothic" panose="020B0502020202020204" pitchFamily="34" charset="0"/>
            </a:endParaRP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descr="Afbeelding met fiets, transport, wiel&#10;&#10;Automatisch gegenereerde beschrijving">
            <a:extLst>
              <a:ext uri="{FF2B5EF4-FFF2-40B4-BE49-F238E27FC236}">
                <a16:creationId xmlns:a16="http://schemas.microsoft.com/office/drawing/2014/main" id="{70AAE04F-00D6-489E-B7F6-4C2CACF3A2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36108"/>
            <a:ext cx="7704856" cy="5146844"/>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enorm</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8905AB41-0BF1-41A1-8DB7-A412BB408D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538597"/>
            <a:ext cx="7884368" cy="5143236"/>
          </a:xfrm>
          <a:prstGeom prst="rect">
            <a:avLst/>
          </a:prstGeom>
        </p:spPr>
      </p:pic>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uitpakken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descr="Afbeelding met persoon, buiten, dragen, staand&#10;&#10;Automatisch gegenereerde beschrijving">
            <a:extLst>
              <a:ext uri="{FF2B5EF4-FFF2-40B4-BE49-F238E27FC236}">
                <a16:creationId xmlns:a16="http://schemas.microsoft.com/office/drawing/2014/main" id="{6F69293D-1C9A-441E-9E8E-6CD3FC4F58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698283" y="620689"/>
            <a:ext cx="3273707" cy="6233312"/>
          </a:xfrm>
          <a:prstGeom prst="rect">
            <a:avLst/>
          </a:prstGeom>
        </p:spPr>
      </p:pic>
    </p:spTree>
    <p:extLst>
      <p:ext uri="{BB962C8B-B14F-4D97-AF65-F5344CB8AC3E}">
        <p14:creationId xmlns:p14="http://schemas.microsoft.com/office/powerpoint/2010/main" val="62719906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6355</TotalTime>
  <Words>905</Words>
  <Application>Microsoft Office PowerPoint</Application>
  <PresentationFormat>Diavoorstelling (4:3)</PresentationFormat>
  <Paragraphs>221</Paragraphs>
  <Slides>22</Slides>
  <Notes>14</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30" baseType="lpstr">
      <vt:lpstr>Arial</vt:lpstr>
      <vt:lpstr>Calibri</vt:lpstr>
      <vt:lpstr>Century Gothic</vt:lpstr>
      <vt:lpstr>Segoe UI Light</vt:lpstr>
      <vt:lpstr>Trebuchet MS</vt:lpstr>
      <vt:lpstr>Verdana</vt:lpstr>
      <vt:lpstr>Kantoorthema</vt:lpstr>
      <vt:lpstr>Bitmapafbeelding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1407</cp:revision>
  <dcterms:created xsi:type="dcterms:W3CDTF">2020-12-15T09:16:44Z</dcterms:created>
  <dcterms:modified xsi:type="dcterms:W3CDTF">2022-09-20T09:43:26Z</dcterms:modified>
</cp:coreProperties>
</file>