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83" r:id="rId4"/>
    <p:sldId id="1480" r:id="rId5"/>
    <p:sldId id="1460" r:id="rId6"/>
    <p:sldId id="1476" r:id="rId7"/>
    <p:sldId id="1477" r:id="rId8"/>
    <p:sldId id="1479" r:id="rId9"/>
    <p:sldId id="1478" r:id="rId10"/>
    <p:sldId id="1475" r:id="rId11"/>
    <p:sldId id="1482" r:id="rId12"/>
    <p:sldId id="1481" r:id="rId13"/>
    <p:sldId id="934" r:id="rId14"/>
    <p:sldId id="1495" r:id="rId15"/>
    <p:sldId id="1496" r:id="rId16"/>
    <p:sldId id="263" r:id="rId17"/>
    <p:sldId id="1186" r:id="rId18"/>
    <p:sldId id="259" r:id="rId19"/>
    <p:sldId id="1492" r:id="rId20"/>
    <p:sldId id="1438" r:id="rId21"/>
    <p:sldId id="1485" r:id="rId22"/>
    <p:sldId id="1497"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3"/>
            <p14:sldId id="1480"/>
            <p14:sldId id="1460"/>
            <p14:sldId id="1476"/>
            <p14:sldId id="1477"/>
            <p14:sldId id="1479"/>
            <p14:sldId id="1478"/>
            <p14:sldId id="1475"/>
            <p14:sldId id="1482"/>
            <p14:sldId id="1481"/>
            <p14:sldId id="934"/>
            <p14:sldId id="1495"/>
            <p14:sldId id="1496"/>
            <p14:sldId id="263"/>
            <p14:sldId id="1186"/>
            <p14:sldId id="259"/>
            <p14:sldId id="1492"/>
            <p14:sldId id="1438"/>
            <p14:sldId id="1485"/>
            <p14:sldId id="1497"/>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6759" autoAdjust="0"/>
  </p:normalViewPr>
  <p:slideViewPr>
    <p:cSldViewPr>
      <p:cViewPr varScale="1">
        <p:scale>
          <a:sx n="66" d="100"/>
          <a:sy n="66" d="100"/>
        </p:scale>
        <p:origin x="19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06D3642-C757-414D-8D36-59BF4C76CF87}"/>
    <pc:docChg chg="modSld">
      <pc:chgData name="Mandy" userId="bacdedf5-8e30-494b-ad8b-f27fa30c4f8d" providerId="ADAL" clId="{C06D3642-C757-414D-8D36-59BF4C76CF87}" dt="2022-01-11T11:19:14.075" v="5" actId="20577"/>
      <pc:docMkLst>
        <pc:docMk/>
      </pc:docMkLst>
      <pc:sldChg chg="modSp mod">
        <pc:chgData name="Mandy" userId="bacdedf5-8e30-494b-ad8b-f27fa30c4f8d" providerId="ADAL" clId="{C06D3642-C757-414D-8D36-59BF4C76CF87}" dt="2022-01-11T11:19:14.075" v="5" actId="20577"/>
        <pc:sldMkLst>
          <pc:docMk/>
          <pc:sldMk cId="323006580" sldId="548"/>
        </pc:sldMkLst>
        <pc:spChg chg="mod">
          <ac:chgData name="Mandy" userId="bacdedf5-8e30-494b-ad8b-f27fa30c4f8d" providerId="ADAL" clId="{C06D3642-C757-414D-8D36-59BF4C76CF87}" dt="2022-01-11T11:19:14.075" v="5" actId="20577"/>
          <ac:spMkLst>
            <pc:docMk/>
            <pc:sldMk cId="323006580" sldId="548"/>
            <ac:spMk id="3" creationId="{00000000-0000-0000-0000-000000000000}"/>
          </ac:spMkLst>
        </pc:spChg>
      </pc:sldChg>
    </pc:docChg>
  </pc:docChgLst>
  <pc:docChgLst>
    <pc:chgData name="Routledge, Mandy" userId="bacdedf5-8e30-494b-ad8b-f27fa30c4f8d" providerId="ADAL" clId="{15E0DE0B-4C91-416C-9FA1-386357A9CAE7}"/>
    <pc:docChg chg="modSld">
      <pc:chgData name="Routledge, Mandy" userId="bacdedf5-8e30-494b-ad8b-f27fa30c4f8d" providerId="ADAL" clId="{15E0DE0B-4C91-416C-9FA1-386357A9CAE7}" dt="2022-02-15T10:06:57.951" v="5" actId="20577"/>
      <pc:docMkLst>
        <pc:docMk/>
      </pc:docMkLst>
      <pc:sldChg chg="modSp mod">
        <pc:chgData name="Routledge, Mandy" userId="bacdedf5-8e30-494b-ad8b-f27fa30c4f8d" providerId="ADAL" clId="{15E0DE0B-4C91-416C-9FA1-386357A9CAE7}" dt="2022-02-15T10:06:57.951" v="5" actId="20577"/>
        <pc:sldMkLst>
          <pc:docMk/>
          <pc:sldMk cId="323006580" sldId="548"/>
        </pc:sldMkLst>
        <pc:spChg chg="mod">
          <ac:chgData name="Routledge, Mandy" userId="bacdedf5-8e30-494b-ad8b-f27fa30c4f8d" providerId="ADAL" clId="{15E0DE0B-4C91-416C-9FA1-386357A9CAE7}" dt="2022-02-15T10:06:57.951" v="5" actId="20577"/>
          <ac:spMkLst>
            <pc:docMk/>
            <pc:sldMk cId="323006580" sldId="548"/>
            <ac:spMk id="3" creationId="{00000000-0000-0000-0000-000000000000}"/>
          </ac:spMkLst>
        </pc:spChg>
      </pc:sldChg>
    </pc:docChg>
  </pc:docChgLst>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docChgLst>
    <pc:chgData name="Routledge, Mandy" userId="bacdedf5-8e30-494b-ad8b-f27fa30c4f8d" providerId="ADAL" clId="{52893D5C-3748-4B24-A0DA-9CA95465C45D}"/>
    <pc:docChg chg="modSld">
      <pc:chgData name="Routledge, Mandy" userId="bacdedf5-8e30-494b-ad8b-f27fa30c4f8d" providerId="ADAL" clId="{52893D5C-3748-4B24-A0DA-9CA95465C45D}" dt="2022-02-15T10:03:04.650" v="1" actId="20577"/>
      <pc:docMkLst>
        <pc:docMk/>
      </pc:docMkLst>
      <pc:sldChg chg="modSp mod">
        <pc:chgData name="Routledge, Mandy" userId="bacdedf5-8e30-494b-ad8b-f27fa30c4f8d" providerId="ADAL" clId="{52893D5C-3748-4B24-A0DA-9CA95465C45D}" dt="2022-02-15T10:03:04.650" v="1" actId="20577"/>
        <pc:sldMkLst>
          <pc:docMk/>
          <pc:sldMk cId="323006580" sldId="548"/>
        </pc:sldMkLst>
        <pc:spChg chg="mod">
          <ac:chgData name="Routledge, Mandy" userId="bacdedf5-8e30-494b-ad8b-f27fa30c4f8d" providerId="ADAL" clId="{52893D5C-3748-4B24-A0DA-9CA95465C45D}" dt="2022-02-15T10:03:04.650" v="1" actId="20577"/>
          <ac:spMkLst>
            <pc:docMk/>
            <pc:sldMk cId="323006580" sldId="548"/>
            <ac:spMk id="3" creationId="{00000000-0000-0000-0000-000000000000}"/>
          </ac:spMkLst>
        </pc:spChg>
      </pc:sldChg>
    </pc:docChg>
  </pc:docChgLst>
  <pc:docChgLst>
    <pc:chgData name="Routledge, Mandy" userId="bacdedf5-8e30-494b-ad8b-f27fa30c4f8d" providerId="ADAL" clId="{70CA8042-15AB-4301-9170-7568A4953F0B}"/>
    <pc:docChg chg="modSld">
      <pc:chgData name="Routledge, Mandy" userId="bacdedf5-8e30-494b-ad8b-f27fa30c4f8d" providerId="ADAL" clId="{70CA8042-15AB-4301-9170-7568A4953F0B}" dt="2022-02-15T10:36:41.391" v="18" actId="20577"/>
      <pc:docMkLst>
        <pc:docMk/>
      </pc:docMkLst>
      <pc:sldChg chg="modSp mod">
        <pc:chgData name="Routledge, Mandy" userId="bacdedf5-8e30-494b-ad8b-f27fa30c4f8d" providerId="ADAL" clId="{70CA8042-15AB-4301-9170-7568A4953F0B}" dt="2022-02-15T10:36:41.391" v="18" actId="20577"/>
        <pc:sldMkLst>
          <pc:docMk/>
          <pc:sldMk cId="323006580" sldId="548"/>
        </pc:sldMkLst>
        <pc:spChg chg="mod">
          <ac:chgData name="Routledge, Mandy" userId="bacdedf5-8e30-494b-ad8b-f27fa30c4f8d" providerId="ADAL" clId="{70CA8042-15AB-4301-9170-7568A4953F0B}" dt="2022-02-15T10:36:41.391"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14-6-2022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14-6-2022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Woordenoverzicht</a:t>
            </a:r>
          </a:p>
          <a:p>
            <a:pPr fontAlgn="t"/>
            <a:endParaRPr lang="nl-NL" dirty="0"/>
          </a:p>
          <a:p>
            <a:pPr fontAlgn="t"/>
            <a:r>
              <a:rPr lang="nl-NL" b="1" dirty="0"/>
              <a:t>overvloedig:</a:t>
            </a:r>
            <a:r>
              <a:rPr lang="nl-NL" b="0" dirty="0"/>
              <a:t> heel veel</a:t>
            </a:r>
          </a:p>
          <a:p>
            <a:pPr fontAlgn="t"/>
            <a:r>
              <a:rPr lang="nl-NL" b="1" dirty="0"/>
              <a:t>bezwijken:</a:t>
            </a:r>
            <a:r>
              <a:rPr lang="nl-NL" b="0" dirty="0"/>
              <a:t> stukgaan omdat het niet sterk genoeg is</a:t>
            </a:r>
          </a:p>
          <a:p>
            <a:pPr fontAlgn="t"/>
            <a:r>
              <a:rPr lang="nl-NL" b="1" dirty="0"/>
              <a:t>het fenomeen:</a:t>
            </a:r>
            <a:r>
              <a:rPr lang="nl-NL" b="0" dirty="0"/>
              <a:t> iets wat voorkomt, het verschijnsel</a:t>
            </a:r>
          </a:p>
          <a:p>
            <a:pPr fontAlgn="t"/>
            <a:r>
              <a:rPr lang="nl-NL" b="1" dirty="0"/>
              <a:t>de afwijking:</a:t>
            </a:r>
            <a:r>
              <a:rPr lang="nl-NL" b="0" dirty="0"/>
              <a:t> iets wat anders is dan normaal</a:t>
            </a:r>
          </a:p>
          <a:p>
            <a:pPr fontAlgn="t"/>
            <a:r>
              <a:rPr lang="nl-NL" b="1" dirty="0"/>
              <a:t>kampen met:</a:t>
            </a:r>
            <a:r>
              <a:rPr lang="nl-NL" b="0" dirty="0"/>
              <a:t> last hebben van</a:t>
            </a:r>
          </a:p>
          <a:p>
            <a:pPr fontAlgn="t"/>
            <a:r>
              <a:rPr lang="nl-NL" b="1" dirty="0"/>
              <a:t>gebrekkig:</a:t>
            </a:r>
            <a:r>
              <a:rPr lang="nl-NL" b="0" dirty="0"/>
              <a:t> slecht</a:t>
            </a:r>
          </a:p>
          <a:p>
            <a:pPr fontAlgn="t"/>
            <a:r>
              <a:rPr lang="nl-NL" b="1" dirty="0"/>
              <a:t>het district:</a:t>
            </a:r>
            <a:r>
              <a:rPr lang="nl-NL" b="0" dirty="0"/>
              <a:t> het deel van een gebied</a:t>
            </a:r>
          </a:p>
          <a:p>
            <a:pPr fontAlgn="t"/>
            <a:r>
              <a:rPr lang="nl-NL" b="1" dirty="0"/>
              <a:t>je toevlucht zoeken:</a:t>
            </a:r>
            <a:r>
              <a:rPr lang="nl-NL" b="0" dirty="0"/>
              <a:t> naar een plek vluchten in de hoop dat je daar veilig bent</a:t>
            </a:r>
          </a:p>
          <a:p>
            <a:pPr fontAlgn="t"/>
            <a:r>
              <a:rPr lang="nl-NL" b="1" dirty="0"/>
              <a:t>afgezien van:</a:t>
            </a:r>
            <a:r>
              <a:rPr lang="nl-NL" b="0" dirty="0"/>
              <a:t> zonder te letten op</a:t>
            </a:r>
          </a:p>
          <a:p>
            <a:pPr fontAlgn="t"/>
            <a:r>
              <a:rPr lang="nl-NL" b="1" dirty="0"/>
              <a:t>op korte termijn:</a:t>
            </a:r>
            <a:r>
              <a:rPr lang="nl-NL" b="0" dirty="0"/>
              <a:t> binnenkort</a:t>
            </a:r>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14-6-2022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14-6-2022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Het is bijna zomer, en dat betekent dat ik </a:t>
            </a:r>
            <a:r>
              <a:rPr lang="nl-NL" sz="2000" b="1" u="sng" dirty="0">
                <a:ea typeface="Times New Roman" panose="02020603050405020304" pitchFamily="18" charset="0"/>
                <a:cs typeface="Arial" panose="020B0604020202020204" pitchFamily="34" charset="0"/>
              </a:rPr>
              <a:t>op korte termijn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binnenkort</a:t>
            </a:r>
            <a:r>
              <a:rPr lang="nl-NL" sz="2000" dirty="0">
                <a:ea typeface="Times New Roman" panose="02020603050405020304" pitchFamily="18" charset="0"/>
                <a:cs typeface="Arial" panose="020B0604020202020204" pitchFamily="34" charset="0"/>
              </a:rPr>
              <a:t>, weer een bruiloft heb. Veel mensen willen trouwen in de zomer, omdat het dan vaak mooi weer is. Zeker in </a:t>
            </a:r>
            <a:r>
              <a:rPr lang="nl-NL" sz="2000" b="1" u="sng" dirty="0">
                <a:ea typeface="Times New Roman" panose="02020603050405020304" pitchFamily="18" charset="0"/>
                <a:cs typeface="Arial" panose="020B0604020202020204" pitchFamily="34" charset="0"/>
              </a:rPr>
              <a:t>het district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deel van het gebied</a:t>
            </a:r>
            <a:r>
              <a:rPr lang="nl-NL" sz="2000" dirty="0">
                <a:ea typeface="Times New Roman" panose="02020603050405020304" pitchFamily="18" charset="0"/>
                <a:cs typeface="Arial" panose="020B0604020202020204" pitchFamily="34" charset="0"/>
              </a:rPr>
              <a:t> waar ik woon wachten mensen tot de zomer. Ik ben nu al benieuwd naar de taart! Je kent ze vast wel. Van die reusachtige trouwtaarten. Met </a:t>
            </a:r>
            <a:r>
              <a:rPr lang="nl-NL" sz="2000" b="1" u="sng" dirty="0">
                <a:ea typeface="Times New Roman" panose="02020603050405020304" pitchFamily="18" charset="0"/>
                <a:cs typeface="Arial" panose="020B0604020202020204" pitchFamily="34" charset="0"/>
              </a:rPr>
              <a:t>overvloedig</a:t>
            </a:r>
            <a:r>
              <a:rPr lang="nl-NL" sz="2000" dirty="0">
                <a:ea typeface="Times New Roman" panose="02020603050405020304" pitchFamily="18" charset="0"/>
                <a:cs typeface="Arial" panose="020B0604020202020204" pitchFamily="34" charset="0"/>
              </a:rPr>
              <a:t> veel, dus </a:t>
            </a:r>
            <a:r>
              <a:rPr lang="nl-NL" sz="2000" b="1" i="1" dirty="0">
                <a:ea typeface="Times New Roman" panose="02020603050405020304" pitchFamily="18" charset="0"/>
                <a:cs typeface="Arial" panose="020B0604020202020204" pitchFamily="34" charset="0"/>
              </a:rPr>
              <a:t>heel veel</a:t>
            </a:r>
            <a:r>
              <a:rPr lang="nl-NL" sz="2000" dirty="0">
                <a:ea typeface="Times New Roman" panose="02020603050405020304" pitchFamily="18" charset="0"/>
                <a:cs typeface="Arial" panose="020B0604020202020204" pitchFamily="34" charset="0"/>
              </a:rPr>
              <a:t>, chocolade of marsepein. Het is </a:t>
            </a:r>
            <a:r>
              <a:rPr lang="nl-NL" sz="2000" b="1" u="sng" dirty="0">
                <a:ea typeface="Times New Roman" panose="02020603050405020304" pitchFamily="18" charset="0"/>
                <a:cs typeface="Arial" panose="020B0604020202020204" pitchFamily="34" charset="0"/>
              </a:rPr>
              <a:t>een fenomeen</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iets wat </a:t>
            </a:r>
            <a:r>
              <a:rPr lang="nl-NL" sz="2000" dirty="0">
                <a:ea typeface="Times New Roman" panose="02020603050405020304" pitchFamily="18" charset="0"/>
                <a:cs typeface="Arial" panose="020B0604020202020204" pitchFamily="34" charset="0"/>
              </a:rPr>
              <a:t>vaak bij bruiloften </a:t>
            </a:r>
            <a:r>
              <a:rPr lang="nl-NL" sz="2000" b="1" i="1" dirty="0">
                <a:ea typeface="Times New Roman" panose="02020603050405020304" pitchFamily="18" charset="0"/>
                <a:cs typeface="Arial" panose="020B0604020202020204" pitchFamily="34" charset="0"/>
              </a:rPr>
              <a:t>voorkomt</a:t>
            </a:r>
            <a:r>
              <a:rPr lang="nl-NL" sz="2000" dirty="0">
                <a:ea typeface="Times New Roman" panose="02020603050405020304" pitchFamily="18" charset="0"/>
                <a:cs typeface="Arial" panose="020B0604020202020204" pitchFamily="34" charset="0"/>
              </a:rPr>
              <a:t>. Het ziet er prachtig uit, zo’n toren van taarten, maar het moet echt goed stevig gebouwd zijn. Als er ook maar 1 </a:t>
            </a:r>
            <a:r>
              <a:rPr lang="nl-NL" sz="2000" b="1" u="sng" dirty="0">
                <a:ea typeface="Times New Roman" panose="02020603050405020304" pitchFamily="18" charset="0"/>
                <a:cs typeface="Arial" panose="020B0604020202020204" pitchFamily="34" charset="0"/>
              </a:rPr>
              <a:t>afwijking</a:t>
            </a:r>
            <a:r>
              <a:rPr lang="nl-NL" sz="2000" dirty="0">
                <a:ea typeface="Times New Roman" panose="02020603050405020304" pitchFamily="18" charset="0"/>
                <a:cs typeface="Arial" panose="020B0604020202020204" pitchFamily="34" charset="0"/>
              </a:rPr>
              <a:t> is, kan de toren uit balans raken. Een afwijking </a:t>
            </a:r>
            <a:r>
              <a:rPr lang="nl-NL" sz="2000" b="1" i="1" dirty="0">
                <a:ea typeface="Times New Roman" panose="02020603050405020304" pitchFamily="18" charset="0"/>
                <a:cs typeface="Arial" panose="020B0604020202020204" pitchFamily="34" charset="0"/>
              </a:rPr>
              <a:t>is iets wat anders is dan normaal</a:t>
            </a:r>
            <a:r>
              <a:rPr lang="nl-NL" sz="2000" dirty="0">
                <a:ea typeface="Times New Roman" panose="02020603050405020304" pitchFamily="18" charset="0"/>
                <a:cs typeface="Arial" panose="020B0604020202020204" pitchFamily="34" charset="0"/>
              </a:rPr>
              <a:t>. Je ziet op YouTube genoeg filmpjes van taarten die </a:t>
            </a:r>
            <a:r>
              <a:rPr lang="nl-NL" sz="2000" b="1" u="sng" dirty="0">
                <a:ea typeface="Times New Roman" panose="02020603050405020304" pitchFamily="18" charset="0"/>
                <a:cs typeface="Arial" panose="020B0604020202020204" pitchFamily="34" charset="0"/>
              </a:rPr>
              <a:t>gebrekkig</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slecht</a:t>
            </a:r>
            <a:r>
              <a:rPr lang="nl-NL" sz="2000" dirty="0">
                <a:ea typeface="Times New Roman" panose="02020603050405020304" pitchFamily="18" charset="0"/>
                <a:cs typeface="Arial" panose="020B0604020202020204" pitchFamily="34" charset="0"/>
              </a:rPr>
              <a:t>, zijn gebouwd. Ze </a:t>
            </a:r>
            <a:r>
              <a:rPr lang="nl-NL" sz="2000" b="1" u="sng" dirty="0">
                <a:ea typeface="Times New Roman" panose="02020603050405020304" pitchFamily="18" charset="0"/>
                <a:cs typeface="Arial" panose="020B0604020202020204" pitchFamily="34" charset="0"/>
              </a:rPr>
              <a:t>kampen</a:t>
            </a:r>
            <a:r>
              <a:rPr lang="nl-NL" sz="2000" dirty="0">
                <a:ea typeface="Times New Roman" panose="02020603050405020304" pitchFamily="18" charset="0"/>
                <a:cs typeface="Arial" panose="020B0604020202020204" pitchFamily="34" charset="0"/>
              </a:rPr>
              <a:t> bijvoorbeeld </a:t>
            </a:r>
            <a:r>
              <a:rPr lang="nl-NL" sz="2000" b="1" u="sng" dirty="0">
                <a:ea typeface="Times New Roman" panose="02020603050405020304" pitchFamily="18" charset="0"/>
                <a:cs typeface="Arial" panose="020B0604020202020204" pitchFamily="34" charset="0"/>
              </a:rPr>
              <a:t>met</a:t>
            </a:r>
            <a:r>
              <a:rPr lang="nl-NL" sz="2000" dirty="0">
                <a:ea typeface="Times New Roman" panose="02020603050405020304" pitchFamily="18" charset="0"/>
                <a:cs typeface="Arial" panose="020B0604020202020204" pitchFamily="34" charset="0"/>
              </a:rPr>
              <a:t> slappe tussenstukken. Ze </a:t>
            </a:r>
            <a:r>
              <a:rPr lang="nl-NL" sz="2000" b="1" i="1" dirty="0">
                <a:ea typeface="Times New Roman" panose="02020603050405020304" pitchFamily="18" charset="0"/>
                <a:cs typeface="Arial" panose="020B0604020202020204" pitchFamily="34" charset="0"/>
              </a:rPr>
              <a:t>hebben last van </a:t>
            </a:r>
            <a:r>
              <a:rPr lang="nl-NL" sz="2000" dirty="0">
                <a:ea typeface="Times New Roman" panose="02020603050405020304" pitchFamily="18" charset="0"/>
                <a:cs typeface="Arial" panose="020B0604020202020204" pitchFamily="34" charset="0"/>
              </a:rPr>
              <a:t>slappe tussenstukken. Daardoor </a:t>
            </a:r>
            <a:r>
              <a:rPr lang="nl-NL" sz="2000" b="1" u="sng" dirty="0">
                <a:ea typeface="Times New Roman" panose="02020603050405020304" pitchFamily="18" charset="0"/>
                <a:cs typeface="Arial" panose="020B0604020202020204" pitchFamily="34" charset="0"/>
              </a:rPr>
              <a:t>bezwijkt</a:t>
            </a:r>
            <a:r>
              <a:rPr lang="nl-NL" sz="2000" dirty="0">
                <a:ea typeface="Times New Roman" panose="02020603050405020304" pitchFamily="18" charset="0"/>
                <a:cs typeface="Arial" panose="020B0604020202020204" pitchFamily="34" charset="0"/>
              </a:rPr>
              <a:t> de hele toren en zakt de boel in. Bezwijken betekent </a:t>
            </a:r>
            <a:r>
              <a:rPr lang="nl-NL" sz="2000" b="1" i="1" dirty="0">
                <a:ea typeface="Times New Roman" panose="02020603050405020304" pitchFamily="18" charset="0"/>
                <a:cs typeface="Arial" panose="020B0604020202020204" pitchFamily="34" charset="0"/>
              </a:rPr>
              <a:t>stukgaan omdat het niet sterk genoeg is</a:t>
            </a:r>
            <a:r>
              <a:rPr lang="nl-NL" sz="2000" dirty="0">
                <a:ea typeface="Times New Roman" panose="02020603050405020304" pitchFamily="18" charset="0"/>
                <a:cs typeface="Arial" panose="020B0604020202020204" pitchFamily="34" charset="0"/>
              </a:rPr>
              <a:t>. Zeker als er dan ook nog gelopen wordt met de taart, is de kans groot dat er iets mis gaat. Omdat ie zo ontzettend groot is. </a:t>
            </a:r>
            <a:r>
              <a:rPr lang="nl-NL" sz="2000" b="1" u="sng" dirty="0">
                <a:ea typeface="Times New Roman" panose="02020603050405020304" pitchFamily="18" charset="0"/>
                <a:cs typeface="Arial" panose="020B0604020202020204" pitchFamily="34" charset="0"/>
              </a:rPr>
              <a:t>Afgezien van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zonder te letten op</a:t>
            </a:r>
            <a:r>
              <a:rPr lang="nl-NL" sz="2000" dirty="0">
                <a:ea typeface="Times New Roman" panose="02020603050405020304" pitchFamily="18" charset="0"/>
                <a:cs typeface="Arial" panose="020B0604020202020204" pitchFamily="34" charset="0"/>
              </a:rPr>
              <a:t> het feit dat lopen met zo’n taart eigenlijk geen goed idee is, zie je ook dat mensen de taart soms onhandig proberen te redden. Je ziet soms op filmpjes dat er mensen zijn die proberen de taart op te vangen en het daardoor alleen maar erger maken. Ze belanden bijvoorbeeld in de taart. Aan de andere kant zijn er ook mensen die hun </a:t>
            </a:r>
            <a:r>
              <a:rPr lang="nl-NL" sz="2000" b="1" u="sng" dirty="0">
                <a:ea typeface="Times New Roman" panose="02020603050405020304" pitchFamily="18" charset="0"/>
                <a:cs typeface="Arial" panose="020B0604020202020204" pitchFamily="34" charset="0"/>
              </a:rPr>
              <a:t>toevlucht een paar meter verderop zoeken</a:t>
            </a:r>
            <a:r>
              <a:rPr lang="nl-NL" sz="2000" dirty="0">
                <a:ea typeface="Times New Roman" panose="02020603050405020304" pitchFamily="18" charset="0"/>
                <a:cs typeface="Arial" panose="020B0604020202020204" pitchFamily="34" charset="0"/>
              </a:rPr>
              <a:t>, zodat hun feestkleding niet vies wordt. Je toevlucht zoeken betekent </a:t>
            </a:r>
            <a:r>
              <a:rPr lang="nl-NL" sz="2000" b="1" i="1" dirty="0">
                <a:ea typeface="Times New Roman" panose="02020603050405020304" pitchFamily="18" charset="0"/>
                <a:cs typeface="Arial" panose="020B0604020202020204" pitchFamily="34" charset="0"/>
              </a:rPr>
              <a:t>naar een plek vluchten in de hoop dat je daar veilig bent</a:t>
            </a:r>
            <a:r>
              <a:rPr lang="nl-NL" sz="2000" dirty="0">
                <a:ea typeface="Times New Roman" panose="02020603050405020304" pitchFamily="18" charset="0"/>
                <a:cs typeface="Arial" panose="020B0604020202020204" pitchFamily="34" charset="0"/>
              </a:rPr>
              <a:t>.</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Heb jij wel eens een filmpje gezien van een vallende bruidstaart?</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bezwijken</a:t>
            </a:r>
          </a:p>
        </p:txBody>
      </p:sp>
      <p:pic>
        <p:nvPicPr>
          <p:cNvPr id="3" name="Afbeelding 2">
            <a:extLst>
              <a:ext uri="{FF2B5EF4-FFF2-40B4-BE49-F238E27FC236}">
                <a16:creationId xmlns:a16="http://schemas.microsoft.com/office/drawing/2014/main" id="{CFE563D9-46B2-4EC4-8D66-3E5F6DAAC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107" y="1340768"/>
            <a:ext cx="7721785" cy="515043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afgezien van</a:t>
            </a:r>
          </a:p>
        </p:txBody>
      </p:sp>
      <p:grpSp>
        <p:nvGrpSpPr>
          <p:cNvPr id="4" name="Groep 3">
            <a:extLst>
              <a:ext uri="{FF2B5EF4-FFF2-40B4-BE49-F238E27FC236}">
                <a16:creationId xmlns:a16="http://schemas.microsoft.com/office/drawing/2014/main" id="{D77FACD8-303D-43DE-901B-4B03434B69A9}"/>
              </a:ext>
            </a:extLst>
          </p:cNvPr>
          <p:cNvGrpSpPr/>
          <p:nvPr/>
        </p:nvGrpSpPr>
        <p:grpSpPr>
          <a:xfrm>
            <a:off x="266710" y="1412775"/>
            <a:ext cx="8610580" cy="5776114"/>
            <a:chOff x="266710" y="1412775"/>
            <a:chExt cx="8610580" cy="5776114"/>
          </a:xfrm>
        </p:grpSpPr>
        <p:pic>
          <p:nvPicPr>
            <p:cNvPr id="3" name="Afbeelding 2" descr="Afbeelding met persoon, binnen&#10;&#10;Automatisch gegenereerde beschrijving">
              <a:extLst>
                <a:ext uri="{FF2B5EF4-FFF2-40B4-BE49-F238E27FC236}">
                  <a16:creationId xmlns:a16="http://schemas.microsoft.com/office/drawing/2014/main" id="{7FAAD5BF-B33E-44EF-A7F3-673DD6C5B8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10" y="1412775"/>
              <a:ext cx="3466651" cy="5205182"/>
            </a:xfrm>
            <a:prstGeom prst="rect">
              <a:avLst/>
            </a:prstGeom>
          </p:spPr>
        </p:pic>
        <p:pic>
          <p:nvPicPr>
            <p:cNvPr id="7" name="Afbeelding 6" descr="Afbeelding met persoon, binnen, barbecue&#10;&#10;Automatisch gegenereerde beschrijving">
              <a:extLst>
                <a:ext uri="{FF2B5EF4-FFF2-40B4-BE49-F238E27FC236}">
                  <a16:creationId xmlns:a16="http://schemas.microsoft.com/office/drawing/2014/main" id="{AF0436BA-E493-4E4E-87F8-73412B8445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4960" y="2406789"/>
              <a:ext cx="4282330" cy="2856314"/>
            </a:xfrm>
            <a:prstGeom prst="rect">
              <a:avLst/>
            </a:prstGeom>
          </p:spPr>
        </p:pic>
        <p:sp>
          <p:nvSpPr>
            <p:cNvPr id="2" name="Vermenigvuldigingsteken 1">
              <a:extLst>
                <a:ext uri="{FF2B5EF4-FFF2-40B4-BE49-F238E27FC236}">
                  <a16:creationId xmlns:a16="http://schemas.microsoft.com/office/drawing/2014/main" id="{85638E2E-DABE-4763-B681-6501BE700CA6}"/>
                </a:ext>
              </a:extLst>
            </p:cNvPr>
            <p:cNvSpPr/>
            <p:nvPr/>
          </p:nvSpPr>
          <p:spPr>
            <a:xfrm rot="21036851">
              <a:off x="701552" y="3084433"/>
              <a:ext cx="4282330" cy="4104456"/>
            </a:xfrm>
            <a:prstGeom prst="mathMultiply">
              <a:avLst>
                <a:gd name="adj1" fmla="val 77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008"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je toevlucht zoeken</a:t>
            </a:r>
          </a:p>
        </p:txBody>
      </p:sp>
      <p:grpSp>
        <p:nvGrpSpPr>
          <p:cNvPr id="9" name="Groep 8">
            <a:extLst>
              <a:ext uri="{FF2B5EF4-FFF2-40B4-BE49-F238E27FC236}">
                <a16:creationId xmlns:a16="http://schemas.microsoft.com/office/drawing/2014/main" id="{7FF621B4-A07F-4E99-B72B-AFE01E276786}"/>
              </a:ext>
            </a:extLst>
          </p:cNvPr>
          <p:cNvGrpSpPr/>
          <p:nvPr/>
        </p:nvGrpSpPr>
        <p:grpSpPr>
          <a:xfrm>
            <a:off x="179512" y="1715731"/>
            <a:ext cx="8222605" cy="4248472"/>
            <a:chOff x="179512" y="1715731"/>
            <a:chExt cx="8222605" cy="4248472"/>
          </a:xfrm>
        </p:grpSpPr>
        <p:pic>
          <p:nvPicPr>
            <p:cNvPr id="4" name="Afbeelding 3" descr="Afbeelding met gras, lucht, buiten&#10;&#10;Automatisch gegenereerde beschrijving">
              <a:extLst>
                <a:ext uri="{FF2B5EF4-FFF2-40B4-BE49-F238E27FC236}">
                  <a16:creationId xmlns:a16="http://schemas.microsoft.com/office/drawing/2014/main" id="{63FD91E9-AB0E-4AEC-8B61-7662E7C5A078}"/>
                </a:ext>
              </a:extLst>
            </p:cNvPr>
            <p:cNvPicPr>
              <a:picLocks noChangeAspect="1"/>
            </p:cNvPicPr>
            <p:nvPr/>
          </p:nvPicPr>
          <p:blipFill rotWithShape="1">
            <a:blip r:embed="rId3">
              <a:extLst>
                <a:ext uri="{28A0092B-C50C-407E-A947-70E740481C1C}">
                  <a14:useLocalDpi xmlns:a14="http://schemas.microsoft.com/office/drawing/2010/main"/>
                </a:ext>
              </a:extLst>
            </a:blip>
            <a:srcRect l="15804"/>
            <a:stretch/>
          </p:blipFill>
          <p:spPr>
            <a:xfrm>
              <a:off x="179512" y="1715731"/>
              <a:ext cx="5370975" cy="4248472"/>
            </a:xfrm>
            <a:prstGeom prst="rect">
              <a:avLst/>
            </a:prstGeom>
          </p:spPr>
        </p:pic>
        <p:pic>
          <p:nvPicPr>
            <p:cNvPr id="7" name="Afbeelding 6">
              <a:extLst>
                <a:ext uri="{FF2B5EF4-FFF2-40B4-BE49-F238E27FC236}">
                  <a16:creationId xmlns:a16="http://schemas.microsoft.com/office/drawing/2014/main" id="{13C5025C-BC22-4ABD-BB68-F31DF76AB9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1338"/>
            <a:stretch/>
          </p:blipFill>
          <p:spPr>
            <a:xfrm flipH="1">
              <a:off x="4585693" y="3429000"/>
              <a:ext cx="3816424" cy="2211167"/>
            </a:xfrm>
            <a:prstGeom prst="rect">
              <a:avLst/>
            </a:prstGeom>
          </p:spPr>
        </p:pic>
        <p:sp>
          <p:nvSpPr>
            <p:cNvPr id="8" name="Pijl: omlaag 7">
              <a:extLst>
                <a:ext uri="{FF2B5EF4-FFF2-40B4-BE49-F238E27FC236}">
                  <a16:creationId xmlns:a16="http://schemas.microsoft.com/office/drawing/2014/main" id="{79E7317F-BD58-4262-AA1B-520E2BAB2057}"/>
                </a:ext>
              </a:extLst>
            </p:cNvPr>
            <p:cNvSpPr/>
            <p:nvPr/>
          </p:nvSpPr>
          <p:spPr>
            <a:xfrm>
              <a:off x="6156176" y="2060848"/>
              <a:ext cx="1152128" cy="1131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40544"/>
            <a:ext cx="4275584" cy="97796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intact blijven</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bezwijken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8800"/>
            <a:ext cx="412318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beschadigen, heel blijven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4800" dirty="0">
                <a:effectLst/>
                <a:latin typeface="Trebuchet MS"/>
                <a:ea typeface="Calibri"/>
                <a:cs typeface="Times New Roman"/>
              </a:rPr>
              <a:t> </a:t>
            </a:r>
            <a:endParaRPr lang="nl-NL" sz="2000" dirty="0">
              <a:effectLst/>
              <a:latin typeface="Calibri"/>
              <a:ea typeface="Calibri"/>
              <a:cs typeface="Times New Roman"/>
            </a:endParaRPr>
          </a:p>
          <a:p>
            <a:pPr algn="ctr">
              <a:lnSpc>
                <a:spcPct val="107000"/>
              </a:lnSpc>
              <a:spcAft>
                <a:spcPts val="0"/>
              </a:spcAft>
            </a:pPr>
            <a:endParaRPr lang="nl-NL" sz="22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Deze </a:t>
            </a:r>
            <a:r>
              <a:rPr lang="nl-NL" sz="2000" i="1" dirty="0">
                <a:solidFill>
                  <a:srgbClr val="387038"/>
                </a:solidFill>
                <a:latin typeface="Century Gothic" panose="020B0502020202020204" pitchFamily="34" charset="0"/>
                <a:ea typeface="Calibri"/>
                <a:cs typeface="Times New Roman"/>
              </a:rPr>
              <a:t>taart</a:t>
            </a:r>
            <a:r>
              <a:rPr lang="nl-NL" sz="2000" i="1" dirty="0">
                <a:solidFill>
                  <a:srgbClr val="387038"/>
                </a:solidFill>
                <a:effectLst/>
                <a:latin typeface="Century Gothic" panose="020B0502020202020204" pitchFamily="34" charset="0"/>
                <a:ea typeface="Calibri"/>
                <a:cs typeface="Times New Roman"/>
              </a:rPr>
              <a:t> is helemaal </a:t>
            </a:r>
            <a:r>
              <a:rPr lang="nl-NL" sz="2000" i="1" u="sng" dirty="0">
                <a:solidFill>
                  <a:srgbClr val="387038"/>
                </a:solidFill>
                <a:effectLst/>
                <a:latin typeface="Century Gothic" panose="020B0502020202020204" pitchFamily="34" charset="0"/>
                <a:ea typeface="Calibri"/>
                <a:cs typeface="Times New Roman"/>
              </a:rPr>
              <a:t>intact</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32783" y="1624654"/>
            <a:ext cx="4231705"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stukgaan omdat het niet sterk genoeg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p>
          <a:p>
            <a:pPr>
              <a:lnSpc>
                <a:spcPct val="107000"/>
              </a:lnSpc>
              <a:spcAft>
                <a:spcPts val="0"/>
              </a:spcAft>
            </a:pPr>
            <a:endParaRPr lang="nl-NL" sz="2400" dirty="0">
              <a:effectLst/>
              <a:latin typeface="Calibri"/>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Deze taart </a:t>
            </a:r>
            <a:r>
              <a:rPr lang="nl-NL" sz="2000" i="1" u="sng" dirty="0">
                <a:solidFill>
                  <a:srgbClr val="387038"/>
                </a:solidFill>
                <a:effectLst/>
                <a:latin typeface="Century Gothic" panose="020B0502020202020204" pitchFamily="34" charset="0"/>
                <a:ea typeface="Calibri"/>
                <a:cs typeface="Times New Roman"/>
              </a:rPr>
              <a:t>bezwijkt</a:t>
            </a:r>
            <a:r>
              <a:rPr lang="nl-NL" sz="2000" i="1" dirty="0">
                <a:solidFill>
                  <a:srgbClr val="387038"/>
                </a:solidFill>
                <a:effectLst/>
                <a:latin typeface="Century Gothic" panose="020B0502020202020204" pitchFamily="34" charset="0"/>
                <a:ea typeface="Calibri"/>
                <a:cs typeface="Times New Roman"/>
              </a:rPr>
              <a:t>. Hij is niet stevig gebouwd.</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Afbeelding 16">
            <a:extLst>
              <a:ext uri="{FF2B5EF4-FFF2-40B4-BE49-F238E27FC236}">
                <a16:creationId xmlns:a16="http://schemas.microsoft.com/office/drawing/2014/main" id="{17AC9A69-81C2-4524-9E1F-B726F8A246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2963676"/>
            <a:ext cx="3352915" cy="2236394"/>
          </a:xfrm>
          <a:prstGeom prst="rect">
            <a:avLst/>
          </a:prstGeom>
        </p:spPr>
      </p:pic>
      <p:pic>
        <p:nvPicPr>
          <p:cNvPr id="18" name="Afbeelding 17" descr="Afbeelding met bloem, boeket, plant&#10;&#10;Automatisch gegenereerde beschrijving">
            <a:extLst>
              <a:ext uri="{FF2B5EF4-FFF2-40B4-BE49-F238E27FC236}">
                <a16:creationId xmlns:a16="http://schemas.microsoft.com/office/drawing/2014/main" id="{45A4C932-ED17-4569-B10E-F939E74288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8506" y="2658380"/>
            <a:ext cx="2099358" cy="2799144"/>
          </a:xfrm>
          <a:prstGeom prst="rect">
            <a:avLst/>
          </a:prstGeom>
        </p:spPr>
      </p:pic>
    </p:spTree>
    <p:extLst>
      <p:ext uri="{BB962C8B-B14F-4D97-AF65-F5344CB8AC3E}">
        <p14:creationId xmlns:p14="http://schemas.microsoft.com/office/powerpoint/2010/main" val="36174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46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 korte </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binnenkort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br>
              <a:rPr lang="nl-NL" sz="2400" i="1" dirty="0">
                <a:solidFill>
                  <a:srgbClr val="387038"/>
                </a:solidFill>
                <a:latin typeface="Century Gothic" panose="020B0502020202020204" pitchFamily="34" charset="0"/>
                <a:ea typeface="Calibri"/>
                <a:cs typeface="Times New Roman"/>
              </a:rPr>
            </a:br>
            <a:br>
              <a:rPr lang="nl-NL" sz="3600" i="1" dirty="0">
                <a:solidFill>
                  <a:srgbClr val="387038"/>
                </a:solidFill>
                <a:latin typeface="Century Gothic" panose="020B0502020202020204" pitchFamily="34" charset="0"/>
                <a:ea typeface="Calibri"/>
                <a:cs typeface="Times New Roman"/>
              </a:rPr>
            </a:br>
            <a:r>
              <a:rPr lang="nl-NL" sz="2000" i="1" u="sng" dirty="0">
                <a:solidFill>
                  <a:srgbClr val="387038"/>
                </a:solidFill>
                <a:latin typeface="Century Gothic" panose="020B0502020202020204" pitchFamily="34" charset="0"/>
                <a:ea typeface="Calibri"/>
                <a:cs typeface="Times New Roman"/>
              </a:rPr>
              <a:t>Op korte termijn</a:t>
            </a:r>
            <a:r>
              <a:rPr lang="nl-NL" sz="2000" i="1" dirty="0">
                <a:solidFill>
                  <a:srgbClr val="387038"/>
                </a:solidFill>
                <a:latin typeface="Century Gothic" panose="020B0502020202020204" pitchFamily="34" charset="0"/>
                <a:ea typeface="Calibri"/>
                <a:cs typeface="Times New Roman"/>
              </a:rPr>
              <a:t> heb ik weer een bruiloft</a:t>
            </a:r>
            <a:r>
              <a:rPr lang="nl-NL" sz="2400" i="1" dirty="0">
                <a:solidFill>
                  <a:srgbClr val="387038"/>
                </a:solidFill>
                <a:latin typeface="Century Gothic" panose="020B0502020202020204" pitchFamily="34" charset="0"/>
                <a:ea typeface="Calibri"/>
                <a:cs typeface="Times New Roman"/>
              </a:rPr>
              <a:t>.</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over een tijd</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4000" dirty="0">
              <a:latin typeface="Century Gothic" panose="020B0502020202020204" pitchFamily="34" charset="0"/>
              <a:ea typeface="Calibri"/>
              <a:cs typeface="Times New Roman"/>
            </a:endParaRPr>
          </a:p>
          <a:p>
            <a:pPr algn="ctr">
              <a:lnSpc>
                <a:spcPct val="107000"/>
              </a:lnSpc>
            </a:pPr>
            <a:endParaRPr lang="nl-NL" sz="2400" b="1" i="1" dirty="0">
              <a:solidFill>
                <a:srgbClr val="387038"/>
              </a:solidFill>
              <a:latin typeface="Century Gothic" panose="020B0502020202020204" pitchFamily="34" charset="0"/>
              <a:ea typeface="Calibri"/>
              <a:cs typeface="Times New Roman"/>
            </a:endParaRPr>
          </a:p>
          <a:p>
            <a:pPr algn="ctr">
              <a:lnSpc>
                <a:spcPct val="107000"/>
              </a:lnSpc>
            </a:pPr>
            <a:r>
              <a:rPr lang="nl-NL" sz="2000" i="1" u="sng" dirty="0">
                <a:solidFill>
                  <a:srgbClr val="387038"/>
                </a:solidFill>
                <a:latin typeface="Century Gothic" panose="020B0502020202020204" pitchFamily="34" charset="0"/>
                <a:ea typeface="Calibri"/>
                <a:cs typeface="Times New Roman"/>
              </a:rPr>
              <a:t>Op lange termijn</a:t>
            </a:r>
            <a:r>
              <a:rPr lang="nl-NL" sz="2000" i="1" dirty="0">
                <a:solidFill>
                  <a:srgbClr val="387038"/>
                </a:solidFill>
                <a:latin typeface="Century Gothic" panose="020B0502020202020204" pitchFamily="34" charset="0"/>
                <a:ea typeface="Calibri"/>
                <a:cs typeface="Times New Roman"/>
              </a:rPr>
              <a:t> ga ik zelf misschien ook wel trouwen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p:cNvSpPr txBox="1">
            <a:spLocks noChangeArrowheads="1"/>
          </p:cNvSpPr>
          <p:nvPr/>
        </p:nvSpPr>
        <p:spPr bwMode="auto">
          <a:xfrm>
            <a:off x="224408" y="6149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termijn </a:t>
            </a:r>
            <a:endParaRPr lang="nl-NL" sz="54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4688904" y="446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 lange </a:t>
            </a:r>
            <a:endParaRPr lang="nl-NL" sz="5400"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4688904" y="6149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termijn </a:t>
            </a:r>
            <a:endParaRPr lang="nl-NL" sz="5400" dirty="0">
              <a:effectLst/>
              <a:latin typeface="Century Gothic" panose="020B0502020202020204" pitchFamily="34" charset="0"/>
              <a:ea typeface="Calibri"/>
              <a:cs typeface="Times New Roman"/>
            </a:endParaRPr>
          </a:p>
        </p:txBody>
      </p:sp>
      <p:sp>
        <p:nvSpPr>
          <p:cNvPr id="21" name="Tekstvak 20"/>
          <p:cNvSpPr txBox="1"/>
          <p:nvPr/>
        </p:nvSpPr>
        <p:spPr>
          <a:xfrm>
            <a:off x="460375" y="3712335"/>
            <a:ext cx="8114270" cy="369332"/>
          </a:xfrm>
          <a:prstGeom prst="rect">
            <a:avLst/>
          </a:prstGeom>
          <a:noFill/>
        </p:spPr>
        <p:txBody>
          <a:bodyPr wrap="square" rtlCol="0">
            <a:spAutoFit/>
          </a:bodyPr>
          <a:lstStyle/>
          <a:p>
            <a:r>
              <a:rPr lang="nl-NL" dirty="0"/>
              <a:t>nu……morgen………………………………………</a:t>
            </a:r>
          </a:p>
        </p:txBody>
      </p:sp>
      <p:sp>
        <p:nvSpPr>
          <p:cNvPr id="22" name="Draaiende pijl 21"/>
          <p:cNvSpPr/>
          <p:nvPr/>
        </p:nvSpPr>
        <p:spPr>
          <a:xfrm>
            <a:off x="535986" y="3189612"/>
            <a:ext cx="969556" cy="1031475"/>
          </a:xfrm>
          <a:prstGeom prst="circularArrow">
            <a:avLst>
              <a:gd name="adj1" fmla="val 12500"/>
              <a:gd name="adj2" fmla="val 1142319"/>
              <a:gd name="adj3" fmla="val 20457681"/>
              <a:gd name="adj4" fmla="val 10800000"/>
              <a:gd name="adj5" fmla="val 15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5" name="Tekstvak 24"/>
          <p:cNvSpPr txBox="1"/>
          <p:nvPr/>
        </p:nvSpPr>
        <p:spPr>
          <a:xfrm>
            <a:off x="4751413" y="3681028"/>
            <a:ext cx="8496944" cy="369332"/>
          </a:xfrm>
          <a:prstGeom prst="rect">
            <a:avLst/>
          </a:prstGeom>
          <a:noFill/>
        </p:spPr>
        <p:txBody>
          <a:bodyPr wrap="square" rtlCol="0">
            <a:spAutoFit/>
          </a:bodyPr>
          <a:lstStyle/>
          <a:p>
            <a:r>
              <a:rPr lang="nl-NL" dirty="0"/>
              <a:t>nu………………………………………….volgend jaar</a:t>
            </a:r>
          </a:p>
        </p:txBody>
      </p:sp>
      <p:sp>
        <p:nvSpPr>
          <p:cNvPr id="26" name="Draaiende pijl 25"/>
          <p:cNvSpPr/>
          <p:nvPr/>
        </p:nvSpPr>
        <p:spPr>
          <a:xfrm>
            <a:off x="4774206" y="2060848"/>
            <a:ext cx="3758234" cy="3240359"/>
          </a:xfrm>
          <a:prstGeom prst="circularArrow">
            <a:avLst>
              <a:gd name="adj1" fmla="val 12500"/>
              <a:gd name="adj2" fmla="val 1142319"/>
              <a:gd name="adj3" fmla="val 20457681"/>
              <a:gd name="adj4" fmla="val 10800000"/>
              <a:gd name="adj5" fmla="val 12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52066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norm</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afwijking</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afgesproken hoe het zou moeten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latin typeface="Century Gothic" panose="020B0502020202020204" pitchFamily="34" charset="0"/>
                <a:ea typeface="Calibri"/>
                <a:cs typeface="Times New Roman"/>
              </a:rPr>
              <a:t> </a:t>
            </a:r>
            <a:endParaRPr lang="nl-NL" sz="16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9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000" i="1" dirty="0">
                <a:solidFill>
                  <a:srgbClr val="387038"/>
                </a:solidFill>
                <a:latin typeface="Century Gothic" panose="020B0502020202020204" pitchFamily="34" charset="0"/>
                <a:ea typeface="Calibri"/>
                <a:cs typeface="Times New Roman"/>
              </a:rPr>
              <a:t>Een rechte taart is </a:t>
            </a:r>
            <a:r>
              <a:rPr lang="nl-NL" sz="2000" i="1" u="sng" dirty="0">
                <a:solidFill>
                  <a:srgbClr val="387038"/>
                </a:solidFill>
                <a:latin typeface="Century Gothic" panose="020B0502020202020204" pitchFamily="34" charset="0"/>
                <a:ea typeface="Calibri"/>
                <a:cs typeface="Times New Roman"/>
              </a:rPr>
              <a:t>de norm</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anders is dan normaal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Deze taart heeft </a:t>
            </a:r>
            <a:r>
              <a:rPr lang="nl-NL" sz="2000" i="1" u="sng" dirty="0">
                <a:solidFill>
                  <a:srgbClr val="387038"/>
                </a:solidFill>
                <a:effectLst/>
                <a:latin typeface="Century Gothic" panose="020B0502020202020204" pitchFamily="34" charset="0"/>
                <a:ea typeface="Calibri"/>
                <a:cs typeface="Times New Roman"/>
              </a:rPr>
              <a:t>een afwijking</a:t>
            </a:r>
            <a:r>
              <a:rPr lang="nl-NL" sz="2000" i="1" dirty="0">
                <a:solidFill>
                  <a:srgbClr val="387038"/>
                </a:solidFill>
                <a:effectLst/>
                <a:latin typeface="Century Gothic" panose="020B0502020202020204" pitchFamily="34" charset="0"/>
                <a:ea typeface="Calibri"/>
                <a:cs typeface="Times New Roman"/>
              </a:rPr>
              <a:t>.</a:t>
            </a:r>
            <a:r>
              <a:rPr lang="nl-NL" sz="2000" i="1" u="sng" dirty="0">
                <a:solidFill>
                  <a:srgbClr val="387038"/>
                </a:solidFill>
                <a:effectLst/>
                <a:latin typeface="Century Gothic" panose="020B0502020202020204" pitchFamily="34" charset="0"/>
                <a:ea typeface="Calibri"/>
                <a:cs typeface="Times New Roman"/>
              </a:rPr>
              <a:t> </a:t>
            </a:r>
            <a:endParaRPr lang="nl-NL" sz="20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0" name="Groep 9">
            <a:extLst>
              <a:ext uri="{FF2B5EF4-FFF2-40B4-BE49-F238E27FC236}">
                <a16:creationId xmlns:a16="http://schemas.microsoft.com/office/drawing/2014/main" id="{23B1F21B-1722-40D1-87DD-F79260D0BDD3}"/>
              </a:ext>
            </a:extLst>
          </p:cNvPr>
          <p:cNvGrpSpPr/>
          <p:nvPr/>
        </p:nvGrpSpPr>
        <p:grpSpPr>
          <a:xfrm>
            <a:off x="5172258" y="2643939"/>
            <a:ext cx="3299475" cy="2375406"/>
            <a:chOff x="611560" y="1412776"/>
            <a:chExt cx="7200264" cy="5183718"/>
          </a:xfrm>
        </p:grpSpPr>
        <p:pic>
          <p:nvPicPr>
            <p:cNvPr id="16" name="Afbeelding 15" descr="Afbeelding met bloem, plant, versierd&#10;&#10;Automatisch gegenereerde beschrijving">
              <a:extLst>
                <a:ext uri="{FF2B5EF4-FFF2-40B4-BE49-F238E27FC236}">
                  <a16:creationId xmlns:a16="http://schemas.microsoft.com/office/drawing/2014/main" id="{C0E241C4-84BB-4939-9793-D848C62BC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2176" y="1412776"/>
              <a:ext cx="6479648" cy="5183718"/>
            </a:xfrm>
            <a:prstGeom prst="rect">
              <a:avLst/>
            </a:prstGeom>
          </p:spPr>
        </p:pic>
        <p:sp>
          <p:nvSpPr>
            <p:cNvPr id="17" name="Pijl: rechts 16">
              <a:extLst>
                <a:ext uri="{FF2B5EF4-FFF2-40B4-BE49-F238E27FC236}">
                  <a16:creationId xmlns:a16="http://schemas.microsoft.com/office/drawing/2014/main" id="{6479FF72-CB5F-4B4E-B70C-39AF4CAD0E5C}"/>
                </a:ext>
              </a:extLst>
            </p:cNvPr>
            <p:cNvSpPr/>
            <p:nvPr/>
          </p:nvSpPr>
          <p:spPr>
            <a:xfrm>
              <a:off x="611560" y="2924944"/>
              <a:ext cx="2376264"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grpSp>
      <p:pic>
        <p:nvPicPr>
          <p:cNvPr id="18" name="Afbeelding 17" descr="Afbeelding met bloem, boeket, plant&#10;&#10;Automatisch gegenereerde beschrijving">
            <a:extLst>
              <a:ext uri="{FF2B5EF4-FFF2-40B4-BE49-F238E27FC236}">
                <a16:creationId xmlns:a16="http://schemas.microsoft.com/office/drawing/2014/main" id="{7ED27430-1760-49AB-8C50-8D0E3CB329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648" y="2691425"/>
            <a:ext cx="1745940" cy="232792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perfect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gebrekkig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624654"/>
            <a:ext cx="427558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helemaal goed, zonder fouten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spcAft>
                <a:spcPts val="0"/>
              </a:spcAft>
            </a:pPr>
            <a:r>
              <a:rPr lang="nl-NL" sz="1400" dirty="0">
                <a:latin typeface="Calibri"/>
                <a:ea typeface="Calibri"/>
                <a:cs typeface="Times New Roman"/>
              </a:rPr>
              <a:t> </a:t>
            </a:r>
            <a:br>
              <a:rPr lang="nl-NL" sz="24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Deze taart is </a:t>
            </a:r>
            <a:r>
              <a:rPr lang="nl-NL" sz="2000" i="1" u="sng" dirty="0">
                <a:solidFill>
                  <a:srgbClr val="387038"/>
                </a:solidFill>
                <a:latin typeface="Century Gothic" panose="020B0502020202020204" pitchFamily="34" charset="0"/>
                <a:ea typeface="Calibri"/>
                <a:cs typeface="Times New Roman"/>
              </a:rPr>
              <a:t>perfect</a:t>
            </a:r>
            <a:r>
              <a:rPr lang="nl-NL" sz="2000" i="1" dirty="0">
                <a:solidFill>
                  <a:srgbClr val="387038"/>
                </a:solidFill>
                <a:latin typeface="Century Gothic" panose="020B0502020202020204" pitchFamily="34" charset="0"/>
                <a:ea typeface="Calibri"/>
                <a:cs typeface="Times New Roman"/>
              </a:rPr>
              <a:t> gebouwd</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slecht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Deze taart is </a:t>
            </a:r>
            <a:r>
              <a:rPr lang="nl-NL" sz="2000" i="1" u="sng" dirty="0">
                <a:solidFill>
                  <a:srgbClr val="387038"/>
                </a:solidFill>
                <a:effectLst/>
                <a:latin typeface="Century Gothic" panose="020B0502020202020204" pitchFamily="34" charset="0"/>
                <a:ea typeface="Calibri"/>
                <a:cs typeface="Times New Roman"/>
              </a:rPr>
              <a:t>gebrekkig</a:t>
            </a:r>
            <a:r>
              <a:rPr lang="nl-NL" sz="2000" i="1" dirty="0">
                <a:solidFill>
                  <a:srgbClr val="387038"/>
                </a:solidFill>
                <a:effectLst/>
                <a:latin typeface="Century Gothic" panose="020B0502020202020204" pitchFamily="34" charset="0"/>
                <a:ea typeface="Calibri"/>
                <a:cs typeface="Times New Roman"/>
              </a:rPr>
              <a:t> gebouwd. Hij staat scheef.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Afbeelding 15" descr="Afbeelding met bloem, plant, versierd&#10;&#10;Automatisch gegenereerde beschrijving">
            <a:extLst>
              <a:ext uri="{FF2B5EF4-FFF2-40B4-BE49-F238E27FC236}">
                <a16:creationId xmlns:a16="http://schemas.microsoft.com/office/drawing/2014/main" id="{B603CB8D-CCD7-4FE6-AA5D-3B7F674B7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6156" y="2251927"/>
            <a:ext cx="3383841" cy="2707072"/>
          </a:xfrm>
          <a:prstGeom prst="rect">
            <a:avLst/>
          </a:prstGeom>
        </p:spPr>
      </p:pic>
      <p:pic>
        <p:nvPicPr>
          <p:cNvPr id="9" name="Afbeelding 8" descr="Afbeelding met taart, tafel, bruiloft, binnen&#10;&#10;Automatisch gegenereerde beschrijving">
            <a:extLst>
              <a:ext uri="{FF2B5EF4-FFF2-40B4-BE49-F238E27FC236}">
                <a16:creationId xmlns:a16="http://schemas.microsoft.com/office/drawing/2014/main" id="{3AEAEF86-1276-4BF8-8D42-06E9A83028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0852" y="2780928"/>
            <a:ext cx="1783480" cy="2669880"/>
          </a:xfrm>
          <a:prstGeom prst="rect">
            <a:avLst/>
          </a:prstGeom>
        </p:spPr>
      </p:pic>
    </p:spTree>
    <p:extLst>
      <p:ext uri="{BB962C8B-B14F-4D97-AF65-F5344CB8AC3E}">
        <p14:creationId xmlns:p14="http://schemas.microsoft.com/office/powerpoint/2010/main" val="423302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83222" y="476671"/>
            <a:ext cx="4417859"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47664" y="476672"/>
            <a:ext cx="468897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fenomeen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23528" y="3717032"/>
            <a:ext cx="2904229" cy="8280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92133" y="3977281"/>
            <a:ext cx="322081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trouwtaarten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717032"/>
            <a:ext cx="2444750"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2854" y="3755899"/>
            <a:ext cx="267108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angst voor spinnen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62525" y="3717032"/>
            <a:ext cx="3051084"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34664" y="3430574"/>
            <a:ext cx="186427" cy="316352"/>
          </a:xfrm>
          <a:prstGeom prst="rect">
            <a:avLst/>
          </a:prstGeom>
        </p:spPr>
      </p:pic>
      <p:sp>
        <p:nvSpPr>
          <p:cNvPr id="13" name="Text Box 14"/>
          <p:cNvSpPr txBox="1"/>
          <p:nvPr/>
        </p:nvSpPr>
        <p:spPr>
          <a:xfrm>
            <a:off x="6228184" y="476672"/>
            <a:ext cx="2484294"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47924" y="549952"/>
            <a:ext cx="2647383" cy="42433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Arial" panose="020B0604020202020204" pitchFamily="34" charset="0"/>
              </a:rPr>
              <a:t>= </a:t>
            </a:r>
            <a:r>
              <a:rPr lang="nl-NL" sz="2400" b="0" dirty="0">
                <a:latin typeface="Century Gothic" panose="020B0502020202020204" pitchFamily="34" charset="0"/>
                <a:cs typeface="Arial" panose="020B0604020202020204" pitchFamily="34" charset="0"/>
              </a:rPr>
              <a:t>iets wat voorkomt, het verschijnsel</a:t>
            </a:r>
          </a:p>
          <a:p>
            <a:pPr>
              <a:lnSpc>
                <a:spcPct val="80000"/>
              </a:lnSpc>
              <a:spcAft>
                <a:spcPts val="800"/>
              </a:spcAft>
            </a:pPr>
            <a:endParaRPr lang="nl-NL" sz="1100" dirty="0">
              <a:effectLst/>
              <a:latin typeface="Century Gothic" panose="020B0502020202020204" pitchFamily="34" charset="0"/>
              <a:ea typeface="Calibri"/>
              <a:cs typeface="Times New Roman"/>
            </a:endParaRPr>
          </a:p>
        </p:txBody>
      </p:sp>
      <p:pic>
        <p:nvPicPr>
          <p:cNvPr id="19" name="Afbeelding 18" descr="Afbeelding met persoon, binnen, onderbroek&#10;&#10;Automatisch gegenereerde beschrijving">
            <a:extLst>
              <a:ext uri="{FF2B5EF4-FFF2-40B4-BE49-F238E27FC236}">
                <a16:creationId xmlns:a16="http://schemas.microsoft.com/office/drawing/2014/main" id="{633A635D-E123-4410-B632-0077443D98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715" y="4736043"/>
            <a:ext cx="1454218" cy="971418"/>
          </a:xfrm>
          <a:prstGeom prst="rect">
            <a:avLst/>
          </a:prstGeom>
        </p:spPr>
      </p:pic>
      <p:pic>
        <p:nvPicPr>
          <p:cNvPr id="20" name="Afbeelding 19" descr="Afbeelding met bloem, boeket, plant&#10;&#10;Automatisch gegenereerde beschrijving">
            <a:extLst>
              <a:ext uri="{FF2B5EF4-FFF2-40B4-BE49-F238E27FC236}">
                <a16:creationId xmlns:a16="http://schemas.microsoft.com/office/drawing/2014/main" id="{B1DAFA3F-F932-4DDE-BB6E-96E5680D87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9621" y="4689148"/>
            <a:ext cx="887813" cy="1183751"/>
          </a:xfrm>
          <a:prstGeom prst="rect">
            <a:avLst/>
          </a:prstGeom>
        </p:spPr>
      </p:pic>
      <p:sp>
        <p:nvSpPr>
          <p:cNvPr id="21" name="Tekstvak 2">
            <a:extLst>
              <a:ext uri="{FF2B5EF4-FFF2-40B4-BE49-F238E27FC236}">
                <a16:creationId xmlns:a16="http://schemas.microsoft.com/office/drawing/2014/main" id="{924B20D4-1B42-4367-837D-4791A11685A4}"/>
              </a:ext>
            </a:extLst>
          </p:cNvPr>
          <p:cNvSpPr txBox="1">
            <a:spLocks noChangeArrowheads="1"/>
          </p:cNvSpPr>
          <p:nvPr/>
        </p:nvSpPr>
        <p:spPr bwMode="auto">
          <a:xfrm>
            <a:off x="5928512" y="3755899"/>
            <a:ext cx="307433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overstroming</a:t>
            </a:r>
            <a:endParaRPr lang="nl-NL" sz="3600" b="1" dirty="0">
              <a:effectLst/>
              <a:latin typeface="Century Gothic" panose="020B0502020202020204" pitchFamily="34" charset="0"/>
              <a:ea typeface="Calibri"/>
              <a:cs typeface="Times New Roman"/>
            </a:endParaRPr>
          </a:p>
        </p:txBody>
      </p:sp>
      <p:pic>
        <p:nvPicPr>
          <p:cNvPr id="4" name="Afbeelding 3" descr="Afbeelding met boom, buiten, auto&#10;&#10;Automatisch gegenereerde beschrijving">
            <a:extLst>
              <a:ext uri="{FF2B5EF4-FFF2-40B4-BE49-F238E27FC236}">
                <a16:creationId xmlns:a16="http://schemas.microsoft.com/office/drawing/2014/main" id="{DA46840C-4A3E-4FD8-8FAF-3AC72BF962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15377" y="4693033"/>
            <a:ext cx="2100602" cy="1180539"/>
          </a:xfrm>
          <a:prstGeom prst="rect">
            <a:avLst/>
          </a:prstGeom>
        </p:spPr>
      </p:pic>
      <p:pic>
        <p:nvPicPr>
          <p:cNvPr id="23" name="Afbeelding 22" descr="Afbeelding met speelgoed, pop&#10;&#10;Automatisch gegenereerde beschrijving">
            <a:extLst>
              <a:ext uri="{FF2B5EF4-FFF2-40B4-BE49-F238E27FC236}">
                <a16:creationId xmlns:a16="http://schemas.microsoft.com/office/drawing/2014/main" id="{84EB3BDF-AD3B-47C9-BB5D-116EAF56CB4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91804" y="4689148"/>
            <a:ext cx="1196752" cy="119675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83512" y="4581128"/>
            <a:ext cx="259606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31775" y="4529875"/>
            <a:ext cx="272805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zuinig</a:t>
            </a:r>
            <a:endParaRPr lang="nl-NL" sz="1100" b="1" dirty="0">
              <a:effectLst/>
              <a:latin typeface="Century Gothic" panose="020B0502020202020204" pitchFamily="34" charset="0"/>
              <a:ea typeface="Calibri"/>
              <a:cs typeface="Times New Roman"/>
            </a:endParaRPr>
          </a:p>
        </p:txBody>
      </p:sp>
      <p:sp>
        <p:nvSpPr>
          <p:cNvPr id="10" name="Text Box 14"/>
          <p:cNvSpPr txBox="1"/>
          <p:nvPr/>
        </p:nvSpPr>
        <p:spPr>
          <a:xfrm>
            <a:off x="5846916" y="347333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overvloedig</a:t>
            </a: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491982" y="616038"/>
            <a:ext cx="782443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Sommige taarten zijn zuinig versierd. </a:t>
            </a:r>
          </a:p>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En bij sommige taarten is de versiering </a:t>
            </a:r>
            <a:r>
              <a:rPr lang="nl-NL" sz="2000" i="1" u="sng" dirty="0">
                <a:solidFill>
                  <a:srgbClr val="387038"/>
                </a:solidFill>
                <a:effectLst/>
                <a:latin typeface="Century Gothic" panose="020B0502020202020204" pitchFamily="34" charset="0"/>
                <a:ea typeface="Calibri"/>
                <a:cs typeface="Times New Roman"/>
              </a:rPr>
              <a:t>overvloedig</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664294" cy="4483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weinig</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728055" cy="5251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22554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veel</a:t>
            </a:r>
            <a:endParaRPr lang="nl-NL" sz="1100" dirty="0">
              <a:effectLst/>
              <a:latin typeface="Century Gothic" panose="020B0502020202020204" pitchFamily="34" charset="0"/>
              <a:ea typeface="Calibri"/>
              <a:cs typeface="Times New Roman"/>
            </a:endParaRPr>
          </a:p>
        </p:txBody>
      </p:sp>
      <p:pic>
        <p:nvPicPr>
          <p:cNvPr id="19" name="Afbeelding 18" descr="Afbeelding met taart, persoon, tafel, vrouw&#10;&#10;Automatisch gegenereerde beschrijving">
            <a:extLst>
              <a:ext uri="{FF2B5EF4-FFF2-40B4-BE49-F238E27FC236}">
                <a16:creationId xmlns:a16="http://schemas.microsoft.com/office/drawing/2014/main" id="{3C515747-586F-476F-98A0-A7038C076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2433" y="1651725"/>
            <a:ext cx="2502761" cy="1664337"/>
          </a:xfrm>
          <a:prstGeom prst="rect">
            <a:avLst/>
          </a:prstGeom>
        </p:spPr>
      </p:pic>
      <p:pic>
        <p:nvPicPr>
          <p:cNvPr id="14" name="Afbeelding 13" descr="Afbeelding met binnen, hoed, stapel&#10;&#10;Automatisch gegenereerde beschrijving">
            <a:extLst>
              <a:ext uri="{FF2B5EF4-FFF2-40B4-BE49-F238E27FC236}">
                <a16:creationId xmlns:a16="http://schemas.microsoft.com/office/drawing/2014/main" id="{9D1566D8-8AAC-4EE5-A8FD-04B9388010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1611"/>
          <a:stretch/>
        </p:blipFill>
        <p:spPr>
          <a:xfrm>
            <a:off x="608806" y="2109430"/>
            <a:ext cx="2020523" cy="2311560"/>
          </a:xfrm>
          <a:prstGeom prst="rect">
            <a:avLst/>
          </a:prstGeom>
        </p:spPr>
      </p:pic>
    </p:spTree>
    <p:extLst>
      <p:ext uri="{BB962C8B-B14F-4D97-AF65-F5344CB8AC3E}">
        <p14:creationId xmlns:p14="http://schemas.microsoft.com/office/powerpoint/2010/main" val="2453882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24 </a:t>
            </a:r>
            <a:r>
              <a:rPr lang="nl-NL">
                <a:solidFill>
                  <a:srgbClr val="C00000"/>
                </a:solidFill>
                <a:latin typeface="Century Gothic" panose="020B0502020202020204" pitchFamily="34" charset="0"/>
              </a:rPr>
              <a:t>– 14 juni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04" y="339291"/>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3922" y="4927903"/>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05542" y="4275874"/>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49921" y="3861048"/>
            <a:ext cx="2898608"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streek</a:t>
            </a:r>
          </a:p>
        </p:txBody>
      </p:sp>
      <p:sp>
        <p:nvSpPr>
          <p:cNvPr id="8" name="Text Box 14"/>
          <p:cNvSpPr txBox="1"/>
          <p:nvPr/>
        </p:nvSpPr>
        <p:spPr>
          <a:xfrm>
            <a:off x="23238" y="5044150"/>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plek</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002597" y="4370851"/>
            <a:ext cx="3138805"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het district</a:t>
            </a:r>
            <a:endParaRPr lang="nl-NL" sz="900" b="1" dirty="0">
              <a:effectLst/>
              <a:latin typeface="Century Gothic" panose="020B0502020202020204" pitchFamily="34" charset="0"/>
              <a:ea typeface="Calibri"/>
              <a:cs typeface="Times New Roman"/>
            </a:endParaRPr>
          </a:p>
        </p:txBody>
      </p:sp>
      <p:sp>
        <p:nvSpPr>
          <p:cNvPr id="11" name="Text Box 14"/>
          <p:cNvSpPr txBox="1"/>
          <p:nvPr/>
        </p:nvSpPr>
        <p:spPr>
          <a:xfrm>
            <a:off x="539552" y="753318"/>
            <a:ext cx="806489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In </a:t>
            </a:r>
            <a:r>
              <a:rPr lang="nl-NL" sz="2000" i="1" u="sng" dirty="0">
                <a:solidFill>
                  <a:srgbClr val="387038"/>
                </a:solidFill>
                <a:latin typeface="Century Gothic" panose="020B0502020202020204" pitchFamily="34" charset="0"/>
                <a:ea typeface="Calibri"/>
                <a:cs typeface="Times New Roman"/>
              </a:rPr>
              <a:t>het district</a:t>
            </a:r>
            <a:r>
              <a:rPr lang="nl-NL" sz="2000" i="1" dirty="0">
                <a:solidFill>
                  <a:srgbClr val="387038"/>
                </a:solidFill>
                <a:latin typeface="Century Gothic" panose="020B0502020202020204" pitchFamily="34" charset="0"/>
                <a:ea typeface="Calibri"/>
                <a:cs typeface="Times New Roman"/>
              </a:rPr>
              <a:t> waar ik woon trouwen veel mensen bij het bekende kasteel dat dat staat.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237873" y="5179025"/>
            <a:ext cx="2764129" cy="7702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308767" y="5199412"/>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een deel van het gebied</a:t>
            </a:r>
            <a:endParaRPr lang="nl-NL" sz="2400" dirty="0">
              <a:effectLst/>
              <a:latin typeface="Century Gothic" panose="020B0502020202020204" pitchFamily="34" charset="0"/>
              <a:ea typeface="Calibri"/>
              <a:cs typeface="Times New Roman"/>
            </a:endParaRPr>
          </a:p>
        </p:txBody>
      </p:sp>
      <p:pic>
        <p:nvPicPr>
          <p:cNvPr id="13" name="Afbeelding 12">
            <a:extLst>
              <a:ext uri="{FF2B5EF4-FFF2-40B4-BE49-F238E27FC236}">
                <a16:creationId xmlns:a16="http://schemas.microsoft.com/office/drawing/2014/main" id="{E9DCBBD5-26D1-4E1E-920B-6455FE995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5381" y="2134876"/>
            <a:ext cx="2693235" cy="2046790"/>
          </a:xfrm>
          <a:prstGeom prst="rect">
            <a:avLst/>
          </a:prstGeom>
        </p:spPr>
      </p:pic>
      <p:pic>
        <p:nvPicPr>
          <p:cNvPr id="3" name="Afbeelding 2" descr="Afbeelding met gras, lucht, buiten, natuur&#10;&#10;Automatisch gegenereerde beschrijving">
            <a:extLst>
              <a:ext uri="{FF2B5EF4-FFF2-40B4-BE49-F238E27FC236}">
                <a16:creationId xmlns:a16="http://schemas.microsoft.com/office/drawing/2014/main" id="{17F68B94-A3B1-47B8-8BB3-EDC2725FCD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315" y="2789112"/>
            <a:ext cx="2702166" cy="2026625"/>
          </a:xfrm>
          <a:prstGeom prst="rect">
            <a:avLst/>
          </a:prstGeom>
        </p:spPr>
      </p:pic>
      <p:sp>
        <p:nvSpPr>
          <p:cNvPr id="17" name="Tekstvak 16">
            <a:extLst>
              <a:ext uri="{FF2B5EF4-FFF2-40B4-BE49-F238E27FC236}">
                <a16:creationId xmlns:a16="http://schemas.microsoft.com/office/drawing/2014/main" id="{7341EE55-78D0-49BE-858F-919BDBA5F6A9}"/>
              </a:ext>
            </a:extLst>
          </p:cNvPr>
          <p:cNvSpPr txBox="1"/>
          <p:nvPr/>
        </p:nvSpPr>
        <p:spPr>
          <a:xfrm>
            <a:off x="7644381" y="1907089"/>
            <a:ext cx="1304148" cy="400110"/>
          </a:xfrm>
          <a:prstGeom prst="rect">
            <a:avLst/>
          </a:prstGeom>
          <a:noFill/>
        </p:spPr>
        <p:txBody>
          <a:bodyPr wrap="square" rtlCol="0">
            <a:spAutoFit/>
          </a:bodyPr>
          <a:lstStyle/>
          <a:p>
            <a:r>
              <a:rPr lang="nl-NL" sz="2000" dirty="0"/>
              <a:t>de Veluwe</a:t>
            </a:r>
          </a:p>
        </p:txBody>
      </p:sp>
      <p:sp>
        <p:nvSpPr>
          <p:cNvPr id="18" name="Tekstvak 17">
            <a:extLst>
              <a:ext uri="{FF2B5EF4-FFF2-40B4-BE49-F238E27FC236}">
                <a16:creationId xmlns:a16="http://schemas.microsoft.com/office/drawing/2014/main" id="{5A270F98-4AEA-4DE7-94F7-B5A5A4F7B790}"/>
              </a:ext>
            </a:extLst>
          </p:cNvPr>
          <p:cNvSpPr txBox="1"/>
          <p:nvPr/>
        </p:nvSpPr>
        <p:spPr>
          <a:xfrm>
            <a:off x="370830" y="3024552"/>
            <a:ext cx="2736304" cy="400110"/>
          </a:xfrm>
          <a:prstGeom prst="rect">
            <a:avLst/>
          </a:prstGeom>
          <a:noFill/>
        </p:spPr>
        <p:txBody>
          <a:bodyPr wrap="square" rtlCol="0">
            <a:spAutoFit/>
          </a:bodyPr>
          <a:lstStyle/>
          <a:p>
            <a:r>
              <a:rPr lang="nl-NL" sz="2000" dirty="0"/>
              <a:t>thuis</a:t>
            </a:r>
          </a:p>
        </p:txBody>
      </p:sp>
      <p:pic>
        <p:nvPicPr>
          <p:cNvPr id="20" name="Afbeelding 19" descr="Afbeelding met gras, buiten, lucht, veld&#10;&#10;Automatisch gegenereerde beschrijving">
            <a:extLst>
              <a:ext uri="{FF2B5EF4-FFF2-40B4-BE49-F238E27FC236}">
                <a16:creationId xmlns:a16="http://schemas.microsoft.com/office/drawing/2014/main" id="{371393FF-0531-49B3-88FA-B9D5906B6D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8107" y="2272771"/>
            <a:ext cx="2625877" cy="1480995"/>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48996" y="2179877"/>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877536" y="212029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k</a:t>
            </a:r>
            <a:r>
              <a:rPr lang="nl-NL" sz="4800" b="1" dirty="0">
                <a:effectLst/>
                <a:latin typeface="Century Gothic" panose="020B0502020202020204" pitchFamily="34" charset="0"/>
                <a:ea typeface="Calibri"/>
                <a:cs typeface="Times New Roman"/>
              </a:rPr>
              <a:t>ampen met</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220072" y="1432346"/>
            <a:ext cx="625947" cy="747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499992" y="825813"/>
            <a:ext cx="28803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499991" y="818699"/>
            <a:ext cx="288032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overlast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96714" y="3993775"/>
            <a:ext cx="308493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06698" y="3960129"/>
            <a:ext cx="3102471" cy="46022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oplossing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1848996" y="2887992"/>
            <a:ext cx="432047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893116" y="2876290"/>
            <a:ext cx="3645742" cy="3988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last hebben van</a:t>
            </a:r>
            <a:endParaRPr lang="nl-NL" sz="1100" dirty="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69EB3256-9FB2-4496-91CF-119062BC65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3861"/>
          <a:stretch/>
        </p:blipFill>
        <p:spPr>
          <a:xfrm>
            <a:off x="6258907" y="2271693"/>
            <a:ext cx="2388379" cy="1817520"/>
          </a:xfrm>
          <a:prstGeom prst="rect">
            <a:avLst/>
          </a:prstGeom>
        </p:spPr>
      </p:pic>
      <p:pic>
        <p:nvPicPr>
          <p:cNvPr id="23" name="Afbeelding 22" descr="Afbeelding met person, geel, staand&#10;&#10;Automatisch gegenereerde beschrijving">
            <a:extLst>
              <a:ext uri="{FF2B5EF4-FFF2-40B4-BE49-F238E27FC236}">
                <a16:creationId xmlns:a16="http://schemas.microsoft.com/office/drawing/2014/main" id="{F2D3CA4A-C0FF-4F40-8B54-3C468677D7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781" t="6252" r="18105"/>
          <a:stretch/>
        </p:blipFill>
        <p:spPr>
          <a:xfrm>
            <a:off x="1183258" y="4657561"/>
            <a:ext cx="1253846" cy="1246947"/>
          </a:xfrm>
          <a:prstGeom prst="rect">
            <a:avLst/>
          </a:prstGeom>
        </p:spPr>
      </p:pic>
      <p:pic>
        <p:nvPicPr>
          <p:cNvPr id="4" name="Afbeelding 3">
            <a:extLst>
              <a:ext uri="{FF2B5EF4-FFF2-40B4-BE49-F238E27FC236}">
                <a16:creationId xmlns:a16="http://schemas.microsoft.com/office/drawing/2014/main" id="{2ACC13E4-2F4E-4D61-8E24-B25B95504A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533" y="539149"/>
            <a:ext cx="1449345" cy="1072515"/>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afgezien van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zonder te letten op</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Afgezien van</a:t>
            </a:r>
            <a:r>
              <a:rPr lang="nl-NL" sz="2800" i="1" dirty="0">
                <a:solidFill>
                  <a:srgbClr val="387038"/>
                </a:solidFill>
                <a:latin typeface="Century Gothic" panose="020B0502020202020204" pitchFamily="34" charset="0"/>
                <a:cs typeface="Times New Roman"/>
              </a:rPr>
              <a:t> het feit dat lopen met een taart geen goed idee is, zie je ook dat mensen de taart soms onhandig proberen te redden. </a:t>
            </a:r>
            <a:endParaRPr lang="nl-NL" sz="2800" i="1" dirty="0">
              <a:solidFill>
                <a:srgbClr val="00B050"/>
              </a:solidFill>
              <a:latin typeface="Century Gothic" panose="020B0502020202020204" pitchFamily="34" charset="0"/>
            </a:endParaRPr>
          </a:p>
        </p:txBody>
      </p:sp>
      <p:grpSp>
        <p:nvGrpSpPr>
          <p:cNvPr id="12" name="Groep 11">
            <a:extLst>
              <a:ext uri="{FF2B5EF4-FFF2-40B4-BE49-F238E27FC236}">
                <a16:creationId xmlns:a16="http://schemas.microsoft.com/office/drawing/2014/main" id="{338D4ED8-DDC9-4AE7-AE2E-8E384AEE5A6C}"/>
              </a:ext>
            </a:extLst>
          </p:cNvPr>
          <p:cNvGrpSpPr/>
          <p:nvPr/>
        </p:nvGrpSpPr>
        <p:grpSpPr>
          <a:xfrm>
            <a:off x="1259633" y="1916833"/>
            <a:ext cx="5544616" cy="3456384"/>
            <a:chOff x="266710" y="1412775"/>
            <a:chExt cx="8610580" cy="5776114"/>
          </a:xfrm>
        </p:grpSpPr>
        <p:pic>
          <p:nvPicPr>
            <p:cNvPr id="13" name="Afbeelding 12" descr="Afbeelding met persoon, binnen&#10;&#10;Automatisch gegenereerde beschrijving">
              <a:extLst>
                <a:ext uri="{FF2B5EF4-FFF2-40B4-BE49-F238E27FC236}">
                  <a16:creationId xmlns:a16="http://schemas.microsoft.com/office/drawing/2014/main" id="{AC75688D-8367-433D-A386-E0518224D2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10" y="1412775"/>
              <a:ext cx="3466651" cy="5205182"/>
            </a:xfrm>
            <a:prstGeom prst="rect">
              <a:avLst/>
            </a:prstGeom>
          </p:spPr>
        </p:pic>
        <p:pic>
          <p:nvPicPr>
            <p:cNvPr id="14" name="Afbeelding 13" descr="Afbeelding met persoon, binnen, barbecue&#10;&#10;Automatisch gegenereerde beschrijving">
              <a:extLst>
                <a:ext uri="{FF2B5EF4-FFF2-40B4-BE49-F238E27FC236}">
                  <a16:creationId xmlns:a16="http://schemas.microsoft.com/office/drawing/2014/main" id="{BBE565FD-4F07-4739-8DE6-787086FEEF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4960" y="2406789"/>
              <a:ext cx="4282330" cy="2856314"/>
            </a:xfrm>
            <a:prstGeom prst="rect">
              <a:avLst/>
            </a:prstGeom>
          </p:spPr>
        </p:pic>
        <p:sp>
          <p:nvSpPr>
            <p:cNvPr id="15" name="Vermenigvuldigingsteken 14">
              <a:extLst>
                <a:ext uri="{FF2B5EF4-FFF2-40B4-BE49-F238E27FC236}">
                  <a16:creationId xmlns:a16="http://schemas.microsoft.com/office/drawing/2014/main" id="{AE5A9477-927A-4691-9196-7CC6F7B44832}"/>
                </a:ext>
              </a:extLst>
            </p:cNvPr>
            <p:cNvSpPr/>
            <p:nvPr/>
          </p:nvSpPr>
          <p:spPr>
            <a:xfrm rot="21036851">
              <a:off x="701552" y="3084433"/>
              <a:ext cx="4282330" cy="4104456"/>
            </a:xfrm>
            <a:prstGeom prst="mathMultiply">
              <a:avLst>
                <a:gd name="adj1" fmla="val 77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479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je toevlucht zoeken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naar een plek vluchten in de hoop dat je daar veilig bent.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Zij </a:t>
            </a:r>
            <a:r>
              <a:rPr lang="nl-NL" sz="2800" i="1" u="sng" dirty="0">
                <a:solidFill>
                  <a:srgbClr val="387038"/>
                </a:solidFill>
                <a:latin typeface="Century Gothic" panose="020B0502020202020204" pitchFamily="34" charset="0"/>
                <a:cs typeface="Times New Roman"/>
              </a:rPr>
              <a:t>zochten hun toevlucht</a:t>
            </a:r>
            <a:r>
              <a:rPr lang="nl-NL" sz="2800" i="1" dirty="0">
                <a:solidFill>
                  <a:srgbClr val="387038"/>
                </a:solidFill>
                <a:latin typeface="Century Gothic" panose="020B0502020202020204" pitchFamily="34" charset="0"/>
                <a:cs typeface="Times New Roman"/>
              </a:rPr>
              <a:t> toen de taart viel.</a:t>
            </a:r>
            <a:endParaRPr lang="nl-NL" sz="2800" i="1" dirty="0">
              <a:solidFill>
                <a:srgbClr val="00B050"/>
              </a:solidFill>
              <a:latin typeface="Century Gothic" panose="020B0502020202020204" pitchFamily="34" charset="0"/>
            </a:endParaRPr>
          </a:p>
        </p:txBody>
      </p:sp>
      <p:grpSp>
        <p:nvGrpSpPr>
          <p:cNvPr id="6" name="Groep 5">
            <a:extLst>
              <a:ext uri="{FF2B5EF4-FFF2-40B4-BE49-F238E27FC236}">
                <a16:creationId xmlns:a16="http://schemas.microsoft.com/office/drawing/2014/main" id="{70C5A928-2FCE-492B-9694-60DD2518CA8F}"/>
              </a:ext>
            </a:extLst>
          </p:cNvPr>
          <p:cNvGrpSpPr/>
          <p:nvPr/>
        </p:nvGrpSpPr>
        <p:grpSpPr>
          <a:xfrm>
            <a:off x="1331640" y="2780928"/>
            <a:ext cx="5184576" cy="2678777"/>
            <a:chOff x="179512" y="1715731"/>
            <a:chExt cx="8222605" cy="4248472"/>
          </a:xfrm>
        </p:grpSpPr>
        <p:pic>
          <p:nvPicPr>
            <p:cNvPr id="7" name="Afbeelding 6" descr="Afbeelding met gras, lucht, buiten&#10;&#10;Automatisch gegenereerde beschrijving">
              <a:extLst>
                <a:ext uri="{FF2B5EF4-FFF2-40B4-BE49-F238E27FC236}">
                  <a16:creationId xmlns:a16="http://schemas.microsoft.com/office/drawing/2014/main" id="{9D4A3782-84C1-40C5-A6D0-0BD5B3862B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804"/>
            <a:stretch/>
          </p:blipFill>
          <p:spPr>
            <a:xfrm>
              <a:off x="179512" y="1715731"/>
              <a:ext cx="5370975" cy="4248472"/>
            </a:xfrm>
            <a:prstGeom prst="rect">
              <a:avLst/>
            </a:prstGeom>
          </p:spPr>
        </p:pic>
        <p:pic>
          <p:nvPicPr>
            <p:cNvPr id="9" name="Afbeelding 8">
              <a:extLst>
                <a:ext uri="{FF2B5EF4-FFF2-40B4-BE49-F238E27FC236}">
                  <a16:creationId xmlns:a16="http://schemas.microsoft.com/office/drawing/2014/main" id="{836B1B4C-DF5F-4DBA-ACCF-1821D302D0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1338"/>
            <a:stretch/>
          </p:blipFill>
          <p:spPr>
            <a:xfrm flipH="1">
              <a:off x="4585693" y="3429000"/>
              <a:ext cx="3816424" cy="2211167"/>
            </a:xfrm>
            <a:prstGeom prst="rect">
              <a:avLst/>
            </a:prstGeom>
          </p:spPr>
        </p:pic>
        <p:sp>
          <p:nvSpPr>
            <p:cNvPr id="11" name="Pijl: omlaag 10">
              <a:extLst>
                <a:ext uri="{FF2B5EF4-FFF2-40B4-BE49-F238E27FC236}">
                  <a16:creationId xmlns:a16="http://schemas.microsoft.com/office/drawing/2014/main" id="{7C013BBA-57B3-4EDC-A62A-5ABD72E803A5}"/>
                </a:ext>
              </a:extLst>
            </p:cNvPr>
            <p:cNvSpPr/>
            <p:nvPr/>
          </p:nvSpPr>
          <p:spPr>
            <a:xfrm>
              <a:off x="6156176" y="2060848"/>
              <a:ext cx="1152128" cy="1131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korte termijn</a:t>
            </a:r>
          </a:p>
        </p:txBody>
      </p:sp>
      <p:pic>
        <p:nvPicPr>
          <p:cNvPr id="3" name="Afbeelding 2">
            <a:extLst>
              <a:ext uri="{FF2B5EF4-FFF2-40B4-BE49-F238E27FC236}">
                <a16:creationId xmlns:a16="http://schemas.microsoft.com/office/drawing/2014/main" id="{480FF048-88C5-4680-8356-04C2147510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772816"/>
            <a:ext cx="4725144" cy="4725144"/>
          </a:xfrm>
          <a:prstGeom prst="rect">
            <a:avLst/>
          </a:prstGeom>
        </p:spPr>
      </p:pic>
      <p:sp>
        <p:nvSpPr>
          <p:cNvPr id="4" name="Ovaal 3">
            <a:extLst>
              <a:ext uri="{FF2B5EF4-FFF2-40B4-BE49-F238E27FC236}">
                <a16:creationId xmlns:a16="http://schemas.microsoft.com/office/drawing/2014/main" id="{11D3B5E6-CDA9-4F65-9888-F1303BCBBBA3}"/>
              </a:ext>
            </a:extLst>
          </p:cNvPr>
          <p:cNvSpPr/>
          <p:nvPr/>
        </p:nvSpPr>
        <p:spPr>
          <a:xfrm>
            <a:off x="4932040" y="3717032"/>
            <a:ext cx="504056" cy="432048"/>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district</a:t>
            </a:r>
          </a:p>
        </p:txBody>
      </p:sp>
      <p:pic>
        <p:nvPicPr>
          <p:cNvPr id="3" name="Afbeelding 2" descr="Afbeelding met kaart&#10;&#10;Automatisch gegenereerde beschrijving">
            <a:extLst>
              <a:ext uri="{FF2B5EF4-FFF2-40B4-BE49-F238E27FC236}">
                <a16:creationId xmlns:a16="http://schemas.microsoft.com/office/drawing/2014/main" id="{399E442E-B789-4C9B-AAD9-F30D77B93B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43" t="3863" r="25571" b="3863"/>
          <a:stretch/>
        </p:blipFill>
        <p:spPr>
          <a:xfrm>
            <a:off x="1763688" y="1263933"/>
            <a:ext cx="4752528" cy="5451429"/>
          </a:xfrm>
          <a:prstGeom prst="rect">
            <a:avLst/>
          </a:prstGeom>
        </p:spPr>
      </p:pic>
      <p:sp>
        <p:nvSpPr>
          <p:cNvPr id="4" name="Ovaal 3">
            <a:extLst>
              <a:ext uri="{FF2B5EF4-FFF2-40B4-BE49-F238E27FC236}">
                <a16:creationId xmlns:a16="http://schemas.microsoft.com/office/drawing/2014/main" id="{365C58B8-2F03-43A2-91D4-06204D7AF08E}"/>
              </a:ext>
            </a:extLst>
          </p:cNvPr>
          <p:cNvSpPr/>
          <p:nvPr/>
        </p:nvSpPr>
        <p:spPr>
          <a:xfrm>
            <a:off x="4932040" y="3497729"/>
            <a:ext cx="648072" cy="504056"/>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overvloedig</a:t>
            </a:r>
          </a:p>
        </p:txBody>
      </p:sp>
      <p:pic>
        <p:nvPicPr>
          <p:cNvPr id="3" name="Afbeelding 2" descr="Afbeelding met taart, persoon, tafel, vrouw&#10;&#10;Automatisch gegenereerde beschrijving">
            <a:extLst>
              <a:ext uri="{FF2B5EF4-FFF2-40B4-BE49-F238E27FC236}">
                <a16:creationId xmlns:a16="http://schemas.microsoft.com/office/drawing/2014/main" id="{4D770323-6CA9-48F6-A524-6068C0A52D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84784"/>
            <a:ext cx="7579789" cy="504056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fenomeen</a:t>
            </a:r>
          </a:p>
        </p:txBody>
      </p:sp>
      <p:pic>
        <p:nvPicPr>
          <p:cNvPr id="3" name="Afbeelding 2" descr="Afbeelding met persoon, binnen, onderbroek&#10;&#10;Automatisch gegenereerde beschrijving">
            <a:extLst>
              <a:ext uri="{FF2B5EF4-FFF2-40B4-BE49-F238E27FC236}">
                <a16:creationId xmlns:a16="http://schemas.microsoft.com/office/drawing/2014/main" id="{629711B8-B367-417C-88E6-BA1F05368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251076"/>
            <a:ext cx="3744416" cy="2501270"/>
          </a:xfrm>
          <a:prstGeom prst="rect">
            <a:avLst/>
          </a:prstGeom>
        </p:spPr>
      </p:pic>
      <p:pic>
        <p:nvPicPr>
          <p:cNvPr id="5" name="Afbeelding 4" descr="Afbeelding met bloem, boeket, plant&#10;&#10;Automatisch gegenereerde beschrijving">
            <a:extLst>
              <a:ext uri="{FF2B5EF4-FFF2-40B4-BE49-F238E27FC236}">
                <a16:creationId xmlns:a16="http://schemas.microsoft.com/office/drawing/2014/main" id="{7C0AC0E7-56C5-4DED-903D-E99AF55BC0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0456" y="3573016"/>
            <a:ext cx="2286000" cy="3048000"/>
          </a:xfrm>
          <a:prstGeom prst="rect">
            <a:avLst/>
          </a:prstGeom>
        </p:spPr>
      </p:pic>
      <p:pic>
        <p:nvPicPr>
          <p:cNvPr id="8" name="Afbeelding 7" descr="Afbeelding met voedsel, schotel, dessert&#10;&#10;Automatisch gegenereerde beschrijving">
            <a:extLst>
              <a:ext uri="{FF2B5EF4-FFF2-40B4-BE49-F238E27FC236}">
                <a16:creationId xmlns:a16="http://schemas.microsoft.com/office/drawing/2014/main" id="{401463C7-98CE-4CED-80BC-8FE84D3A47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380" y="4588000"/>
            <a:ext cx="3048000" cy="2033016"/>
          </a:xfrm>
          <a:prstGeom prst="rect">
            <a:avLst/>
          </a:prstGeom>
        </p:spPr>
      </p:pic>
      <p:pic>
        <p:nvPicPr>
          <p:cNvPr id="10" name="Afbeelding 9" descr="Afbeelding met taart, bruiloft, persoon, knippen&#10;&#10;Automatisch gegenereerde beschrijving">
            <a:extLst>
              <a:ext uri="{FF2B5EF4-FFF2-40B4-BE49-F238E27FC236}">
                <a16:creationId xmlns:a16="http://schemas.microsoft.com/office/drawing/2014/main" id="{F141A86D-7B4E-44A2-BA2A-0B935ABE68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62418" y="4221088"/>
            <a:ext cx="3048000" cy="203606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afwijking</a:t>
            </a:r>
          </a:p>
        </p:txBody>
      </p:sp>
      <p:grpSp>
        <p:nvGrpSpPr>
          <p:cNvPr id="2" name="Groep 1">
            <a:extLst>
              <a:ext uri="{FF2B5EF4-FFF2-40B4-BE49-F238E27FC236}">
                <a16:creationId xmlns:a16="http://schemas.microsoft.com/office/drawing/2014/main" id="{461A5879-4D2C-43E3-B040-40C7CB072BEC}"/>
              </a:ext>
            </a:extLst>
          </p:cNvPr>
          <p:cNvGrpSpPr/>
          <p:nvPr/>
        </p:nvGrpSpPr>
        <p:grpSpPr>
          <a:xfrm>
            <a:off x="611560" y="1412776"/>
            <a:ext cx="7200264" cy="5183718"/>
            <a:chOff x="611560" y="1412776"/>
            <a:chExt cx="7200264" cy="5183718"/>
          </a:xfrm>
        </p:grpSpPr>
        <p:pic>
          <p:nvPicPr>
            <p:cNvPr id="3" name="Afbeelding 2" descr="Afbeelding met bloem, plant, versierd&#10;&#10;Automatisch gegenereerde beschrijving">
              <a:extLst>
                <a:ext uri="{FF2B5EF4-FFF2-40B4-BE49-F238E27FC236}">
                  <a16:creationId xmlns:a16="http://schemas.microsoft.com/office/drawing/2014/main" id="{9CFCE117-E56A-4E8D-A32C-AF1FC5B5D8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2176" y="1412776"/>
              <a:ext cx="6479648" cy="5183718"/>
            </a:xfrm>
            <a:prstGeom prst="rect">
              <a:avLst/>
            </a:prstGeom>
          </p:spPr>
        </p:pic>
        <p:sp>
          <p:nvSpPr>
            <p:cNvPr id="4" name="Pijl: rechts 3">
              <a:extLst>
                <a:ext uri="{FF2B5EF4-FFF2-40B4-BE49-F238E27FC236}">
                  <a16:creationId xmlns:a16="http://schemas.microsoft.com/office/drawing/2014/main" id="{60088450-8B6C-4EE7-8660-FDA43CE586D6}"/>
                </a:ext>
              </a:extLst>
            </p:cNvPr>
            <p:cNvSpPr/>
            <p:nvPr/>
          </p:nvSpPr>
          <p:spPr>
            <a:xfrm>
              <a:off x="611560" y="2924944"/>
              <a:ext cx="2376264"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gebrekkig</a:t>
            </a:r>
          </a:p>
        </p:txBody>
      </p:sp>
      <p:pic>
        <p:nvPicPr>
          <p:cNvPr id="3" name="Afbeelding 2" descr="Afbeelding met bloem, plant, versierd&#10;&#10;Automatisch gegenereerde beschrijving">
            <a:extLst>
              <a:ext uri="{FF2B5EF4-FFF2-40B4-BE49-F238E27FC236}">
                <a16:creationId xmlns:a16="http://schemas.microsoft.com/office/drawing/2014/main" id="{E82DCE99-FC91-4B7A-8B6E-8C244B4199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2176" y="1412776"/>
            <a:ext cx="6479648" cy="518371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kampen met</a:t>
            </a:r>
          </a:p>
        </p:txBody>
      </p:sp>
      <p:sp>
        <p:nvSpPr>
          <p:cNvPr id="7" name="Ovaal 6">
            <a:extLst>
              <a:ext uri="{FF2B5EF4-FFF2-40B4-BE49-F238E27FC236}">
                <a16:creationId xmlns:a16="http://schemas.microsoft.com/office/drawing/2014/main" id="{ACE64ECA-46CD-4E8A-B4A4-4E0AF3CA0DA6}"/>
              </a:ext>
            </a:extLst>
          </p:cNvPr>
          <p:cNvSpPr/>
          <p:nvPr/>
        </p:nvSpPr>
        <p:spPr>
          <a:xfrm>
            <a:off x="3203848" y="2996952"/>
            <a:ext cx="2376264" cy="7200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sp>
        <p:nvSpPr>
          <p:cNvPr id="8" name="Ovaal 7">
            <a:extLst>
              <a:ext uri="{FF2B5EF4-FFF2-40B4-BE49-F238E27FC236}">
                <a16:creationId xmlns:a16="http://schemas.microsoft.com/office/drawing/2014/main" id="{576EB40A-F8E0-43F2-A63E-4A5D0FB0B87D}"/>
              </a:ext>
            </a:extLst>
          </p:cNvPr>
          <p:cNvSpPr/>
          <p:nvPr/>
        </p:nvSpPr>
        <p:spPr>
          <a:xfrm>
            <a:off x="2483768" y="4720686"/>
            <a:ext cx="3672408" cy="7200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a:p>
        </p:txBody>
      </p:sp>
      <p:grpSp>
        <p:nvGrpSpPr>
          <p:cNvPr id="2" name="Groep 1">
            <a:extLst>
              <a:ext uri="{FF2B5EF4-FFF2-40B4-BE49-F238E27FC236}">
                <a16:creationId xmlns:a16="http://schemas.microsoft.com/office/drawing/2014/main" id="{58431D2F-29F3-4B78-A7A5-B55C2BF3A845}"/>
              </a:ext>
            </a:extLst>
          </p:cNvPr>
          <p:cNvGrpSpPr/>
          <p:nvPr/>
        </p:nvGrpSpPr>
        <p:grpSpPr>
          <a:xfrm>
            <a:off x="497922" y="1352130"/>
            <a:ext cx="6563980" cy="5505870"/>
            <a:chOff x="497922" y="1352130"/>
            <a:chExt cx="6563980" cy="5505870"/>
          </a:xfrm>
        </p:grpSpPr>
        <p:pic>
          <p:nvPicPr>
            <p:cNvPr id="5" name="Afbeelding 4">
              <a:extLst>
                <a:ext uri="{FF2B5EF4-FFF2-40B4-BE49-F238E27FC236}">
                  <a16:creationId xmlns:a16="http://schemas.microsoft.com/office/drawing/2014/main" id="{C562D1E6-E8BA-4EC8-A451-BE2B32B480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352130"/>
              <a:ext cx="5154198" cy="5505870"/>
            </a:xfrm>
            <a:prstGeom prst="rect">
              <a:avLst/>
            </a:prstGeom>
          </p:spPr>
        </p:pic>
        <p:sp>
          <p:nvSpPr>
            <p:cNvPr id="9" name="Pijl: rechts 8">
              <a:extLst>
                <a:ext uri="{FF2B5EF4-FFF2-40B4-BE49-F238E27FC236}">
                  <a16:creationId xmlns:a16="http://schemas.microsoft.com/office/drawing/2014/main" id="{F9A965FB-8B6D-45F1-8BB1-861D7871DB88}"/>
                </a:ext>
              </a:extLst>
            </p:cNvPr>
            <p:cNvSpPr/>
            <p:nvPr/>
          </p:nvSpPr>
          <p:spPr>
            <a:xfrm>
              <a:off x="899592" y="2654941"/>
              <a:ext cx="1584176" cy="342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10" name="Pijl: rechts 9">
              <a:extLst>
                <a:ext uri="{FF2B5EF4-FFF2-40B4-BE49-F238E27FC236}">
                  <a16:creationId xmlns:a16="http://schemas.microsoft.com/office/drawing/2014/main" id="{E86C7F54-CB0A-43F9-B2D4-93AACCEC8B29}"/>
                </a:ext>
              </a:extLst>
            </p:cNvPr>
            <p:cNvSpPr/>
            <p:nvPr/>
          </p:nvSpPr>
          <p:spPr>
            <a:xfrm>
              <a:off x="497922" y="4450683"/>
              <a:ext cx="1584176" cy="342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gr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2596</TotalTime>
  <Words>852</Words>
  <Application>Microsoft Office PowerPoint</Application>
  <PresentationFormat>Diavoorstelling (4:3)</PresentationFormat>
  <Paragraphs>225</Paragraphs>
  <Slides>23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545</cp:revision>
  <dcterms:created xsi:type="dcterms:W3CDTF">2021-06-08T06:13:59Z</dcterms:created>
  <dcterms:modified xsi:type="dcterms:W3CDTF">2022-06-14T09:47:48Z</dcterms:modified>
</cp:coreProperties>
</file>