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83" r:id="rId2"/>
    <p:sldId id="548" r:id="rId3"/>
    <p:sldId id="265" r:id="rId4"/>
    <p:sldId id="1468" r:id="rId5"/>
    <p:sldId id="1389" r:id="rId6"/>
    <p:sldId id="1163" r:id="rId7"/>
    <p:sldId id="1469" r:id="rId8"/>
    <p:sldId id="1076" r:id="rId9"/>
    <p:sldId id="1503" r:id="rId10"/>
    <p:sldId id="1511" r:id="rId11"/>
    <p:sldId id="1479" r:id="rId12"/>
    <p:sldId id="1465" r:id="rId13"/>
    <p:sldId id="934" r:id="rId14"/>
    <p:sldId id="1373" r:id="rId15"/>
    <p:sldId id="1481" r:id="rId16"/>
    <p:sldId id="1507" r:id="rId17"/>
    <p:sldId id="1509" r:id="rId18"/>
    <p:sldId id="1402" r:id="rId19"/>
    <p:sldId id="1005" r:id="rId20"/>
    <p:sldId id="1480" r:id="rId21"/>
    <p:sldId id="1508" r:id="rId22"/>
    <p:sldId id="1512"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265"/>
            <p14:sldId id="1468"/>
            <p14:sldId id="1389"/>
            <p14:sldId id="1163"/>
            <p14:sldId id="1469"/>
            <p14:sldId id="1076"/>
            <p14:sldId id="1503"/>
            <p14:sldId id="1511"/>
            <p14:sldId id="1479"/>
            <p14:sldId id="1465"/>
            <p14:sldId id="934"/>
            <p14:sldId id="1373"/>
            <p14:sldId id="1481"/>
            <p14:sldId id="1507"/>
            <p14:sldId id="1509"/>
            <p14:sldId id="1402"/>
            <p14:sldId id="1005"/>
            <p14:sldId id="1480"/>
            <p14:sldId id="1508"/>
            <p14:sldId id="1512"/>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3467" autoAdjust="0"/>
  </p:normalViewPr>
  <p:slideViewPr>
    <p:cSldViewPr>
      <p:cViewPr varScale="1">
        <p:scale>
          <a:sx n="80" d="100"/>
          <a:sy n="80" d="100"/>
        </p:scale>
        <p:origin x="146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DE36C8CB-0842-495F-B078-214836ECB74C}"/>
    <pc:docChg chg="modSld">
      <pc:chgData name="Routledge, Mandy" userId="bacdedf5-8e30-494b-ad8b-f27fa30c4f8d" providerId="ADAL" clId="{DE36C8CB-0842-495F-B078-214836ECB74C}" dt="2022-02-15T10:03:15.665" v="4" actId="20577"/>
      <pc:docMkLst>
        <pc:docMk/>
      </pc:docMkLst>
      <pc:sldChg chg="modSp mod">
        <pc:chgData name="Routledge, Mandy" userId="bacdedf5-8e30-494b-ad8b-f27fa30c4f8d" providerId="ADAL" clId="{DE36C8CB-0842-495F-B078-214836ECB74C}" dt="2022-02-15T10:03:15.665" v="4" actId="20577"/>
        <pc:sldMkLst>
          <pc:docMk/>
          <pc:sldMk cId="323006580" sldId="548"/>
        </pc:sldMkLst>
        <pc:spChg chg="mod">
          <ac:chgData name="Routledge, Mandy" userId="bacdedf5-8e30-494b-ad8b-f27fa30c4f8d" providerId="ADAL" clId="{DE36C8CB-0842-495F-B078-214836ECB74C}" dt="2022-02-15T10:03:15.665" v="4" actId="20577"/>
          <ac:spMkLst>
            <pc:docMk/>
            <pc:sldMk cId="323006580" sldId="548"/>
            <ac:spMk id="3" creationId="{00000000-0000-0000-0000-000000000000}"/>
          </ac:spMkLst>
        </pc:spChg>
      </pc:sldChg>
    </pc:docChg>
  </pc:docChgLst>
  <pc:docChgLst>
    <pc:chgData name="Routledge, Mandy" userId="bacdedf5-8e30-494b-ad8b-f27fa30c4f8d" providerId="ADAL" clId="{D6AE8BD7-5EF4-450B-9744-59156D767F4E}"/>
    <pc:docChg chg="modSld">
      <pc:chgData name="Routledge, Mandy" userId="bacdedf5-8e30-494b-ad8b-f27fa30c4f8d" providerId="ADAL" clId="{D6AE8BD7-5EF4-450B-9744-59156D767F4E}" dt="2022-02-15T10:36:04.025" v="24" actId="20577"/>
      <pc:docMkLst>
        <pc:docMk/>
      </pc:docMkLst>
      <pc:sldChg chg="modSp mod">
        <pc:chgData name="Routledge, Mandy" userId="bacdedf5-8e30-494b-ad8b-f27fa30c4f8d" providerId="ADAL" clId="{D6AE8BD7-5EF4-450B-9744-59156D767F4E}" dt="2022-02-15T10:36:04.025" v="24" actId="20577"/>
        <pc:sldMkLst>
          <pc:docMk/>
          <pc:sldMk cId="323006580" sldId="548"/>
        </pc:sldMkLst>
        <pc:spChg chg="mod">
          <ac:chgData name="Routledge, Mandy" userId="bacdedf5-8e30-494b-ad8b-f27fa30c4f8d" providerId="ADAL" clId="{D6AE8BD7-5EF4-450B-9744-59156D767F4E}" dt="2022-02-15T10:36:04.025" v="24" actId="20577"/>
          <ac:spMkLst>
            <pc:docMk/>
            <pc:sldMk cId="323006580" sldId="548"/>
            <ac:spMk id="3" creationId="{00000000-0000-0000-0000-000000000000}"/>
          </ac:spMkLst>
        </pc:spChg>
      </pc:sldChg>
    </pc:docChg>
  </pc:docChgLst>
  <pc:docChgLst>
    <pc:chgData name="Mandy" userId="bacdedf5-8e30-494b-ad8b-f27fa30c4f8d" providerId="ADAL" clId="{CCD7FD23-F145-4F09-BB77-4DB043452E1E}"/>
    <pc:docChg chg="modSld">
      <pc:chgData name="Mandy" userId="bacdedf5-8e30-494b-ad8b-f27fa30c4f8d" providerId="ADAL" clId="{CCD7FD23-F145-4F09-BB77-4DB043452E1E}" dt="2022-01-11T11:18:42.227" v="9" actId="20577"/>
      <pc:docMkLst>
        <pc:docMk/>
      </pc:docMkLst>
      <pc:sldChg chg="modSp mod">
        <pc:chgData name="Mandy" userId="bacdedf5-8e30-494b-ad8b-f27fa30c4f8d" providerId="ADAL" clId="{CCD7FD23-F145-4F09-BB77-4DB043452E1E}" dt="2022-01-11T11:18:42.227" v="9" actId="20577"/>
        <pc:sldMkLst>
          <pc:docMk/>
          <pc:sldMk cId="323006580" sldId="548"/>
        </pc:sldMkLst>
        <pc:spChg chg="mod">
          <ac:chgData name="Mandy" userId="bacdedf5-8e30-494b-ad8b-f27fa30c4f8d" providerId="ADAL" clId="{CCD7FD23-F145-4F09-BB77-4DB043452E1E}" dt="2022-01-11T11:18:42.227"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21-6-2022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21-6-2022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dirty="0"/>
              <a:t>de brigade: de groep mensen met dezelfde taken</a:t>
            </a:r>
          </a:p>
          <a:p>
            <a:pPr fontAlgn="t">
              <a:spcBef>
                <a:spcPts val="200"/>
              </a:spcBef>
              <a:spcAft>
                <a:spcPts val="200"/>
              </a:spcAft>
            </a:pPr>
            <a:r>
              <a:rPr lang="nl-NL" dirty="0"/>
              <a:t>oprichten: beginnen</a:t>
            </a:r>
          </a:p>
          <a:p>
            <a:pPr fontAlgn="t">
              <a:spcBef>
                <a:spcPts val="200"/>
              </a:spcBef>
              <a:spcAft>
                <a:spcPts val="200"/>
              </a:spcAft>
            </a:pPr>
            <a:r>
              <a:rPr lang="nl-NL" dirty="0"/>
              <a:t>in nood zijn: in gevaar zijn</a:t>
            </a:r>
          </a:p>
          <a:p>
            <a:pPr fontAlgn="t">
              <a:spcBef>
                <a:spcPts val="200"/>
              </a:spcBef>
              <a:spcAft>
                <a:spcPts val="200"/>
              </a:spcAft>
            </a:pPr>
            <a:r>
              <a:rPr lang="nl-NL" dirty="0"/>
              <a:t>opvangen: helpen, voor mensen of dieren zorgen als ze dat nodig hebben</a:t>
            </a:r>
          </a:p>
          <a:p>
            <a:pPr fontAlgn="t">
              <a:spcBef>
                <a:spcPts val="200"/>
              </a:spcBef>
              <a:spcAft>
                <a:spcPts val="200"/>
              </a:spcAft>
            </a:pPr>
            <a:r>
              <a:rPr lang="nl-NL" dirty="0"/>
              <a:t>de apparatuur: de apparaten die bij elkaar horen</a:t>
            </a:r>
          </a:p>
          <a:p>
            <a:pPr fontAlgn="t">
              <a:spcBef>
                <a:spcPts val="200"/>
              </a:spcBef>
              <a:spcAft>
                <a:spcPts val="200"/>
              </a:spcAft>
            </a:pPr>
            <a:r>
              <a:rPr lang="nl-NL" dirty="0"/>
              <a:t>communiceren: praten of schrijven, contact hebben met iemand</a:t>
            </a:r>
          </a:p>
          <a:p>
            <a:pPr fontAlgn="t">
              <a:spcBef>
                <a:spcPts val="200"/>
              </a:spcBef>
              <a:spcAft>
                <a:spcPts val="200"/>
              </a:spcAft>
            </a:pPr>
            <a:r>
              <a:rPr lang="nl-NL" dirty="0"/>
              <a:t>moedig: dapper, dan durf je wel</a:t>
            </a:r>
          </a:p>
          <a:p>
            <a:pPr fontAlgn="t">
              <a:spcBef>
                <a:spcPts val="200"/>
              </a:spcBef>
              <a:spcAft>
                <a:spcPts val="200"/>
              </a:spcAft>
            </a:pPr>
            <a:r>
              <a:rPr lang="nl-NL" dirty="0"/>
              <a:t>toezicht houden: goed opletten dat er niets ergs gebeurt</a:t>
            </a:r>
          </a:p>
          <a:p>
            <a:pPr fontAlgn="t">
              <a:spcBef>
                <a:spcPts val="200"/>
              </a:spcBef>
              <a:spcAft>
                <a:spcPts val="200"/>
              </a:spcAft>
            </a:pPr>
            <a:r>
              <a:rPr lang="nl-NL" dirty="0"/>
              <a:t>in actie komen: iets gaan doen</a:t>
            </a:r>
          </a:p>
          <a:p>
            <a:pPr fontAlgn="t">
              <a:spcBef>
                <a:spcPts val="200"/>
              </a:spcBef>
              <a:spcAft>
                <a:spcPts val="200"/>
              </a:spcAft>
            </a:pPr>
            <a:r>
              <a:rPr lang="nl-NL" dirty="0"/>
              <a:t>het middel: iets wat je gebruikt om iets te kunnen doen of te maken</a:t>
            </a: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04748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403559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33638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164638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1820731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167494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10185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21-6-2022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jp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3.pn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3.pn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900" u="sng" dirty="0" err="1"/>
              <a:t>Semantisatieverhaal</a:t>
            </a:r>
            <a:r>
              <a:rPr lang="nl-NL" sz="1900" u="sng" dirty="0"/>
              <a:t>:</a:t>
            </a:r>
          </a:p>
          <a:p>
            <a:pPr marL="0" indent="0">
              <a:spcBef>
                <a:spcPts val="200"/>
              </a:spcBef>
              <a:spcAft>
                <a:spcPts val="200"/>
              </a:spcAft>
              <a:buNone/>
            </a:pPr>
            <a:r>
              <a:rPr lang="nl-NL" sz="1900" dirty="0">
                <a:latin typeface="+mj-lt"/>
                <a:ea typeface="Times New Roman" panose="02020603050405020304" pitchFamily="18" charset="0"/>
                <a:cs typeface="Arial" panose="020B0604020202020204" pitchFamily="34" charset="0"/>
              </a:rPr>
              <a:t>Zijn jullie wel eens bij een concert geweest? Afgelopen weekend waren er meerdere festivals of concerten in Nederland, waaronder Pinkpop. Pinkpop werd in 1970 </a:t>
            </a:r>
            <a:r>
              <a:rPr lang="nl-NL" sz="1900" b="1" u="sng" dirty="0">
                <a:latin typeface="+mj-lt"/>
                <a:ea typeface="Times New Roman" panose="02020603050405020304" pitchFamily="18" charset="0"/>
                <a:cs typeface="Arial" panose="020B0604020202020204" pitchFamily="34" charset="0"/>
              </a:rPr>
              <a:t>opgericht</a:t>
            </a:r>
            <a:r>
              <a:rPr lang="nl-NL" sz="1900" dirty="0">
                <a:latin typeface="+mj-lt"/>
                <a:ea typeface="Times New Roman" panose="02020603050405020304" pitchFamily="18" charset="0"/>
                <a:cs typeface="Arial" panose="020B0604020202020204" pitchFamily="34" charset="0"/>
              </a:rPr>
              <a:t> door Jan Smeets samen met een paar partners. Oprichten betekent </a:t>
            </a:r>
            <a:r>
              <a:rPr lang="nl-NL" sz="1900" b="1" i="1" dirty="0">
                <a:latin typeface="+mj-lt"/>
                <a:ea typeface="Times New Roman" panose="02020603050405020304" pitchFamily="18" charset="0"/>
                <a:cs typeface="Arial" panose="020B0604020202020204" pitchFamily="34" charset="0"/>
              </a:rPr>
              <a:t>beginnen</a:t>
            </a:r>
            <a:r>
              <a:rPr lang="nl-NL" sz="1900" dirty="0">
                <a:latin typeface="+mj-lt"/>
                <a:ea typeface="Times New Roman" panose="02020603050405020304" pitchFamily="18" charset="0"/>
                <a:cs typeface="Arial" panose="020B0604020202020204" pitchFamily="34" charset="0"/>
              </a:rPr>
              <a:t>. Pas dit jaar, na meer dan 50 edities, heeft Jan Smeets echt afscheid genomen van zijn werk als directeur van het festival. In al die jaren heeft hij een grote Pinkpop-brigade aan medewerkers opgebouwd. Zo is er altijd een EHBO-</a:t>
            </a:r>
            <a:r>
              <a:rPr lang="nl-NL" sz="1900" b="1" u="sng" dirty="0">
                <a:latin typeface="+mj-lt"/>
                <a:ea typeface="Times New Roman" panose="02020603050405020304" pitchFamily="18" charset="0"/>
                <a:cs typeface="Arial" panose="020B0604020202020204" pitchFamily="34" charset="0"/>
              </a:rPr>
              <a:t>brigade</a:t>
            </a:r>
            <a:r>
              <a:rPr lang="nl-NL" sz="1900" dirty="0">
                <a:latin typeface="+mj-lt"/>
                <a:ea typeface="Times New Roman" panose="02020603050405020304" pitchFamily="18" charset="0"/>
                <a:cs typeface="Arial" panose="020B0604020202020204" pitchFamily="34" charset="0"/>
              </a:rPr>
              <a:t> aanwezig om eerste hulp op het terrein te verlenen. De brigade is </a:t>
            </a:r>
            <a:r>
              <a:rPr lang="nl-NL" sz="1900" b="1" i="1" dirty="0">
                <a:latin typeface="+mj-lt"/>
                <a:ea typeface="Times New Roman" panose="02020603050405020304" pitchFamily="18" charset="0"/>
                <a:cs typeface="Arial" panose="020B0604020202020204" pitchFamily="34" charset="0"/>
              </a:rPr>
              <a:t>een groep mensen met dezelfde taken</a:t>
            </a:r>
            <a:r>
              <a:rPr lang="nl-NL" sz="1900" dirty="0">
                <a:latin typeface="+mj-lt"/>
                <a:ea typeface="Times New Roman" panose="02020603050405020304" pitchFamily="18" charset="0"/>
                <a:cs typeface="Arial" panose="020B0604020202020204" pitchFamily="34" charset="0"/>
              </a:rPr>
              <a:t>. Zij kunnen gewonde bezoekers van het festival </a:t>
            </a:r>
            <a:r>
              <a:rPr lang="nl-NL" sz="1900" b="1" u="sng" dirty="0">
                <a:latin typeface="+mj-lt"/>
                <a:ea typeface="Times New Roman" panose="02020603050405020304" pitchFamily="18" charset="0"/>
                <a:cs typeface="Arial" panose="020B0604020202020204" pitchFamily="34" charset="0"/>
              </a:rPr>
              <a:t>opvangen</a:t>
            </a:r>
            <a:r>
              <a:rPr lang="nl-NL" sz="1900" dirty="0">
                <a:latin typeface="+mj-lt"/>
                <a:ea typeface="Times New Roman" panose="02020603050405020304" pitchFamily="18" charset="0"/>
                <a:cs typeface="Arial" panose="020B0604020202020204" pitchFamily="34" charset="0"/>
              </a:rPr>
              <a:t> of </a:t>
            </a:r>
            <a:r>
              <a:rPr lang="nl-NL" sz="1900" b="1" i="1" dirty="0">
                <a:latin typeface="+mj-lt"/>
                <a:ea typeface="Times New Roman" panose="02020603050405020304" pitchFamily="18" charset="0"/>
                <a:cs typeface="Arial" panose="020B0604020202020204" pitchFamily="34" charset="0"/>
              </a:rPr>
              <a:t>helpen, voor mensen of dieren zorgen als ze dat nodig hebben</a:t>
            </a:r>
            <a:r>
              <a:rPr lang="nl-NL" sz="1900" dirty="0">
                <a:latin typeface="+mj-lt"/>
                <a:ea typeface="Times New Roman" panose="02020603050405020304" pitchFamily="18" charset="0"/>
                <a:cs typeface="Arial" panose="020B0604020202020204" pitchFamily="34" charset="0"/>
              </a:rPr>
              <a:t>. In 2014 moest niet alleen de EHBO, maar ook politie en brandweer </a:t>
            </a:r>
            <a:r>
              <a:rPr lang="nl-NL" sz="1900" b="1" u="sng" dirty="0">
                <a:latin typeface="+mj-lt"/>
                <a:ea typeface="Times New Roman" panose="02020603050405020304" pitchFamily="18" charset="0"/>
                <a:cs typeface="Arial" panose="020B0604020202020204" pitchFamily="34" charset="0"/>
              </a:rPr>
              <a:t>in actie komen</a:t>
            </a:r>
            <a:r>
              <a:rPr lang="nl-NL" sz="1900" dirty="0">
                <a:latin typeface="+mj-lt"/>
                <a:ea typeface="Times New Roman" panose="02020603050405020304" pitchFamily="18" charset="0"/>
                <a:cs typeface="Arial" panose="020B0604020202020204" pitchFamily="34" charset="0"/>
              </a:rPr>
              <a:t> of </a:t>
            </a:r>
            <a:r>
              <a:rPr lang="nl-NL" sz="1900" b="1" i="1" dirty="0">
                <a:latin typeface="+mj-lt"/>
                <a:ea typeface="Times New Roman" panose="02020603050405020304" pitchFamily="18" charset="0"/>
                <a:cs typeface="Arial" panose="020B0604020202020204" pitchFamily="34" charset="0"/>
              </a:rPr>
              <a:t>iets gaan doen</a:t>
            </a:r>
            <a:r>
              <a:rPr lang="nl-NL" sz="1900" dirty="0">
                <a:latin typeface="+mj-lt"/>
                <a:ea typeface="Times New Roman" panose="02020603050405020304" pitchFamily="18" charset="0"/>
                <a:cs typeface="Arial" panose="020B0604020202020204" pitchFamily="34" charset="0"/>
              </a:rPr>
              <a:t>, omdat er noodweer op komst was. De bezoekers en medewerkers </a:t>
            </a:r>
            <a:r>
              <a:rPr lang="nl-NL" sz="1900" b="1" u="sng" dirty="0">
                <a:latin typeface="+mj-lt"/>
                <a:ea typeface="Times New Roman" panose="02020603050405020304" pitchFamily="18" charset="0"/>
                <a:cs typeface="Arial" panose="020B0604020202020204" pitchFamily="34" charset="0"/>
              </a:rPr>
              <a:t>waren in nood</a:t>
            </a:r>
            <a:r>
              <a:rPr lang="nl-NL" sz="1900" dirty="0">
                <a:latin typeface="+mj-lt"/>
                <a:ea typeface="Times New Roman" panose="02020603050405020304" pitchFamily="18" charset="0"/>
                <a:cs typeface="Arial" panose="020B0604020202020204" pitchFamily="34" charset="0"/>
              </a:rPr>
              <a:t> of </a:t>
            </a:r>
            <a:r>
              <a:rPr lang="nl-NL" sz="1900" b="1" i="1" dirty="0">
                <a:latin typeface="+mj-lt"/>
                <a:ea typeface="Times New Roman" panose="02020603050405020304" pitchFamily="18" charset="0"/>
                <a:cs typeface="Arial" panose="020B0604020202020204" pitchFamily="34" charset="0"/>
              </a:rPr>
              <a:t>in gevaar</a:t>
            </a:r>
            <a:r>
              <a:rPr lang="nl-NL" sz="1900" dirty="0">
                <a:latin typeface="+mj-lt"/>
                <a:ea typeface="Times New Roman" panose="02020603050405020304" pitchFamily="18" charset="0"/>
                <a:cs typeface="Arial" panose="020B0604020202020204" pitchFamily="34" charset="0"/>
              </a:rPr>
              <a:t>. Met de bezoekers werd </a:t>
            </a:r>
            <a:r>
              <a:rPr lang="nl-NL" sz="1900" b="1" u="sng" dirty="0">
                <a:latin typeface="+mj-lt"/>
                <a:ea typeface="Times New Roman" panose="02020603050405020304" pitchFamily="18" charset="0"/>
                <a:cs typeface="Arial" panose="020B0604020202020204" pitchFamily="34" charset="0"/>
              </a:rPr>
              <a:t>gecommuniceerd</a:t>
            </a:r>
            <a:r>
              <a:rPr lang="nl-NL" sz="1900" dirty="0">
                <a:latin typeface="+mj-lt"/>
                <a:ea typeface="Times New Roman" panose="02020603050405020304" pitchFamily="18" charset="0"/>
                <a:cs typeface="Arial" panose="020B0604020202020204" pitchFamily="34" charset="0"/>
              </a:rPr>
              <a:t> dat iedereen op de grond moest gaan zitten. Communiceren betekent </a:t>
            </a:r>
            <a:r>
              <a:rPr lang="nl-NL" sz="1900" b="1" i="1" dirty="0">
                <a:latin typeface="+mj-lt"/>
                <a:ea typeface="Times New Roman" panose="02020603050405020304" pitchFamily="18" charset="0"/>
                <a:cs typeface="Arial" panose="020B0604020202020204" pitchFamily="34" charset="0"/>
              </a:rPr>
              <a:t>praten of schrijven, contact hebben met iemand</a:t>
            </a:r>
            <a:r>
              <a:rPr lang="nl-NL" sz="1900" dirty="0">
                <a:latin typeface="+mj-lt"/>
                <a:ea typeface="Times New Roman" panose="02020603050405020304" pitchFamily="18" charset="0"/>
                <a:cs typeface="Arial" panose="020B0604020202020204" pitchFamily="34" charset="0"/>
              </a:rPr>
              <a:t>. Om te communiceren met een groot publiek werd </a:t>
            </a:r>
            <a:r>
              <a:rPr lang="nl-NL" sz="1900" b="1" u="sng" dirty="0">
                <a:latin typeface="+mj-lt"/>
                <a:ea typeface="Times New Roman" panose="02020603050405020304" pitchFamily="18" charset="0"/>
                <a:cs typeface="Arial" panose="020B0604020202020204" pitchFamily="34" charset="0"/>
              </a:rPr>
              <a:t>de geluidsapparatuur</a:t>
            </a:r>
            <a:r>
              <a:rPr lang="nl-NL" sz="1900" dirty="0">
                <a:latin typeface="+mj-lt"/>
                <a:ea typeface="Times New Roman" panose="02020603050405020304" pitchFamily="18" charset="0"/>
                <a:cs typeface="Arial" panose="020B0604020202020204" pitchFamily="34" charset="0"/>
              </a:rPr>
              <a:t> (de microfoon, de boxen, enz.) van Pinkpop gebruikt. De apparatuur betekent </a:t>
            </a:r>
            <a:r>
              <a:rPr lang="nl-NL" sz="1900" b="1" i="1" dirty="0">
                <a:latin typeface="+mj-lt"/>
                <a:ea typeface="Times New Roman" panose="02020603050405020304" pitchFamily="18" charset="0"/>
                <a:cs typeface="Arial" panose="020B0604020202020204" pitchFamily="34" charset="0"/>
              </a:rPr>
              <a:t>de apparaten die bij elkaar horen</a:t>
            </a:r>
            <a:r>
              <a:rPr lang="nl-NL" sz="1900" dirty="0">
                <a:latin typeface="+mj-lt"/>
                <a:ea typeface="Times New Roman" panose="02020603050405020304" pitchFamily="18" charset="0"/>
                <a:cs typeface="Arial" panose="020B0604020202020204" pitchFamily="34" charset="0"/>
              </a:rPr>
              <a:t>. De geluidsapparatuur was </a:t>
            </a:r>
            <a:r>
              <a:rPr lang="nl-NL" sz="1900" b="1" u="sng" dirty="0">
                <a:latin typeface="+mj-lt"/>
                <a:ea typeface="Times New Roman" panose="02020603050405020304" pitchFamily="18" charset="0"/>
                <a:cs typeface="Arial" panose="020B0604020202020204" pitchFamily="34" charset="0"/>
              </a:rPr>
              <a:t>het middel</a:t>
            </a:r>
            <a:r>
              <a:rPr lang="nl-NL" sz="1900" dirty="0">
                <a:latin typeface="+mj-lt"/>
                <a:ea typeface="Times New Roman" panose="02020603050405020304" pitchFamily="18" charset="0"/>
                <a:cs typeface="Arial" panose="020B0604020202020204" pitchFamily="34" charset="0"/>
              </a:rPr>
              <a:t> om alle mensen te bereiken. Het middel is </a:t>
            </a:r>
            <a:r>
              <a:rPr lang="nl-NL" sz="1900" b="1" i="1" dirty="0">
                <a:latin typeface="+mj-lt"/>
                <a:ea typeface="Times New Roman" panose="02020603050405020304" pitchFamily="18" charset="0"/>
                <a:cs typeface="Arial" panose="020B0604020202020204" pitchFamily="34" charset="0"/>
              </a:rPr>
              <a:t>iets wat je gebruikt om iets te kunnen doen of te maken</a:t>
            </a:r>
            <a:r>
              <a:rPr lang="nl-NL" sz="1900" dirty="0">
                <a:latin typeface="+mj-lt"/>
                <a:ea typeface="Times New Roman" panose="02020603050405020304" pitchFamily="18" charset="0"/>
                <a:cs typeface="Arial" panose="020B0604020202020204" pitchFamily="34" charset="0"/>
              </a:rPr>
              <a:t>. Door de politie, brandweer en andere medewerkers werd </a:t>
            </a:r>
            <a:r>
              <a:rPr lang="nl-NL" sz="1900" b="1" u="sng" dirty="0">
                <a:latin typeface="+mj-lt"/>
                <a:ea typeface="Times New Roman" panose="02020603050405020304" pitchFamily="18" charset="0"/>
                <a:cs typeface="Arial" panose="020B0604020202020204" pitchFamily="34" charset="0"/>
              </a:rPr>
              <a:t>toezicht gehouden</a:t>
            </a:r>
            <a:r>
              <a:rPr lang="nl-NL" sz="1900" dirty="0">
                <a:latin typeface="+mj-lt"/>
                <a:ea typeface="Times New Roman" panose="02020603050405020304" pitchFamily="18" charset="0"/>
                <a:cs typeface="Arial" panose="020B0604020202020204" pitchFamily="34" charset="0"/>
              </a:rPr>
              <a:t> op de bezoekers. Toezicht houden betekent </a:t>
            </a:r>
            <a:r>
              <a:rPr lang="nl-NL" sz="1900" b="1" i="1" dirty="0">
                <a:latin typeface="+mj-lt"/>
                <a:ea typeface="Times New Roman" panose="02020603050405020304" pitchFamily="18" charset="0"/>
                <a:cs typeface="Arial" panose="020B0604020202020204" pitchFamily="34" charset="0"/>
              </a:rPr>
              <a:t>goed opletten dat er niets ergs gebeurt</a:t>
            </a:r>
            <a:r>
              <a:rPr lang="nl-NL" sz="1900" dirty="0">
                <a:latin typeface="+mj-lt"/>
                <a:ea typeface="Times New Roman" panose="02020603050405020304" pitchFamily="18" charset="0"/>
                <a:cs typeface="Arial" panose="020B0604020202020204" pitchFamily="34" charset="0"/>
              </a:rPr>
              <a:t>. Dat was erg </a:t>
            </a:r>
            <a:r>
              <a:rPr lang="nl-NL" sz="1900" b="1" u="sng" dirty="0">
                <a:latin typeface="+mj-lt"/>
                <a:ea typeface="Times New Roman" panose="02020603050405020304" pitchFamily="18" charset="0"/>
                <a:cs typeface="Arial" panose="020B0604020202020204" pitchFamily="34" charset="0"/>
              </a:rPr>
              <a:t>moedig</a:t>
            </a:r>
            <a:r>
              <a:rPr lang="nl-NL" sz="1900" dirty="0">
                <a:latin typeface="+mj-lt"/>
                <a:ea typeface="Times New Roman" panose="02020603050405020304" pitchFamily="18" charset="0"/>
                <a:cs typeface="Arial" panose="020B0604020202020204" pitchFamily="34" charset="0"/>
              </a:rPr>
              <a:t> van deze mensen. De hulpverleners zijn dan erg </a:t>
            </a:r>
            <a:r>
              <a:rPr lang="nl-NL" sz="1900" b="1" i="1" dirty="0">
                <a:latin typeface="+mj-lt"/>
                <a:ea typeface="Times New Roman" panose="02020603050405020304" pitchFamily="18" charset="0"/>
                <a:cs typeface="Arial" panose="020B0604020202020204" pitchFamily="34" charset="0"/>
              </a:rPr>
              <a:t>dapper, dan durven ze wel</a:t>
            </a:r>
            <a:r>
              <a:rPr lang="nl-NL" sz="1900" dirty="0">
                <a:latin typeface="+mj-lt"/>
                <a:ea typeface="Times New Roman" panose="02020603050405020304" pitchFamily="18" charset="0"/>
                <a:cs typeface="Arial" panose="020B0604020202020204" pitchFamily="34" charset="0"/>
              </a:rPr>
              <a:t>. Maar ook de bezoekers waren moedig! Wat zal het eng geweest zijn. Hebben jullie wel eens een noodsituatie meegemaakt?</a:t>
            </a: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middel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a16="http://schemas.microsoft.com/office/drawing/2014/main" id="{F47AD709-8864-42F8-9394-9902CA83AB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2132856"/>
            <a:ext cx="5195292" cy="3470455"/>
          </a:xfrm>
          <a:prstGeom prst="rect">
            <a:avLst/>
          </a:prstGeom>
        </p:spPr>
      </p:pic>
      <p:pic>
        <p:nvPicPr>
          <p:cNvPr id="4" name="Afbeelding 3" descr="Afbeelding met microfoon&#10;&#10;Automatisch gegenereerde beschrijving">
            <a:extLst>
              <a:ext uri="{FF2B5EF4-FFF2-40B4-BE49-F238E27FC236}">
                <a16:creationId xmlns:a16="http://schemas.microsoft.com/office/drawing/2014/main" id="{D729570C-A6C8-4EDB-A754-E72B5AF34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376" y="2266952"/>
            <a:ext cx="1524000" cy="1018032"/>
          </a:xfrm>
          <a:prstGeom prst="rect">
            <a:avLst/>
          </a:prstGeom>
        </p:spPr>
      </p:pic>
      <p:pic>
        <p:nvPicPr>
          <p:cNvPr id="10" name="Afbeelding 9" descr="Afbeelding met elektronica, luidspreker, stereo&#10;&#10;Automatisch gegenereerde beschrijving">
            <a:extLst>
              <a:ext uri="{FF2B5EF4-FFF2-40B4-BE49-F238E27FC236}">
                <a16:creationId xmlns:a16="http://schemas.microsoft.com/office/drawing/2014/main" id="{9395E486-D5F9-433E-8314-39941C05F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502443"/>
            <a:ext cx="2801157" cy="2100868"/>
          </a:xfrm>
          <a:prstGeom prst="rect">
            <a:avLst/>
          </a:prstGeom>
        </p:spPr>
      </p:pic>
      <p:sp>
        <p:nvSpPr>
          <p:cNvPr id="3" name="Pijl: omlaag 2">
            <a:extLst>
              <a:ext uri="{FF2B5EF4-FFF2-40B4-BE49-F238E27FC236}">
                <a16:creationId xmlns:a16="http://schemas.microsoft.com/office/drawing/2014/main" id="{36B1E338-5F95-473E-BAAA-93CD26EA3D0A}"/>
              </a:ext>
            </a:extLst>
          </p:cNvPr>
          <p:cNvSpPr/>
          <p:nvPr/>
        </p:nvSpPr>
        <p:spPr>
          <a:xfrm rot="1453677">
            <a:off x="6698017" y="67412"/>
            <a:ext cx="1008112" cy="2232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6482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toezicht houden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AA406E74-C32D-456F-8A8A-66C7CDAB298F}"/>
              </a:ext>
            </a:extLst>
          </p:cNvPr>
          <p:cNvPicPr>
            <a:picLocks noChangeAspect="1"/>
          </p:cNvPicPr>
          <p:nvPr/>
        </p:nvPicPr>
        <p:blipFill>
          <a:blip r:embed="rId3"/>
          <a:stretch>
            <a:fillRect/>
          </a:stretch>
        </p:blipFill>
        <p:spPr>
          <a:xfrm>
            <a:off x="2699792" y="1755080"/>
            <a:ext cx="2952328" cy="4937514"/>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moedig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gereedschap&#10;&#10;Automatisch gegenereerde beschrijving">
            <a:extLst>
              <a:ext uri="{FF2B5EF4-FFF2-40B4-BE49-F238E27FC236}">
                <a16:creationId xmlns:a16="http://schemas.microsoft.com/office/drawing/2014/main" id="{9ED71BC2-0E3A-4F8F-9213-EAAF050028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9792" y="1628800"/>
            <a:ext cx="4176464" cy="4608512"/>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5576" y="3495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oprichten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beginnen</a:t>
            </a: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Pinkpop werd in 1970 </a:t>
            </a:r>
            <a:r>
              <a:rPr lang="nl-NL" sz="2400" i="1" u="sng" dirty="0">
                <a:solidFill>
                  <a:srgbClr val="387038"/>
                </a:solidFill>
                <a:latin typeface="Century Gothic" panose="020B0502020202020204" pitchFamily="34" charset="0"/>
                <a:ea typeface="Calibri"/>
                <a:cs typeface="Times New Roman"/>
              </a:rPr>
              <a:t>opgericht</a:t>
            </a:r>
            <a:r>
              <a:rPr lang="nl-NL" sz="2400" i="1" dirty="0">
                <a:solidFill>
                  <a:srgbClr val="387038"/>
                </a:solidFill>
                <a:latin typeface="Century Gothic" panose="020B0502020202020204" pitchFamily="34" charset="0"/>
                <a:ea typeface="Calibri"/>
                <a:cs typeface="Times New Roman"/>
              </a:rPr>
              <a:t> door Jan Smeets samen met een paar partners.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met iets stoppen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endParaRPr lang="nl-NL" sz="9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effectLst/>
                <a:latin typeface="Century Gothic" panose="020B0502020202020204" pitchFamily="34" charset="0"/>
                <a:ea typeface="Calibri"/>
                <a:cs typeface="Times New Roman"/>
              </a:rPr>
              <a:t>Na meer dan 50 </a:t>
            </a:r>
            <a:r>
              <a:rPr lang="nl-NL" sz="2400" i="1">
                <a:solidFill>
                  <a:srgbClr val="387038"/>
                </a:solidFill>
                <a:effectLst/>
                <a:latin typeface="Century Gothic" panose="020B0502020202020204" pitchFamily="34" charset="0"/>
                <a:ea typeface="Calibri"/>
                <a:cs typeface="Times New Roman"/>
              </a:rPr>
              <a:t>edities </a:t>
            </a:r>
            <a:r>
              <a:rPr lang="nl-NL" sz="2400" i="1" u="sng">
                <a:solidFill>
                  <a:srgbClr val="387038"/>
                </a:solidFill>
                <a:effectLst/>
                <a:latin typeface="Century Gothic" panose="020B0502020202020204" pitchFamily="34" charset="0"/>
                <a:ea typeface="Calibri"/>
                <a:cs typeface="Times New Roman"/>
              </a:rPr>
              <a:t>beëindigt</a:t>
            </a:r>
            <a:r>
              <a:rPr lang="nl-NL" sz="2400" i="1">
                <a:solidFill>
                  <a:srgbClr val="387038"/>
                </a:solidFill>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Jan Smeets zijn werk als directeur van het festival.</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644008" y="279465"/>
            <a:ext cx="4408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beëindigen</a:t>
            </a:r>
            <a:endParaRPr lang="nl-NL" sz="5400" dirty="0">
              <a:effectLst/>
              <a:latin typeface="Century Gothic" panose="020B0502020202020204" pitchFamily="34" charset="0"/>
              <a:ea typeface="Calibri"/>
              <a:cs typeface="Times New Roman"/>
            </a:endParaRPr>
          </a:p>
        </p:txBody>
      </p:sp>
      <p:pic>
        <p:nvPicPr>
          <p:cNvPr id="17" name="Afbeelding 16" descr="Afbeelding met tekst, vectorafbeeldingen&#10;&#10;Automatisch gegenereerde beschrijving">
            <a:extLst>
              <a:ext uri="{FF2B5EF4-FFF2-40B4-BE49-F238E27FC236}">
                <a16:creationId xmlns:a16="http://schemas.microsoft.com/office/drawing/2014/main" id="{9891917D-0471-469D-820C-E99A917B53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775" y="2171302"/>
            <a:ext cx="3335197" cy="2283467"/>
          </a:xfrm>
          <a:prstGeom prst="rect">
            <a:avLst/>
          </a:prstGeom>
        </p:spPr>
      </p:pic>
      <p:pic>
        <p:nvPicPr>
          <p:cNvPr id="18" name="Afbeelding 17">
            <a:extLst>
              <a:ext uri="{FF2B5EF4-FFF2-40B4-BE49-F238E27FC236}">
                <a16:creationId xmlns:a16="http://schemas.microsoft.com/office/drawing/2014/main" id="{C3A1FF4B-7506-4B80-B5D5-F9B8A8EA29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333299"/>
            <a:ext cx="3653990" cy="2247830"/>
          </a:xfrm>
          <a:prstGeom prst="rect">
            <a:avLst/>
          </a:prstGeom>
        </p:spPr>
      </p:pic>
    </p:spTree>
    <p:extLst>
      <p:ext uri="{BB962C8B-B14F-4D97-AF65-F5344CB8AC3E}">
        <p14:creationId xmlns:p14="http://schemas.microsoft.com/office/powerpoint/2010/main" val="238342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11699" y="110072"/>
            <a:ext cx="4275584" cy="7565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actie</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03373" y="47824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lanterfanten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gaan doen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Ook de politie en brandweer moesten </a:t>
            </a:r>
            <a:r>
              <a:rPr lang="nl-NL" sz="2400" i="1" u="sng" dirty="0">
                <a:solidFill>
                  <a:srgbClr val="387038"/>
                </a:solidFill>
                <a:latin typeface="Century Gothic" panose="020B0502020202020204" pitchFamily="34" charset="0"/>
                <a:ea typeface="Calibri"/>
                <a:cs typeface="Times New Roman"/>
              </a:rPr>
              <a:t>in actie komen</a:t>
            </a:r>
            <a:r>
              <a:rPr lang="nl-NL" sz="2400" i="1" dirty="0">
                <a:solidFill>
                  <a:srgbClr val="387038"/>
                </a:solidFill>
                <a:latin typeface="Century Gothic" panose="020B0502020202020204" pitchFamily="34" charset="0"/>
                <a:ea typeface="Calibri"/>
                <a:cs typeface="Times New Roman"/>
              </a:rPr>
              <a:t>, omdat er noodweer op komst was.</a:t>
            </a:r>
            <a:endParaRPr lang="nl-NL" sz="1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78508" y="1535273"/>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niets uitvoeren, lummelen, passief blijven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Hij ligt lekker in de hangmat. Hij is aan het </a:t>
            </a:r>
            <a:r>
              <a:rPr lang="nl-NL" sz="2400" i="1" u="sng" dirty="0">
                <a:solidFill>
                  <a:srgbClr val="387038"/>
                </a:solidFill>
                <a:latin typeface="Century Gothic" panose="020B0502020202020204" pitchFamily="34" charset="0"/>
                <a:ea typeface="Calibri"/>
                <a:cs typeface="Times New Roman"/>
              </a:rPr>
              <a:t>lanterfanten</a:t>
            </a:r>
            <a:r>
              <a:rPr lang="nl-NL" sz="24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F975875D-4AEA-44B5-82A3-37033EFA09C7}"/>
              </a:ext>
            </a:extLst>
          </p:cNvPr>
          <p:cNvSpPr txBox="1"/>
          <p:nvPr/>
        </p:nvSpPr>
        <p:spPr>
          <a:xfrm>
            <a:off x="-634842" y="625360"/>
            <a:ext cx="5968666" cy="819263"/>
          </a:xfrm>
          <a:prstGeom prst="rect">
            <a:avLst/>
          </a:prstGeom>
          <a:noFill/>
        </p:spPr>
        <p:txBody>
          <a:bodyPr wrap="square" rtlCol="0">
            <a:sp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komen</a:t>
            </a:r>
            <a:endParaRPr lang="nl-NL" sz="4800" b="1" dirty="0">
              <a:solidFill>
                <a:srgbClr val="387038"/>
              </a:solidFill>
              <a:effectLst/>
              <a:latin typeface="Century Gothic" panose="020B0502020202020204" pitchFamily="34" charset="0"/>
              <a:ea typeface="Calibri"/>
              <a:cs typeface="Times New Roman"/>
            </a:endParaRPr>
          </a:p>
        </p:txBody>
      </p:sp>
      <p:pic>
        <p:nvPicPr>
          <p:cNvPr id="9" name="Afbeelding 8" descr="Afbeelding met boom, buiten, persoon&#10;&#10;Automatisch gegenereerde beschrijving">
            <a:extLst>
              <a:ext uri="{FF2B5EF4-FFF2-40B4-BE49-F238E27FC236}">
                <a16:creationId xmlns:a16="http://schemas.microsoft.com/office/drawing/2014/main" id="{6B9AD6B8-9035-4674-9023-700ACD1AAA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1986" y="2636912"/>
            <a:ext cx="2616651" cy="1962489"/>
          </a:xfrm>
          <a:prstGeom prst="rect">
            <a:avLst/>
          </a:prstGeom>
        </p:spPr>
      </p:pic>
      <p:pic>
        <p:nvPicPr>
          <p:cNvPr id="10" name="Afbeelding 9" descr="Afbeelding met persoon, buiten&#10;&#10;Automatisch gegenereerde beschrijving">
            <a:extLst>
              <a:ext uri="{FF2B5EF4-FFF2-40B4-BE49-F238E27FC236}">
                <a16:creationId xmlns:a16="http://schemas.microsoft.com/office/drawing/2014/main" id="{8FD92547-C908-4F2B-95B5-0262D0E7D3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5098" y="2491023"/>
            <a:ext cx="2808312" cy="1875953"/>
          </a:xfrm>
          <a:prstGeom prst="rect">
            <a:avLst/>
          </a:prstGeom>
        </p:spPr>
      </p:pic>
    </p:spTree>
    <p:extLst>
      <p:ext uri="{BB962C8B-B14F-4D97-AF65-F5344CB8AC3E}">
        <p14:creationId xmlns:p14="http://schemas.microsoft.com/office/powerpoint/2010/main" val="127592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11699" y="110072"/>
            <a:ext cx="4275584" cy="7565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nood</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03373" y="47824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a:t>
            </a:r>
            <a:r>
              <a:rPr lang="nl-NL" sz="4800" b="1" dirty="0">
                <a:solidFill>
                  <a:srgbClr val="387038"/>
                </a:solidFill>
                <a:effectLst/>
                <a:latin typeface="Century Gothic" panose="020B0502020202020204" pitchFamily="34" charset="0"/>
                <a:ea typeface="Calibri"/>
                <a:cs typeface="Times New Roman"/>
              </a:rPr>
              <a:t>eilig zijn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gevaar zijn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De bezoekers en medewerkers </a:t>
            </a:r>
            <a:r>
              <a:rPr lang="nl-NL" sz="2400" i="1" u="sng" dirty="0">
                <a:solidFill>
                  <a:srgbClr val="387038"/>
                </a:solidFill>
                <a:latin typeface="Century Gothic" panose="020B0502020202020204" pitchFamily="34" charset="0"/>
                <a:ea typeface="Calibri"/>
                <a:cs typeface="Times New Roman"/>
              </a:rPr>
              <a:t>waren in nood</a:t>
            </a:r>
            <a:r>
              <a:rPr lang="nl-NL" sz="2400" i="1" dirty="0">
                <a:solidFill>
                  <a:srgbClr val="387038"/>
                </a:solidFill>
                <a:latin typeface="Century Gothic" panose="020B0502020202020204" pitchFamily="34" charset="0"/>
                <a:ea typeface="Calibri"/>
                <a:cs typeface="Times New Roman"/>
              </a:rPr>
              <a:t>.</a:t>
            </a:r>
            <a:endParaRPr lang="nl-NL" sz="1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78508" y="1535273"/>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zonder gevaar of risico</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effectLst/>
                <a:latin typeface="Century Gothic" panose="020B0502020202020204" pitchFamily="34" charset="0"/>
                <a:ea typeface="Calibri"/>
                <a:cs typeface="Times New Roman"/>
              </a:rPr>
              <a:t>Op dit feest kon ik </a:t>
            </a:r>
            <a:r>
              <a:rPr lang="nl-NL" sz="2400" i="1" u="sng" dirty="0">
                <a:solidFill>
                  <a:srgbClr val="387038"/>
                </a:solidFill>
                <a:effectLst/>
                <a:latin typeface="Century Gothic" panose="020B0502020202020204" pitchFamily="34" charset="0"/>
                <a:ea typeface="Calibri"/>
                <a:cs typeface="Times New Roman"/>
              </a:rPr>
              <a:t>veilig</a:t>
            </a:r>
            <a:r>
              <a:rPr lang="nl-NL" sz="2400" i="1" dirty="0">
                <a:solidFill>
                  <a:srgbClr val="387038"/>
                </a:solidFill>
                <a:effectLst/>
                <a:latin typeface="Century Gothic" panose="020B0502020202020204" pitchFamily="34" charset="0"/>
                <a:ea typeface="Calibri"/>
                <a:cs typeface="Times New Roman"/>
              </a:rPr>
              <a:t> aanwezig </a:t>
            </a:r>
            <a:r>
              <a:rPr lang="nl-NL" sz="2400" i="1" u="sng" dirty="0">
                <a:solidFill>
                  <a:srgbClr val="387038"/>
                </a:solidFill>
                <a:effectLst/>
                <a:latin typeface="Century Gothic" panose="020B0502020202020204" pitchFamily="34" charset="0"/>
                <a:ea typeface="Calibri"/>
                <a:cs typeface="Times New Roman"/>
              </a:rPr>
              <a:t>zijn</a:t>
            </a:r>
            <a:r>
              <a:rPr lang="nl-NL" sz="24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F975875D-4AEA-44B5-82A3-37033EFA09C7}"/>
              </a:ext>
            </a:extLst>
          </p:cNvPr>
          <p:cNvSpPr txBox="1"/>
          <p:nvPr/>
        </p:nvSpPr>
        <p:spPr>
          <a:xfrm>
            <a:off x="-634842" y="625360"/>
            <a:ext cx="5968666" cy="819263"/>
          </a:xfrm>
          <a:prstGeom prst="rect">
            <a:avLst/>
          </a:prstGeom>
          <a:noFill/>
        </p:spPr>
        <p:txBody>
          <a:bodyPr wrap="square" rtlCol="0">
            <a:sp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zijn</a:t>
            </a:r>
            <a:endParaRPr lang="nl-NL" sz="4800" b="1" dirty="0">
              <a:solidFill>
                <a:srgbClr val="387038"/>
              </a:solidFill>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11BE3CC2-4AA0-451D-9766-5AA48450F4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2732905"/>
            <a:ext cx="3510136" cy="1992239"/>
          </a:xfrm>
          <a:prstGeom prst="rect">
            <a:avLst/>
          </a:prstGeom>
        </p:spPr>
      </p:pic>
      <p:pic>
        <p:nvPicPr>
          <p:cNvPr id="4" name="Afbeelding 3" descr="Afbeelding met tekst, persoon, buiten, poseren&#10;&#10;Automatisch gegenereerde beschrijving">
            <a:extLst>
              <a:ext uri="{FF2B5EF4-FFF2-40B4-BE49-F238E27FC236}">
                <a16:creationId xmlns:a16="http://schemas.microsoft.com/office/drawing/2014/main" id="{4FDBE5CD-D14C-4EC7-9D07-2FD35E8DA6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4088" y="2780928"/>
            <a:ext cx="2952328" cy="1966250"/>
          </a:xfrm>
          <a:prstGeom prst="rect">
            <a:avLst/>
          </a:prstGeom>
        </p:spPr>
      </p:pic>
    </p:spTree>
    <p:extLst>
      <p:ext uri="{BB962C8B-B14F-4D97-AF65-F5344CB8AC3E}">
        <p14:creationId xmlns:p14="http://schemas.microsoft.com/office/powerpoint/2010/main" val="46655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5576" y="3495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moedig</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dapper, dan durf je veel</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Dat was erg </a:t>
            </a:r>
            <a:r>
              <a:rPr lang="nl-NL" sz="2400" i="1" u="sng" dirty="0">
                <a:solidFill>
                  <a:srgbClr val="387038"/>
                </a:solidFill>
                <a:latin typeface="Century Gothic" panose="020B0502020202020204" pitchFamily="34" charset="0"/>
                <a:ea typeface="Calibri"/>
                <a:cs typeface="Times New Roman"/>
              </a:rPr>
              <a:t>moedig</a:t>
            </a:r>
            <a:r>
              <a:rPr lang="nl-NL" sz="2400" i="1" dirty="0">
                <a:solidFill>
                  <a:srgbClr val="387038"/>
                </a:solidFill>
                <a:latin typeface="Century Gothic" panose="020B0502020202020204" pitchFamily="34" charset="0"/>
                <a:ea typeface="Calibri"/>
                <a:cs typeface="Times New Roman"/>
              </a:rPr>
              <a:t> van deze mensen.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zonder moed, bangig</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endParaRPr lang="nl-NL" sz="9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effectLst/>
              <a:latin typeface="Century Gothic" panose="020B0502020202020204" pitchFamily="34" charset="0"/>
              <a:ea typeface="Calibri"/>
              <a:cs typeface="Times New Roman"/>
            </a:endParaRPr>
          </a:p>
          <a:p>
            <a:pPr algn="ctr"/>
            <a:r>
              <a:rPr lang="nl-NL" sz="2400" i="1" dirty="0">
                <a:solidFill>
                  <a:srgbClr val="387038"/>
                </a:solidFill>
                <a:effectLst/>
                <a:latin typeface="Century Gothic" panose="020B0502020202020204" pitchFamily="34" charset="0"/>
                <a:ea typeface="Calibri"/>
                <a:cs typeface="Times New Roman"/>
              </a:rPr>
              <a:t>Hij is erg </a:t>
            </a:r>
            <a:r>
              <a:rPr lang="nl-NL" sz="2400" i="1" u="sng" dirty="0">
                <a:solidFill>
                  <a:srgbClr val="387038"/>
                </a:solidFill>
                <a:effectLst/>
                <a:latin typeface="Century Gothic" panose="020B0502020202020204" pitchFamily="34" charset="0"/>
                <a:ea typeface="Calibri"/>
                <a:cs typeface="Times New Roman"/>
              </a:rPr>
              <a:t>laf</a:t>
            </a:r>
            <a:r>
              <a:rPr lang="nl-NL" sz="2400" i="1" dirty="0">
                <a:solidFill>
                  <a:srgbClr val="387038"/>
                </a:solidFill>
                <a:effectLst/>
                <a:latin typeface="Century Gothic" panose="020B0502020202020204" pitchFamily="34" charset="0"/>
                <a:ea typeface="Calibri"/>
                <a:cs typeface="Times New Roman"/>
              </a:rPr>
              <a:t> en durft heel weinig.</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644008" y="279465"/>
            <a:ext cx="4408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laf</a:t>
            </a:r>
            <a:endParaRPr lang="nl-NL" sz="5400" dirty="0">
              <a:effectLst/>
              <a:latin typeface="Century Gothic" panose="020B0502020202020204" pitchFamily="34" charset="0"/>
              <a:ea typeface="Calibri"/>
              <a:cs typeface="Times New Roman"/>
            </a:endParaRPr>
          </a:p>
        </p:txBody>
      </p:sp>
      <p:pic>
        <p:nvPicPr>
          <p:cNvPr id="18" name="Afbeelding 17" descr="Afbeelding met gereedschap&#10;&#10;Automatisch gegenereerde beschrijving">
            <a:extLst>
              <a:ext uri="{FF2B5EF4-FFF2-40B4-BE49-F238E27FC236}">
                <a16:creationId xmlns:a16="http://schemas.microsoft.com/office/drawing/2014/main" id="{5EF4BB01-E41B-4AC1-A2EF-17DF96D914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52365" y="2276872"/>
            <a:ext cx="2304256" cy="2542627"/>
          </a:xfrm>
          <a:prstGeom prst="rect">
            <a:avLst/>
          </a:prstGeom>
        </p:spPr>
      </p:pic>
      <p:pic>
        <p:nvPicPr>
          <p:cNvPr id="17" name="Afbeelding 16">
            <a:extLst>
              <a:ext uri="{FF2B5EF4-FFF2-40B4-BE49-F238E27FC236}">
                <a16:creationId xmlns:a16="http://schemas.microsoft.com/office/drawing/2014/main" id="{8BB80CD0-CF49-4617-9DFD-5F64B2783EAF}"/>
              </a:ext>
            </a:extLst>
          </p:cNvPr>
          <p:cNvPicPr>
            <a:picLocks noChangeAspect="1"/>
          </p:cNvPicPr>
          <p:nvPr/>
        </p:nvPicPr>
        <p:blipFill>
          <a:blip r:embed="rId5"/>
          <a:stretch>
            <a:fillRect/>
          </a:stretch>
        </p:blipFill>
        <p:spPr>
          <a:xfrm>
            <a:off x="6378097" y="2119857"/>
            <a:ext cx="1514257" cy="2699642"/>
          </a:xfrm>
          <a:prstGeom prst="rect">
            <a:avLst/>
          </a:prstGeom>
        </p:spPr>
      </p:pic>
    </p:spTree>
    <p:extLst>
      <p:ext uri="{BB962C8B-B14F-4D97-AF65-F5344CB8AC3E}">
        <p14:creationId xmlns:p14="http://schemas.microsoft.com/office/powerpoint/2010/main" val="309509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683568" y="476672"/>
            <a:ext cx="541750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043608" y="363348"/>
            <a:ext cx="501181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apparatuur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617165"/>
            <a:ext cx="2705551" cy="9279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65361" y="3617166"/>
            <a:ext cx="2787026" cy="74446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rPr>
              <a:t>de beveiligings-apparatuur</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275394" y="3617165"/>
            <a:ext cx="2640774" cy="92795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75692" y="3573016"/>
            <a:ext cx="2908476" cy="97210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de communicatie-apparatuur</a:t>
            </a:r>
          </a:p>
        </p:txBody>
      </p:sp>
      <p:sp>
        <p:nvSpPr>
          <p:cNvPr id="11" name="Text Box 14"/>
          <p:cNvSpPr txBox="1"/>
          <p:nvPr/>
        </p:nvSpPr>
        <p:spPr>
          <a:xfrm>
            <a:off x="6101079" y="3800658"/>
            <a:ext cx="2611399" cy="7444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12159" y="3877211"/>
            <a:ext cx="2682259" cy="69088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de</a:t>
            </a:r>
            <a:r>
              <a:rPr lang="nl-NL" sz="2800" b="1" dirty="0">
                <a:effectLst/>
                <a:latin typeface="Century Gothic" panose="020B0502020202020204" pitchFamily="34" charset="0"/>
                <a:ea typeface="Calibri"/>
                <a:cs typeface="Times New Roman"/>
              </a:rPr>
              <a:t> geluids-apparatuur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101078" y="476672"/>
            <a:ext cx="2647385"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190943" y="491188"/>
            <a:ext cx="2503476" cy="173404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de apparaten die bij elkaar horen</a:t>
            </a:r>
          </a:p>
        </p:txBody>
      </p:sp>
      <p:pic>
        <p:nvPicPr>
          <p:cNvPr id="17" name="Afbeelding 16" descr="Afbeelding met badkuip, tandenborstel&#10;&#10;Automatisch gegenereerde beschrijving">
            <a:extLst>
              <a:ext uri="{FF2B5EF4-FFF2-40B4-BE49-F238E27FC236}">
                <a16:creationId xmlns:a16="http://schemas.microsoft.com/office/drawing/2014/main" id="{38BC1F44-AB33-4556-B68D-83BE0141D2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86" y="4714007"/>
            <a:ext cx="3420398" cy="1188284"/>
          </a:xfrm>
          <a:prstGeom prst="rect">
            <a:avLst/>
          </a:prstGeom>
        </p:spPr>
      </p:pic>
      <p:pic>
        <p:nvPicPr>
          <p:cNvPr id="26" name="Afbeelding 25">
            <a:extLst>
              <a:ext uri="{FF2B5EF4-FFF2-40B4-BE49-F238E27FC236}">
                <a16:creationId xmlns:a16="http://schemas.microsoft.com/office/drawing/2014/main" id="{F4038239-5F05-423E-8DE3-D99276D73E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1920" y="4696540"/>
            <a:ext cx="1584176" cy="1584176"/>
          </a:xfrm>
          <a:prstGeom prst="rect">
            <a:avLst/>
          </a:prstGeom>
        </p:spPr>
      </p:pic>
      <p:pic>
        <p:nvPicPr>
          <p:cNvPr id="3" name="Afbeelding 2">
            <a:extLst>
              <a:ext uri="{FF2B5EF4-FFF2-40B4-BE49-F238E27FC236}">
                <a16:creationId xmlns:a16="http://schemas.microsoft.com/office/drawing/2014/main" id="{3B6D7C64-82D9-4D32-A392-93A22183AE38}"/>
              </a:ext>
            </a:extLst>
          </p:cNvPr>
          <p:cNvPicPr>
            <a:picLocks noChangeAspect="1"/>
          </p:cNvPicPr>
          <p:nvPr/>
        </p:nvPicPr>
        <p:blipFill>
          <a:blip r:embed="rId7"/>
          <a:stretch>
            <a:fillRect/>
          </a:stretch>
        </p:blipFill>
        <p:spPr>
          <a:xfrm>
            <a:off x="5938952" y="4621677"/>
            <a:ext cx="2809511" cy="1280614"/>
          </a:xfrm>
          <a:prstGeom prst="rect">
            <a:avLst/>
          </a:prstGeom>
        </p:spPr>
      </p:pic>
    </p:spTree>
    <p:extLst>
      <p:ext uri="{BB962C8B-B14F-4D97-AF65-F5344CB8AC3E}">
        <p14:creationId xmlns:p14="http://schemas.microsoft.com/office/powerpoint/2010/main" val="208799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1198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middel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camera </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0364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861985"/>
            <a:ext cx="2129025"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tipi</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699952" y="3861048"/>
            <a:ext cx="320767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592388" y="4071838"/>
            <a:ext cx="345279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effectLst/>
                <a:latin typeface="Century Gothic" panose="020B0502020202020204" pitchFamily="34" charset="0"/>
                <a:ea typeface="Calibri"/>
                <a:cs typeface="Times New Roman"/>
              </a:rPr>
              <a:t>geluidsapparatuur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1"/>
            <a:ext cx="2520280" cy="242332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53536" y="548678"/>
            <a:ext cx="2503476" cy="24233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je gebruikt om iets te kunnen doen of te maken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879363A-D4A5-4ED4-9EC2-580132719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9872" y="4620542"/>
            <a:ext cx="2036406" cy="1360319"/>
          </a:xfrm>
          <a:prstGeom prst="rect">
            <a:avLst/>
          </a:prstGeom>
        </p:spPr>
      </p:pic>
      <p:sp>
        <p:nvSpPr>
          <p:cNvPr id="19" name="Tekstvak 2">
            <a:extLst>
              <a:ext uri="{FF2B5EF4-FFF2-40B4-BE49-F238E27FC236}">
                <a16:creationId xmlns:a16="http://schemas.microsoft.com/office/drawing/2014/main" id="{EF691F8A-2E0D-4EB8-A9DE-4380F6C63A05}"/>
              </a:ext>
            </a:extLst>
          </p:cNvPr>
          <p:cNvSpPr txBox="1">
            <a:spLocks noChangeArrowheads="1"/>
          </p:cNvSpPr>
          <p:nvPr/>
        </p:nvSpPr>
        <p:spPr bwMode="auto">
          <a:xfrm>
            <a:off x="5641795" y="3726227"/>
            <a:ext cx="345279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a:t>
            </a:r>
            <a:endParaRPr lang="nl-NL" sz="2800" b="1"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7A54F035-3C3F-495E-A3F0-FE0934F9F05F}"/>
              </a:ext>
            </a:extLst>
          </p:cNvPr>
          <p:cNvPicPr>
            <a:picLocks noChangeAspect="1"/>
          </p:cNvPicPr>
          <p:nvPr/>
        </p:nvPicPr>
        <p:blipFill>
          <a:blip r:embed="rId6"/>
          <a:stretch>
            <a:fillRect/>
          </a:stretch>
        </p:blipFill>
        <p:spPr>
          <a:xfrm>
            <a:off x="6352018" y="4653136"/>
            <a:ext cx="2036406" cy="1335053"/>
          </a:xfrm>
          <a:prstGeom prst="rect">
            <a:avLst/>
          </a:prstGeom>
        </p:spPr>
      </p:pic>
      <p:pic>
        <p:nvPicPr>
          <p:cNvPr id="21" name="Afbeelding 20" descr="Afbeelding met elektronica, camera, projector&#10;&#10;Automatisch gegenereerde beschrijving">
            <a:extLst>
              <a:ext uri="{FF2B5EF4-FFF2-40B4-BE49-F238E27FC236}">
                <a16:creationId xmlns:a16="http://schemas.microsoft.com/office/drawing/2014/main" id="{BCB73A76-C94E-4558-A0B5-7B4F020151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4" y="4653135"/>
            <a:ext cx="2160242" cy="1296145"/>
          </a:xfrm>
          <a:prstGeom prst="rect">
            <a:avLst/>
          </a:prstGeom>
        </p:spPr>
      </p:pic>
    </p:spTree>
    <p:extLst>
      <p:ext uri="{BB962C8B-B14F-4D97-AF65-F5344CB8AC3E}">
        <p14:creationId xmlns:p14="http://schemas.microsoft.com/office/powerpoint/2010/main" val="228687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25</a:t>
            </a:r>
            <a:r>
              <a:rPr lang="nl-NL">
                <a:solidFill>
                  <a:srgbClr val="C00000"/>
                </a:solidFill>
                <a:latin typeface="Century Gothic" panose="020B0502020202020204" pitchFamily="34" charset="0"/>
              </a:rPr>
              <a:t>– 21 juni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115675"/>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4170" y="1921821"/>
            <a:ext cx="4897546"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915817" y="658601"/>
            <a:ext cx="249572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92129" y="1799454"/>
            <a:ext cx="5741627" cy="21964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brigade</a:t>
            </a:r>
          </a:p>
        </p:txBody>
      </p:sp>
      <p:sp>
        <p:nvSpPr>
          <p:cNvPr id="15" name="Text Box 14"/>
          <p:cNvSpPr txBox="1"/>
          <p:nvPr/>
        </p:nvSpPr>
        <p:spPr>
          <a:xfrm>
            <a:off x="306980" y="4312699"/>
            <a:ext cx="3851926"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43849" y="4283951"/>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waarschuwen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7" y="2836042"/>
            <a:ext cx="3624894"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408" y="2818229"/>
            <a:ext cx="3624893" cy="984379"/>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groep mensen met dezelfde taak</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2860022" y="655144"/>
            <a:ext cx="260873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missie</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89" y="4327034"/>
            <a:ext cx="2899671"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103937" y="4288542"/>
            <a:ext cx="2636416" cy="707886"/>
          </a:xfrm>
          <a:prstGeom prst="rect">
            <a:avLst/>
          </a:prstGeom>
          <a:noFill/>
        </p:spPr>
        <p:txBody>
          <a:bodyPr wrap="square" rtlCol="0">
            <a:spAutoFit/>
          </a:bodyPr>
          <a:lstStyle/>
          <a:p>
            <a:r>
              <a:rPr lang="nl-NL" sz="4000" dirty="0">
                <a:latin typeface="Century Gothic" panose="020B0502020202020204" pitchFamily="34" charset="0"/>
              </a:rPr>
              <a:t>moedig</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14">
            <a:extLst>
              <a:ext uri="{FF2B5EF4-FFF2-40B4-BE49-F238E27FC236}">
                <a16:creationId xmlns:a16="http://schemas.microsoft.com/office/drawing/2014/main" id="{6081CE70-EAC6-4715-991A-C2C823C7E801}"/>
              </a:ext>
            </a:extLst>
          </p:cNvPr>
          <p:cNvSpPr txBox="1"/>
          <p:nvPr/>
        </p:nvSpPr>
        <p:spPr>
          <a:xfrm>
            <a:off x="336850" y="5080446"/>
            <a:ext cx="3299046" cy="8918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4FD9B184-212D-4415-BAA1-A2DBFF103FCC}"/>
              </a:ext>
            </a:extLst>
          </p:cNvPr>
          <p:cNvSpPr txBox="1">
            <a:spLocks noChangeArrowheads="1"/>
          </p:cNvSpPr>
          <p:nvPr/>
        </p:nvSpPr>
        <p:spPr bwMode="auto">
          <a:xfrm>
            <a:off x="336850" y="5045281"/>
            <a:ext cx="3299046" cy="780522"/>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praten of schrijven, contact hebben met iemand</a:t>
            </a:r>
          </a:p>
        </p:txBody>
      </p:sp>
      <p:pic>
        <p:nvPicPr>
          <p:cNvPr id="23" name="Afbeelding 22" descr="Afbeelding met speelgoed&#10;&#10;Automatisch gegenereerde beschrijving">
            <a:extLst>
              <a:ext uri="{FF2B5EF4-FFF2-40B4-BE49-F238E27FC236}">
                <a16:creationId xmlns:a16="http://schemas.microsoft.com/office/drawing/2014/main" id="{B9881D2F-75B8-4676-85DC-1510005C4D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4184" y="1267344"/>
            <a:ext cx="2573227" cy="1479396"/>
          </a:xfrm>
          <a:prstGeom prst="rect">
            <a:avLst/>
          </a:prstGeom>
        </p:spPr>
      </p:pic>
      <p:pic>
        <p:nvPicPr>
          <p:cNvPr id="4" name="Afbeelding 3">
            <a:extLst>
              <a:ext uri="{FF2B5EF4-FFF2-40B4-BE49-F238E27FC236}">
                <a16:creationId xmlns:a16="http://schemas.microsoft.com/office/drawing/2014/main" id="{4864245C-26E0-413D-9CA7-CF5BE8C52F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77" t="18760" r="15731" b="18814"/>
          <a:stretch/>
        </p:blipFill>
        <p:spPr>
          <a:xfrm>
            <a:off x="1504630" y="473558"/>
            <a:ext cx="1363664" cy="1230307"/>
          </a:xfrm>
          <a:prstGeom prst="rect">
            <a:avLst/>
          </a:prstGeom>
        </p:spPr>
      </p:pic>
      <p:pic>
        <p:nvPicPr>
          <p:cNvPr id="30" name="Afbeelding 29" descr="Afbeelding met gereedschap&#10;&#10;Automatisch gegenereerde beschrijving">
            <a:extLst>
              <a:ext uri="{FF2B5EF4-FFF2-40B4-BE49-F238E27FC236}">
                <a16:creationId xmlns:a16="http://schemas.microsoft.com/office/drawing/2014/main" id="{26ACD5E7-5CF1-4F93-9815-830B42395D1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868144" y="5091381"/>
            <a:ext cx="1036510" cy="1143735"/>
          </a:xfrm>
          <a:prstGeom prst="rect">
            <a:avLst/>
          </a:prstGeom>
        </p:spPr>
      </p:pic>
    </p:spTree>
    <p:extLst>
      <p:ext uri="{BB962C8B-B14F-4D97-AF65-F5344CB8AC3E}">
        <p14:creationId xmlns:p14="http://schemas.microsoft.com/office/powerpoint/2010/main" val="1858186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115675"/>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4170" y="1921821"/>
            <a:ext cx="4897546"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489392" y="658601"/>
            <a:ext cx="6444127" cy="7227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92129" y="1799454"/>
            <a:ext cx="5741627" cy="21964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opvangen</a:t>
            </a:r>
          </a:p>
        </p:txBody>
      </p:sp>
      <p:sp>
        <p:nvSpPr>
          <p:cNvPr id="15" name="Text Box 14"/>
          <p:cNvSpPr txBox="1"/>
          <p:nvPr/>
        </p:nvSpPr>
        <p:spPr>
          <a:xfrm>
            <a:off x="302121" y="4267825"/>
            <a:ext cx="2968876" cy="107166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47749" y="4322277"/>
            <a:ext cx="2897304" cy="10908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dirty="0">
                <a:latin typeface="Century Gothic" panose="020B0502020202020204" pitchFamily="34" charset="0"/>
                <a:ea typeface="Calibri"/>
                <a:cs typeface="Times New Roman"/>
              </a:rPr>
              <a:t>het dier opvangen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1256175" y="2796319"/>
            <a:ext cx="5281079" cy="12849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286379" y="2712330"/>
            <a:ext cx="5220669" cy="984379"/>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helpen, voor mensen of dieren zorgen als ze dat nodig hebben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363693" y="628724"/>
            <a:ext cx="677270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slachtoffer opvangen</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8782" y="4322277"/>
            <a:ext cx="3851926" cy="1154330"/>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048782" y="4238732"/>
            <a:ext cx="3952427" cy="1323439"/>
          </a:xfrm>
          <a:prstGeom prst="rect">
            <a:avLst/>
          </a:prstGeom>
          <a:noFill/>
        </p:spPr>
        <p:txBody>
          <a:bodyPr wrap="square" rtlCol="0">
            <a:spAutoFit/>
          </a:bodyPr>
          <a:lstStyle/>
          <a:p>
            <a:r>
              <a:rPr lang="nl-NL" sz="4000" dirty="0">
                <a:latin typeface="Century Gothic" panose="020B0502020202020204" pitchFamily="34" charset="0"/>
              </a:rPr>
              <a:t>de vluchteling opvangen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158905" y="1397286"/>
            <a:ext cx="701127" cy="564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69091A45-0CA6-4742-B179-07185F6451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3467" y="5499311"/>
            <a:ext cx="1748312" cy="1165425"/>
          </a:xfrm>
          <a:prstGeom prst="rect">
            <a:avLst/>
          </a:prstGeom>
        </p:spPr>
      </p:pic>
      <p:pic>
        <p:nvPicPr>
          <p:cNvPr id="11" name="Afbeelding 10">
            <a:extLst>
              <a:ext uri="{FF2B5EF4-FFF2-40B4-BE49-F238E27FC236}">
                <a16:creationId xmlns:a16="http://schemas.microsoft.com/office/drawing/2014/main" id="{2DE46279-CF56-4AF7-96F6-C76F7A1517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516" y="5385194"/>
            <a:ext cx="2346608" cy="1173304"/>
          </a:xfrm>
          <a:prstGeom prst="rect">
            <a:avLst/>
          </a:prstGeom>
        </p:spPr>
      </p:pic>
      <p:pic>
        <p:nvPicPr>
          <p:cNvPr id="30" name="Afbeelding 29" descr="Afbeelding met pijl&#10;&#10;Automatisch gegenereerde beschrijving">
            <a:extLst>
              <a:ext uri="{FF2B5EF4-FFF2-40B4-BE49-F238E27FC236}">
                <a16:creationId xmlns:a16="http://schemas.microsoft.com/office/drawing/2014/main" id="{DFF50FA5-91B9-4378-98B9-FA95F19C8E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48264" y="514833"/>
            <a:ext cx="1777362" cy="1777362"/>
          </a:xfrm>
          <a:prstGeom prst="rect">
            <a:avLst/>
          </a:prstGeom>
        </p:spPr>
      </p:pic>
    </p:spTree>
    <p:extLst>
      <p:ext uri="{BB962C8B-B14F-4D97-AF65-F5344CB8AC3E}">
        <p14:creationId xmlns:p14="http://schemas.microsoft.com/office/powerpoint/2010/main" val="131106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115675"/>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86342" y="1921821"/>
            <a:ext cx="5343646"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5319992" y="657196"/>
            <a:ext cx="3360156"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92129" y="1799454"/>
            <a:ext cx="5741627" cy="21964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communiceren</a:t>
            </a:r>
          </a:p>
        </p:txBody>
      </p:sp>
      <p:sp>
        <p:nvSpPr>
          <p:cNvPr id="15" name="Text Box 14"/>
          <p:cNvSpPr txBox="1"/>
          <p:nvPr/>
        </p:nvSpPr>
        <p:spPr>
          <a:xfrm>
            <a:off x="322451" y="4050480"/>
            <a:ext cx="3189759" cy="10214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92126" y="4130836"/>
            <a:ext cx="3360155" cy="95291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latin typeface="Century Gothic" panose="020B0502020202020204" pitchFamily="34" charset="0"/>
                <a:ea typeface="Calibri"/>
                <a:cs typeface="Times New Roman"/>
              </a:rPr>
              <a:t>het noodsignaal</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141409" y="2593144"/>
            <a:ext cx="1963170" cy="14438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871671" y="2787246"/>
            <a:ext cx="5281079" cy="8320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886341" y="2740662"/>
            <a:ext cx="5343647" cy="85860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praten of schrijven, contact hebben met iemand</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5042135" y="760522"/>
            <a:ext cx="37952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pamflet</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4322277"/>
            <a:ext cx="4040676" cy="703016"/>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4860032" y="4300265"/>
            <a:ext cx="4134530" cy="707886"/>
          </a:xfrm>
          <a:prstGeom prst="rect">
            <a:avLst/>
          </a:prstGeom>
          <a:noFill/>
        </p:spPr>
        <p:txBody>
          <a:bodyPr wrap="square" rtlCol="0">
            <a:spAutoFit/>
          </a:bodyPr>
          <a:lstStyle/>
          <a:p>
            <a:r>
              <a:rPr lang="nl-NL" sz="4000" dirty="0">
                <a:latin typeface="Century Gothic" panose="020B0502020202020204" pitchFamily="34" charset="0"/>
              </a:rPr>
              <a:t>de </a:t>
            </a:r>
            <a:r>
              <a:rPr lang="nl-NL" sz="4000" dirty="0" err="1">
                <a:latin typeface="Century Gothic" panose="020B0502020202020204" pitchFamily="34" charset="0"/>
              </a:rPr>
              <a:t>walkie</a:t>
            </a:r>
            <a:r>
              <a:rPr lang="nl-NL" sz="4000" dirty="0">
                <a:latin typeface="Century Gothic" panose="020B0502020202020204" pitchFamily="34" charset="0"/>
              </a:rPr>
              <a:t> </a:t>
            </a:r>
            <a:r>
              <a:rPr lang="nl-NL" sz="4000" dirty="0" err="1">
                <a:latin typeface="Century Gothic" panose="020B0502020202020204" pitchFamily="34" charset="0"/>
              </a:rPr>
              <a:t>talkie</a:t>
            </a:r>
            <a:endParaRPr lang="nl-NL" sz="4000" dirty="0">
              <a:latin typeface="Century Gothic" panose="020B0502020202020204" pitchFamily="34" charset="0"/>
            </a:endParaRP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flipH="1">
            <a:off x="4860032" y="1428006"/>
            <a:ext cx="675510" cy="493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Afbeelding 23">
            <a:extLst>
              <a:ext uri="{FF2B5EF4-FFF2-40B4-BE49-F238E27FC236}">
                <a16:creationId xmlns:a16="http://schemas.microsoft.com/office/drawing/2014/main" id="{05D61A8F-1916-4BEF-8777-32FB00F19A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0191" y="1912344"/>
            <a:ext cx="1220995" cy="1284988"/>
          </a:xfrm>
          <a:prstGeom prst="rect">
            <a:avLst/>
          </a:prstGeom>
        </p:spPr>
      </p:pic>
      <p:pic>
        <p:nvPicPr>
          <p:cNvPr id="8" name="Afbeelding 7">
            <a:extLst>
              <a:ext uri="{FF2B5EF4-FFF2-40B4-BE49-F238E27FC236}">
                <a16:creationId xmlns:a16="http://schemas.microsoft.com/office/drawing/2014/main" id="{9F2BC334-9A72-42D3-A7AF-BC3B7BD9DE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4437" y="5061835"/>
            <a:ext cx="2336626" cy="1557751"/>
          </a:xfrm>
          <a:prstGeom prst="rect">
            <a:avLst/>
          </a:prstGeom>
        </p:spPr>
      </p:pic>
      <p:pic>
        <p:nvPicPr>
          <p:cNvPr id="19" name="Afbeelding 18" descr="Afbeelding met water, buiten, rook, wapen&#10;&#10;Automatisch gegenereerde beschrijving">
            <a:extLst>
              <a:ext uri="{FF2B5EF4-FFF2-40B4-BE49-F238E27FC236}">
                <a16:creationId xmlns:a16="http://schemas.microsoft.com/office/drawing/2014/main" id="{11A0CE38-4222-4B3B-AAE3-11C3FD5E1C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672" y="5134021"/>
            <a:ext cx="2004621" cy="1339087"/>
          </a:xfrm>
          <a:prstGeom prst="rect">
            <a:avLst/>
          </a:prstGeom>
        </p:spPr>
      </p:pic>
      <p:pic>
        <p:nvPicPr>
          <p:cNvPr id="21" name="Afbeelding 20" descr="Afbeelding met tekst, binnen, persoon&#10;&#10;Automatisch gegenereerde beschrijving">
            <a:extLst>
              <a:ext uri="{FF2B5EF4-FFF2-40B4-BE49-F238E27FC236}">
                <a16:creationId xmlns:a16="http://schemas.microsoft.com/office/drawing/2014/main" id="{2C53AD00-9D9A-4E93-BA96-F041AF0D1F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4060" y="428577"/>
            <a:ext cx="1529097" cy="1146823"/>
          </a:xfrm>
          <a:prstGeom prst="rect">
            <a:avLst/>
          </a:prstGeom>
        </p:spPr>
      </p:pic>
    </p:spTree>
    <p:extLst>
      <p:ext uri="{BB962C8B-B14F-4D97-AF65-F5344CB8AC3E}">
        <p14:creationId xmlns:p14="http://schemas.microsoft.com/office/powerpoint/2010/main" val="284798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58641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toezicht houden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goed opletten dat er niets ergs gebeurt</a:t>
            </a:r>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Door de politie, brandweer en andere medewerkers werd </a:t>
            </a:r>
            <a:r>
              <a:rPr lang="nl-NL" sz="2800" i="1" u="sng" dirty="0">
                <a:solidFill>
                  <a:srgbClr val="387038"/>
                </a:solidFill>
                <a:latin typeface="Century Gothic" panose="020B0502020202020204" pitchFamily="34" charset="0"/>
                <a:cs typeface="Times New Roman"/>
              </a:rPr>
              <a:t>toezicht gehouden</a:t>
            </a:r>
            <a:r>
              <a:rPr lang="nl-NL" sz="2800" i="1" dirty="0">
                <a:solidFill>
                  <a:srgbClr val="387038"/>
                </a:solidFill>
                <a:latin typeface="Century Gothic" panose="020B0502020202020204" pitchFamily="34" charset="0"/>
                <a:cs typeface="Times New Roman"/>
              </a:rPr>
              <a:t> op de bezoekers.</a:t>
            </a:r>
            <a:endParaRPr lang="nl-NL" sz="2800" i="1" dirty="0">
              <a:solidFill>
                <a:srgbClr val="00B050"/>
              </a:solidFill>
              <a:latin typeface="Century Gothic" panose="020B0502020202020204" pitchFamily="34" charset="0"/>
            </a:endParaRPr>
          </a:p>
        </p:txBody>
      </p:sp>
      <p:pic>
        <p:nvPicPr>
          <p:cNvPr id="6" name="Afbeelding 5">
            <a:extLst>
              <a:ext uri="{FF2B5EF4-FFF2-40B4-BE49-F238E27FC236}">
                <a16:creationId xmlns:a16="http://schemas.microsoft.com/office/drawing/2014/main" id="{1DC34B57-A7DA-4B18-B69A-673F8D618540}"/>
              </a:ext>
            </a:extLst>
          </p:cNvPr>
          <p:cNvPicPr>
            <a:picLocks noChangeAspect="1"/>
          </p:cNvPicPr>
          <p:nvPr/>
        </p:nvPicPr>
        <p:blipFill>
          <a:blip r:embed="rId3"/>
          <a:stretch>
            <a:fillRect/>
          </a:stretch>
        </p:blipFill>
        <p:spPr>
          <a:xfrm>
            <a:off x="3347864" y="1869211"/>
            <a:ext cx="1865315" cy="3119578"/>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oprichten</a:t>
            </a:r>
            <a:endParaRPr lang="nl-NL" sz="8000" b="1" u="sng" dirty="0"/>
          </a:p>
        </p:txBody>
      </p:sp>
      <p:pic>
        <p:nvPicPr>
          <p:cNvPr id="7" name="Afbeelding 6" descr="Afbeelding met tekst, vectorafbeeldingen&#10;&#10;Automatisch gegenereerde beschrijving">
            <a:extLst>
              <a:ext uri="{FF2B5EF4-FFF2-40B4-BE49-F238E27FC236}">
                <a16:creationId xmlns:a16="http://schemas.microsoft.com/office/drawing/2014/main" id="{1405158E-EF29-43F2-B6BB-2AA441DA9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418" y="1493242"/>
            <a:ext cx="7413163" cy="5075477"/>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brigade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4" name="Afbeelding 13" descr="Afbeelding met speelgoed&#10;&#10;Automatisch gegenereerde beschrijving">
            <a:extLst>
              <a:ext uri="{FF2B5EF4-FFF2-40B4-BE49-F238E27FC236}">
                <a16:creationId xmlns:a16="http://schemas.microsoft.com/office/drawing/2014/main" id="{1E7F0521-3947-4A25-A481-4E696737B2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864" y="2060848"/>
            <a:ext cx="7020272" cy="4036084"/>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opvangen</a:t>
            </a:r>
            <a:endParaRPr lang="nl-NL" sz="6800" b="1" u="sng" dirty="0">
              <a:latin typeface="Century Gothic" panose="020B0502020202020204" pitchFamily="34" charset="0"/>
            </a:endParaRPr>
          </a:p>
        </p:txBody>
      </p:sp>
      <p:pic>
        <p:nvPicPr>
          <p:cNvPr id="5" name="Afbeelding 4" descr="Afbeelding met pijl&#10;&#10;Automatisch gegenereerde beschrijving">
            <a:extLst>
              <a:ext uri="{FF2B5EF4-FFF2-40B4-BE49-F238E27FC236}">
                <a16:creationId xmlns:a16="http://schemas.microsoft.com/office/drawing/2014/main" id="{23B53B9B-9C9F-4C16-BAD0-6923CC757A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436" y="1700808"/>
            <a:ext cx="4581128" cy="4581128"/>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in actie komen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descr="Afbeelding met persoon, buiten&#10;&#10;Automatisch gegenereerde beschrijving">
            <a:extLst>
              <a:ext uri="{FF2B5EF4-FFF2-40B4-BE49-F238E27FC236}">
                <a16:creationId xmlns:a16="http://schemas.microsoft.com/office/drawing/2014/main" id="{8BB8305C-0C76-4FF2-909B-3908D33FA0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652419"/>
            <a:ext cx="7200800" cy="4810135"/>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25814"/>
            <a:ext cx="9396535" cy="1323439"/>
          </a:xfrm>
          <a:prstGeom prst="rect">
            <a:avLst/>
          </a:prstGeom>
          <a:noFill/>
        </p:spPr>
        <p:txBody>
          <a:bodyPr wrap="square" rtlCol="0">
            <a:spAutoFit/>
          </a:bodyPr>
          <a:lstStyle/>
          <a:p>
            <a:r>
              <a:rPr lang="nl-NL" sz="8000" b="1" u="sng" dirty="0">
                <a:latin typeface="Century Gothic" panose="020B0502020202020204" pitchFamily="34" charset="0"/>
              </a:rPr>
              <a:t>in nood zijn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DF7ED05F-3533-4020-9580-03ECDCD051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824" y="1844824"/>
            <a:ext cx="7740352" cy="4393173"/>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communiceren</a:t>
            </a:r>
          </a:p>
        </p:txBody>
      </p:sp>
      <p:pic>
        <p:nvPicPr>
          <p:cNvPr id="9" name="Afbeelding 8">
            <a:extLst>
              <a:ext uri="{FF2B5EF4-FFF2-40B4-BE49-F238E27FC236}">
                <a16:creationId xmlns:a16="http://schemas.microsoft.com/office/drawing/2014/main" id="{8C3486E7-2C18-40FF-BBC4-1C855B37B8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6798" y="1519530"/>
            <a:ext cx="4770404" cy="5020421"/>
          </a:xfrm>
          <a:prstGeom prst="rect">
            <a:avLst/>
          </a:prstGeom>
        </p:spPr>
      </p:pic>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apparatuur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a16="http://schemas.microsoft.com/office/drawing/2014/main" id="{F47AD709-8864-42F8-9394-9902CA83AB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2132856"/>
            <a:ext cx="5195292" cy="3470455"/>
          </a:xfrm>
          <a:prstGeom prst="rect">
            <a:avLst/>
          </a:prstGeom>
        </p:spPr>
      </p:pic>
      <p:pic>
        <p:nvPicPr>
          <p:cNvPr id="4" name="Afbeelding 3" descr="Afbeelding met microfoon&#10;&#10;Automatisch gegenereerde beschrijving">
            <a:extLst>
              <a:ext uri="{FF2B5EF4-FFF2-40B4-BE49-F238E27FC236}">
                <a16:creationId xmlns:a16="http://schemas.microsoft.com/office/drawing/2014/main" id="{D729570C-A6C8-4EDB-A754-E72B5AF34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376" y="2266952"/>
            <a:ext cx="1524000" cy="1018032"/>
          </a:xfrm>
          <a:prstGeom prst="rect">
            <a:avLst/>
          </a:prstGeom>
        </p:spPr>
      </p:pic>
      <p:pic>
        <p:nvPicPr>
          <p:cNvPr id="10" name="Afbeelding 9" descr="Afbeelding met elektronica, luidspreker, stereo&#10;&#10;Automatisch gegenereerde beschrijving">
            <a:extLst>
              <a:ext uri="{FF2B5EF4-FFF2-40B4-BE49-F238E27FC236}">
                <a16:creationId xmlns:a16="http://schemas.microsoft.com/office/drawing/2014/main" id="{9395E486-D5F9-433E-8314-39941C05F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502443"/>
            <a:ext cx="2801157" cy="2100868"/>
          </a:xfrm>
          <a:prstGeom prst="rect">
            <a:avLst/>
          </a:prstGeom>
        </p:spPr>
      </p:pic>
    </p:spTree>
    <p:extLst>
      <p:ext uri="{BB962C8B-B14F-4D97-AF65-F5344CB8AC3E}">
        <p14:creationId xmlns:p14="http://schemas.microsoft.com/office/powerpoint/2010/main" val="379495724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6478</TotalTime>
  <Words>831</Words>
  <Application>Microsoft Office PowerPoint</Application>
  <PresentationFormat>Diavoorstelling (4:3)</PresentationFormat>
  <Paragraphs>234</Paragraphs>
  <Slides>23</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1435</cp:revision>
  <dcterms:created xsi:type="dcterms:W3CDTF">2020-12-15T09:16:44Z</dcterms:created>
  <dcterms:modified xsi:type="dcterms:W3CDTF">2022-06-21T10:05:40Z</dcterms:modified>
</cp:coreProperties>
</file>