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1317" r:id="rId2"/>
    <p:sldId id="548" r:id="rId3"/>
    <p:sldId id="1479" r:id="rId4"/>
    <p:sldId id="1241" r:id="rId5"/>
    <p:sldId id="1291" r:id="rId6"/>
    <p:sldId id="1442" r:id="rId7"/>
    <p:sldId id="1238" r:id="rId8"/>
    <p:sldId id="1265" r:id="rId9"/>
    <p:sldId id="1244" r:id="rId10"/>
    <p:sldId id="1245" r:id="rId11"/>
    <p:sldId id="1481" r:id="rId12"/>
    <p:sldId id="934" r:id="rId13"/>
    <p:sldId id="1428" r:id="rId14"/>
    <p:sldId id="1475" r:id="rId15"/>
    <p:sldId id="1476" r:id="rId16"/>
    <p:sldId id="1438" r:id="rId17"/>
    <p:sldId id="259" r:id="rId18"/>
    <p:sldId id="1478" r:id="rId19"/>
    <p:sldId id="1480" r:id="rId20"/>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479"/>
            <p14:sldId id="1241"/>
            <p14:sldId id="1291"/>
            <p14:sldId id="1442"/>
            <p14:sldId id="1238"/>
            <p14:sldId id="1265"/>
            <p14:sldId id="1244"/>
            <p14:sldId id="1245"/>
            <p14:sldId id="1481"/>
            <p14:sldId id="934"/>
            <p14:sldId id="1428"/>
            <p14:sldId id="1475"/>
            <p14:sldId id="1476"/>
            <p14:sldId id="1438"/>
            <p14:sldId id="259"/>
            <p14:sldId id="1478"/>
            <p14:sldId id="14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DDB"/>
    <a:srgbClr val="EEF6EE"/>
    <a:srgbClr val="F4FAF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77056" autoAdjust="0"/>
  </p:normalViewPr>
  <p:slideViewPr>
    <p:cSldViewPr>
      <p:cViewPr varScale="1">
        <p:scale>
          <a:sx n="62" d="100"/>
          <a:sy n="62" d="100"/>
        </p:scale>
        <p:origin x="1925"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19-4-2022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19-4-2022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b="1" dirty="0">
                <a:solidFill>
                  <a:srgbClr val="4F4F4F"/>
                </a:solidFill>
                <a:effectLst/>
                <a:latin typeface="Verdana" panose="020B0604030504040204" pitchFamily="34" charset="0"/>
              </a:rPr>
              <a:t>Woordenoverzicht:</a:t>
            </a:r>
          </a:p>
          <a:p>
            <a:pPr algn="l"/>
            <a:endParaRPr lang="nl-NL" sz="1800" b="1" dirty="0">
              <a:solidFill>
                <a:srgbClr val="4F4F4F"/>
              </a:solidFill>
              <a:effectLst/>
              <a:latin typeface="Verdana" panose="020B0604030504040204" pitchFamily="34" charset="0"/>
            </a:endParaRPr>
          </a:p>
          <a:p>
            <a:pPr algn="l"/>
            <a:r>
              <a:rPr lang="nl-NL" sz="1800" b="0" dirty="0">
                <a:solidFill>
                  <a:srgbClr val="4F4F4F"/>
                </a:solidFill>
                <a:effectLst/>
                <a:latin typeface="Verdana" panose="020B0604030504040204" pitchFamily="34" charset="0"/>
              </a:rPr>
              <a:t>komend: volgend</a:t>
            </a:r>
          </a:p>
          <a:p>
            <a:pPr algn="l"/>
            <a:r>
              <a:rPr lang="nl-NL" sz="1800" b="0" dirty="0">
                <a:solidFill>
                  <a:srgbClr val="4F4F4F"/>
                </a:solidFill>
                <a:effectLst/>
                <a:latin typeface="Verdana" panose="020B0604030504040204" pitchFamily="34" charset="0"/>
              </a:rPr>
              <a:t>nationaal: van één land</a:t>
            </a:r>
          </a:p>
          <a:p>
            <a:pPr algn="l"/>
            <a:r>
              <a:rPr lang="nl-NL" sz="1800" b="0" dirty="0">
                <a:solidFill>
                  <a:srgbClr val="4F4F4F"/>
                </a:solidFill>
                <a:effectLst/>
                <a:latin typeface="Verdana" panose="020B0604030504040204" pitchFamily="34" charset="0"/>
              </a:rPr>
              <a:t>wild: in de natuur levend</a:t>
            </a:r>
          </a:p>
          <a:p>
            <a:pPr algn="l"/>
            <a:r>
              <a:rPr lang="nl-NL" sz="1800" b="0" dirty="0">
                <a:solidFill>
                  <a:srgbClr val="4F4F4F"/>
                </a:solidFill>
                <a:effectLst/>
                <a:latin typeface="Verdana" panose="020B0604030504040204" pitchFamily="34" charset="0"/>
              </a:rPr>
              <a:t>de onderzoeker: iemand die alles wil weten over iets</a:t>
            </a:r>
          </a:p>
          <a:p>
            <a:pPr algn="l"/>
            <a:r>
              <a:rPr lang="nl-NL" sz="1800" b="0" dirty="0">
                <a:solidFill>
                  <a:srgbClr val="4F4F4F"/>
                </a:solidFill>
                <a:effectLst/>
                <a:latin typeface="Verdana" panose="020B0604030504040204" pitchFamily="34" charset="0"/>
              </a:rPr>
              <a:t>de korf: de mand</a:t>
            </a:r>
          </a:p>
          <a:p>
            <a:pPr algn="l"/>
            <a:r>
              <a:rPr lang="nl-NL" sz="1800" b="0" dirty="0">
                <a:solidFill>
                  <a:srgbClr val="4F4F4F"/>
                </a:solidFill>
                <a:effectLst/>
                <a:latin typeface="Verdana" panose="020B0604030504040204" pitchFamily="34" charset="0"/>
              </a:rPr>
              <a:t>het gif: een gevaarlijke stof waar je heel ziek van wordt en soms aan doodgaat</a:t>
            </a:r>
          </a:p>
          <a:p>
            <a:pPr algn="l"/>
            <a:r>
              <a:rPr lang="nl-NL" sz="1800" b="0" dirty="0">
                <a:solidFill>
                  <a:srgbClr val="4F4F4F"/>
                </a:solidFill>
                <a:effectLst/>
                <a:latin typeface="Verdana" panose="020B0604030504040204" pitchFamily="34" charset="0"/>
              </a:rPr>
              <a:t>informatie opleveren: ervoor zorgen dat er veel over te weten is</a:t>
            </a:r>
          </a:p>
          <a:p>
            <a:pPr algn="l"/>
            <a:endParaRPr lang="nl-NL" sz="1800" b="1" dirty="0">
              <a:solidFill>
                <a:srgbClr val="4F4F4F"/>
              </a:solidFill>
              <a:effectLst/>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29637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1770157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50059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803689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19-4-2022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19-4-2022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19-4-2022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19-4-2022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19-4-2022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19-4-2022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19-4-2022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rtlnieuws.nl/nieuws/laatste-videos-nieuws/video/232596/niemand-wil-meer-slangenbezweerder-worden" TargetMode="External"/><Relationship Id="rId2" Type="http://schemas.openxmlformats.org/officeDocument/2006/relationships/hyperlink" Target="https://www.youtube.com/watch?v=71xVbr4Wb_U" TargetMode="Externa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1.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2000" u="sng" dirty="0"/>
              <a:t>Semantisatieverhaal AA:</a:t>
            </a:r>
          </a:p>
          <a:p>
            <a:pPr marL="0" indent="0">
              <a:buNone/>
            </a:pPr>
            <a:r>
              <a:rPr lang="nl-NL" sz="1800" dirty="0"/>
              <a:t>Vorige week hebben we gepraat en gelezen over beroepen die bijna niet meer voorkomen. Net zo’n beroep is het beroep van slangenbezweerder. Hebben jullie daar wel eens van gehoord? </a:t>
            </a:r>
            <a:r>
              <a:rPr lang="nl-NL" sz="1800" dirty="0">
                <a:solidFill>
                  <a:srgbClr val="00B050"/>
                </a:solidFill>
              </a:rPr>
              <a:t>(extra klik). </a:t>
            </a:r>
            <a:r>
              <a:rPr lang="nl-NL" sz="1800" dirty="0"/>
              <a:t>Tot ongeveer 50 jaar geleden zag je deze mannen in India overal op straat. Tegenwoordig is het slangen bezweren verboden maar is het nog te zien op toeristische markten en op grote </a:t>
            </a:r>
            <a:r>
              <a:rPr lang="nl-NL" sz="1800" b="1" u="sng" dirty="0"/>
              <a:t>nationale</a:t>
            </a:r>
            <a:r>
              <a:rPr lang="nl-NL" sz="1800" b="1" dirty="0"/>
              <a:t> </a:t>
            </a:r>
            <a:r>
              <a:rPr lang="nl-NL" sz="1800" dirty="0"/>
              <a:t>feesten, de feesten </a:t>
            </a:r>
            <a:r>
              <a:rPr lang="nl-NL" sz="1800" b="1" i="1" dirty="0"/>
              <a:t>van één land</a:t>
            </a:r>
            <a:r>
              <a:rPr lang="nl-NL" sz="1800" dirty="0"/>
              <a:t>. De slangenbezweerders zetten de </a:t>
            </a:r>
            <a:r>
              <a:rPr lang="nl-NL" sz="1800" b="1" u="sng" dirty="0"/>
              <a:t>korf,</a:t>
            </a:r>
            <a:r>
              <a:rPr lang="nl-NL" sz="1800" b="1" dirty="0"/>
              <a:t> </a:t>
            </a:r>
            <a:r>
              <a:rPr lang="nl-NL" sz="1800" b="1" i="1" dirty="0"/>
              <a:t>de mand,</a:t>
            </a:r>
            <a:r>
              <a:rPr lang="nl-NL" sz="1800" i="1" dirty="0"/>
              <a:t> </a:t>
            </a:r>
            <a:r>
              <a:rPr lang="nl-NL" sz="1800" dirty="0"/>
              <a:t>neer op een rustig plekje. Ze halen de deksel eraf en beginnen op hun fluit te spelen. Heel langzaam komt de slang tevoorschijn. De slang is vaak </a:t>
            </a:r>
            <a:r>
              <a:rPr lang="nl-NL" sz="1800" b="1" u="sng" dirty="0"/>
              <a:t>wild</a:t>
            </a:r>
            <a:r>
              <a:rPr lang="nl-NL" sz="1800" dirty="0"/>
              <a:t>, </a:t>
            </a:r>
            <a:r>
              <a:rPr lang="nl-NL" sz="1800" b="1" i="1" dirty="0"/>
              <a:t>in de natuur levend</a:t>
            </a:r>
            <a:r>
              <a:rPr lang="nl-NL" sz="1800" dirty="0"/>
              <a:t>, en is vaak gewoon door de slangenbezweerder zelf in het bos gevangen. Dit alles is natuurlijk heel gevaarlijk! Als de slang schrikt, kan hij bijten en dan spuit hij zijn </a:t>
            </a:r>
            <a:r>
              <a:rPr lang="nl-NL" sz="1800" b="1" u="sng" dirty="0"/>
              <a:t>gif</a:t>
            </a:r>
            <a:r>
              <a:rPr lang="nl-NL" sz="1800" dirty="0"/>
              <a:t>, </a:t>
            </a:r>
            <a:r>
              <a:rPr lang="nl-NL" sz="1800" b="1" i="1" dirty="0"/>
              <a:t>een gevaarlijke stof waar je heel ziek van wordt en soms aan doodgaat,</a:t>
            </a:r>
            <a:r>
              <a:rPr lang="nl-NL" sz="1800" dirty="0"/>
              <a:t> in het lichaam van de fluitspeler. Grote kans dat de slangenbezweerder dan sterft. </a:t>
            </a:r>
            <a:br>
              <a:rPr lang="nl-NL" sz="1800" dirty="0"/>
            </a:br>
            <a:r>
              <a:rPr lang="nl-NL" sz="1800" dirty="0"/>
              <a:t>Zoals ik al zei is het vanaf 1972 in India verboden om slangen te houden. Het beroep sterft dus langzaam uit. Wat de Indiase regering wel bedacht heeft is dat de slangenbezweerders aan het werk kunnen als een soort </a:t>
            </a:r>
            <a:r>
              <a:rPr lang="nl-NL" sz="1800" b="1" u="sng" dirty="0"/>
              <a:t>onderzoekers</a:t>
            </a:r>
            <a:r>
              <a:rPr lang="nl-NL" sz="1800" dirty="0"/>
              <a:t>. Een onderzoeker is </a:t>
            </a:r>
            <a:r>
              <a:rPr lang="nl-NL" sz="1800" b="1" i="1" dirty="0"/>
              <a:t>iemand die alles wil weten over iets. </a:t>
            </a:r>
            <a:r>
              <a:rPr lang="nl-NL" sz="1800" dirty="0"/>
              <a:t>Juist omdat deze mannen zoveel weten over gifslangen kan deze samenwerking wel eens heel veel </a:t>
            </a:r>
            <a:r>
              <a:rPr lang="nl-NL" sz="1800" b="1" u="sng" dirty="0"/>
              <a:t>informatie opleveren</a:t>
            </a:r>
            <a:r>
              <a:rPr lang="nl-NL" sz="1800" dirty="0"/>
              <a:t>; </a:t>
            </a:r>
            <a:r>
              <a:rPr lang="nl-NL" sz="1800" b="1" i="1" dirty="0"/>
              <a:t>ervoor zorgen dat er veel over te weten is</a:t>
            </a:r>
            <a:r>
              <a:rPr lang="nl-NL" sz="1800" i="1" dirty="0"/>
              <a:t>.</a:t>
            </a:r>
            <a:r>
              <a:rPr lang="nl-NL" sz="1800" b="1" i="1" dirty="0"/>
              <a:t> </a:t>
            </a:r>
            <a:r>
              <a:rPr lang="nl-NL" sz="1800" dirty="0"/>
              <a:t>En dan vooral</a:t>
            </a:r>
            <a:r>
              <a:rPr lang="nl-NL" sz="1800" b="1" dirty="0"/>
              <a:t> </a:t>
            </a:r>
            <a:r>
              <a:rPr lang="nl-NL" sz="1800" dirty="0"/>
              <a:t>over het maken van tegengif. Want er gaan elk jaar nog heel veel mensen dood als ze gebeten zijn door een slang. </a:t>
            </a:r>
            <a:r>
              <a:rPr lang="nl-NL" sz="1800" b="1" u="sng" dirty="0"/>
              <a:t>Komend</a:t>
            </a:r>
            <a:r>
              <a:rPr lang="nl-NL" sz="1800" u="sng" dirty="0"/>
              <a:t>,</a:t>
            </a:r>
            <a:r>
              <a:rPr lang="nl-NL" sz="1800" dirty="0"/>
              <a:t> </a:t>
            </a:r>
            <a:r>
              <a:rPr lang="nl-NL" sz="1800" b="1" i="1" dirty="0"/>
              <a:t>volgend</a:t>
            </a:r>
            <a:r>
              <a:rPr lang="nl-NL" sz="1800" dirty="0"/>
              <a:t> jaar zou ik best graag naar India willen om deze slangenbezweerders eens aan het werk te zien. Maar nu doen we het even met een filmpje! (</a:t>
            </a:r>
            <a:r>
              <a:rPr lang="nl-NL" sz="1800" dirty="0">
                <a:solidFill>
                  <a:srgbClr val="00B050"/>
                </a:solidFill>
              </a:rPr>
              <a:t>klik op de link</a:t>
            </a:r>
            <a:r>
              <a:rPr lang="nl-NL" sz="1800" dirty="0"/>
              <a:t>).</a:t>
            </a:r>
            <a:br>
              <a:rPr lang="nl-NL" sz="1800" dirty="0"/>
            </a:br>
            <a:endParaRPr lang="nl-NL" sz="1800" b="1" i="1" dirty="0"/>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2195736" y="358817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komend</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3" name="Afbeelding 2" descr="Afbeelding met tekst, kust&#10;&#10;Automatisch gegenereerde beschrijving">
            <a:extLst>
              <a:ext uri="{FF2B5EF4-FFF2-40B4-BE49-F238E27FC236}">
                <a16:creationId xmlns:a16="http://schemas.microsoft.com/office/drawing/2014/main" id="{F8839FFA-7994-4E13-81A4-D74CB7A128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8325" y="1469989"/>
            <a:ext cx="8331005" cy="5048591"/>
          </a:xfrm>
          <a:prstGeom prst="rect">
            <a:avLst/>
          </a:prstGeom>
        </p:spPr>
      </p:pic>
      <p:pic>
        <p:nvPicPr>
          <p:cNvPr id="7" name="Afbeelding 6">
            <a:extLst>
              <a:ext uri="{FF2B5EF4-FFF2-40B4-BE49-F238E27FC236}">
                <a16:creationId xmlns:a16="http://schemas.microsoft.com/office/drawing/2014/main" id="{E92BFB56-80DD-46A3-BCC1-34EC32E48C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2688" y="5126088"/>
            <a:ext cx="3120346" cy="1440160"/>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9B7F3EC-E3D6-4F03-BBC7-4F170DEE1380}"/>
              </a:ext>
            </a:extLst>
          </p:cNvPr>
          <p:cNvSpPr txBox="1"/>
          <p:nvPr/>
        </p:nvSpPr>
        <p:spPr>
          <a:xfrm>
            <a:off x="2051720" y="5661248"/>
            <a:ext cx="6659764" cy="646331"/>
          </a:xfrm>
          <a:prstGeom prst="rect">
            <a:avLst/>
          </a:prstGeom>
          <a:noFill/>
        </p:spPr>
        <p:txBody>
          <a:bodyPr wrap="square">
            <a:spAutoFit/>
          </a:bodyPr>
          <a:lstStyle/>
          <a:p>
            <a:r>
              <a:rPr lang="nl-NL" dirty="0">
                <a:hlinkClick r:id="rId2"/>
              </a:rPr>
              <a:t>India: cobra dancing bij een </a:t>
            </a:r>
            <a:r>
              <a:rPr lang="nl-NL" dirty="0" err="1">
                <a:hlinkClick r:id="rId2"/>
              </a:rPr>
              <a:t>shiva</a:t>
            </a:r>
            <a:r>
              <a:rPr lang="nl-NL" dirty="0">
                <a:hlinkClick r:id="rId2"/>
              </a:rPr>
              <a:t>-tempel – YouTube</a:t>
            </a:r>
            <a:endParaRPr lang="nl-NL" dirty="0"/>
          </a:p>
          <a:p>
            <a:endParaRPr lang="nl-NL" dirty="0"/>
          </a:p>
        </p:txBody>
      </p:sp>
      <p:sp>
        <p:nvSpPr>
          <p:cNvPr id="5" name="Tekstvak 4">
            <a:extLst>
              <a:ext uri="{FF2B5EF4-FFF2-40B4-BE49-F238E27FC236}">
                <a16:creationId xmlns:a16="http://schemas.microsoft.com/office/drawing/2014/main" id="{A7F3A801-7B60-45FB-8266-D5B5685634D6}"/>
              </a:ext>
            </a:extLst>
          </p:cNvPr>
          <p:cNvSpPr txBox="1"/>
          <p:nvPr/>
        </p:nvSpPr>
        <p:spPr>
          <a:xfrm>
            <a:off x="1687895" y="5085184"/>
            <a:ext cx="7828574" cy="369332"/>
          </a:xfrm>
          <a:prstGeom prst="rect">
            <a:avLst/>
          </a:prstGeom>
          <a:noFill/>
        </p:spPr>
        <p:txBody>
          <a:bodyPr wrap="square">
            <a:spAutoFit/>
          </a:bodyPr>
          <a:lstStyle/>
          <a:p>
            <a:r>
              <a:rPr lang="nl-NL" dirty="0">
                <a:hlinkClick r:id="rId3"/>
              </a:rPr>
              <a:t>Niemand wil meer slangenbezweerder worden | RTL Nieuws</a:t>
            </a:r>
            <a:endParaRPr lang="nl-NL" dirty="0"/>
          </a:p>
        </p:txBody>
      </p:sp>
      <p:pic>
        <p:nvPicPr>
          <p:cNvPr id="9" name="Afbeelding 8" descr="Afbeelding met persoon, buiten&#10;&#10;Automatisch gegenereerde beschrijving">
            <a:extLst>
              <a:ext uri="{FF2B5EF4-FFF2-40B4-BE49-F238E27FC236}">
                <a16:creationId xmlns:a16="http://schemas.microsoft.com/office/drawing/2014/main" id="{651F14EA-D4A1-4D13-9707-B3162BAC4EB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91680" y="665682"/>
            <a:ext cx="5976664" cy="3980459"/>
          </a:xfrm>
          <a:prstGeom prst="rect">
            <a:avLst/>
          </a:prstGeom>
        </p:spPr>
      </p:pic>
    </p:spTree>
    <p:extLst>
      <p:ext uri="{BB962C8B-B14F-4D97-AF65-F5344CB8AC3E}">
        <p14:creationId xmlns:p14="http://schemas.microsoft.com/office/powerpoint/2010/main" val="375935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komend</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43094" y="278091"/>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afgelopen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volgend</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Ik wil </a:t>
            </a:r>
            <a:r>
              <a:rPr lang="nl-NL" sz="2000" i="1" u="sng" dirty="0">
                <a:solidFill>
                  <a:srgbClr val="387038"/>
                </a:solidFill>
                <a:latin typeface="Century Gothic" panose="020B0502020202020204" pitchFamily="34" charset="0"/>
                <a:ea typeface="Calibri"/>
                <a:cs typeface="Times New Roman"/>
              </a:rPr>
              <a:t>komend</a:t>
            </a:r>
            <a:r>
              <a:rPr lang="nl-NL" sz="2000" i="1" dirty="0">
                <a:solidFill>
                  <a:srgbClr val="387038"/>
                </a:solidFill>
                <a:latin typeface="Century Gothic" panose="020B0502020202020204" pitchFamily="34" charset="0"/>
                <a:ea typeface="Calibri"/>
                <a:cs typeface="Times New Roman"/>
              </a:rPr>
              <a:t> jaar graag naar India op vakantie. </a:t>
            </a:r>
          </a:p>
          <a:p>
            <a:pPr algn="ctr">
              <a:spcAft>
                <a:spcPts val="0"/>
              </a:spcAft>
            </a:pP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465487"/>
            <a:ext cx="4226575" cy="464271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vorig</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8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u="sng" dirty="0">
                <a:solidFill>
                  <a:srgbClr val="387038"/>
                </a:solidFill>
                <a:effectLst/>
                <a:latin typeface="Century Gothic" panose="020B0502020202020204" pitchFamily="34" charset="0"/>
                <a:ea typeface="Calibri"/>
                <a:cs typeface="Times New Roman"/>
              </a:rPr>
              <a:t>Afgelopen</a:t>
            </a:r>
            <a:r>
              <a:rPr lang="nl-NL" sz="2000" i="1" dirty="0">
                <a:solidFill>
                  <a:srgbClr val="387038"/>
                </a:solidFill>
                <a:effectLst/>
                <a:latin typeface="Century Gothic" panose="020B0502020202020204" pitchFamily="34" charset="0"/>
                <a:ea typeface="Calibri"/>
                <a:cs typeface="Times New Roman"/>
              </a:rPr>
              <a:t> zomer ben ik door  corona niet op vakantie geweest.</a:t>
            </a:r>
            <a:endParaRPr lang="nl-NL" sz="2000" i="1" u="sng"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88F76FC9-80EE-4409-831F-9DADC2025D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305" y="2420888"/>
            <a:ext cx="3671119" cy="2180589"/>
          </a:xfrm>
          <a:prstGeom prst="rect">
            <a:avLst/>
          </a:prstGeom>
        </p:spPr>
      </p:pic>
      <p:pic>
        <p:nvPicPr>
          <p:cNvPr id="8" name="Afbeelding 7" descr="Afbeelding met bloem, plant, zonnebloem&#10;&#10;Automatisch gegenereerde beschrijving">
            <a:extLst>
              <a:ext uri="{FF2B5EF4-FFF2-40B4-BE49-F238E27FC236}">
                <a16:creationId xmlns:a16="http://schemas.microsoft.com/office/drawing/2014/main" id="{6EDAB2FF-2FFA-4C06-962A-013B78F9A8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4048" y="2333402"/>
            <a:ext cx="3600400" cy="2405068"/>
          </a:xfrm>
          <a:prstGeom prst="rect">
            <a:avLst/>
          </a:prstGeom>
        </p:spPr>
      </p:pic>
      <p:sp>
        <p:nvSpPr>
          <p:cNvPr id="9" name="Tekstvak 8">
            <a:extLst>
              <a:ext uri="{FF2B5EF4-FFF2-40B4-BE49-F238E27FC236}">
                <a16:creationId xmlns:a16="http://schemas.microsoft.com/office/drawing/2014/main" id="{178C3CE3-D0F9-4050-977A-D284E82BD7F8}"/>
              </a:ext>
            </a:extLst>
          </p:cNvPr>
          <p:cNvSpPr txBox="1"/>
          <p:nvPr/>
        </p:nvSpPr>
        <p:spPr>
          <a:xfrm>
            <a:off x="5848962" y="2334060"/>
            <a:ext cx="3240360" cy="1015663"/>
          </a:xfrm>
          <a:prstGeom prst="rect">
            <a:avLst/>
          </a:prstGeom>
          <a:noFill/>
        </p:spPr>
        <p:txBody>
          <a:bodyPr wrap="square" rtlCol="0">
            <a:spAutoFit/>
          </a:bodyPr>
          <a:lstStyle/>
          <a:p>
            <a:r>
              <a:rPr lang="nl-NL" sz="6000" dirty="0">
                <a:solidFill>
                  <a:schemeClr val="bg1"/>
                </a:solidFill>
              </a:rPr>
              <a:t>zomer</a:t>
            </a:r>
          </a:p>
        </p:txBody>
      </p:sp>
    </p:spTree>
    <p:extLst>
      <p:ext uri="{BB962C8B-B14F-4D97-AF65-F5344CB8AC3E}">
        <p14:creationId xmlns:p14="http://schemas.microsoft.com/office/powerpoint/2010/main" val="395586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nationaal</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319463" y="495314"/>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internationaal</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6243" y="1506421"/>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 één land</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Je ziet soms nog wel eens slangenbezweerders op grote </a:t>
            </a:r>
            <a:r>
              <a:rPr lang="nl-NL" sz="2000" i="1" u="sng" dirty="0">
                <a:solidFill>
                  <a:srgbClr val="387038"/>
                </a:solidFill>
                <a:latin typeface="Century Gothic" panose="020B0502020202020204" pitchFamily="34" charset="0"/>
                <a:ea typeface="Calibri"/>
                <a:cs typeface="Times New Roman"/>
              </a:rPr>
              <a:t>nationale</a:t>
            </a:r>
            <a:r>
              <a:rPr lang="nl-NL" sz="2000" i="1" dirty="0">
                <a:solidFill>
                  <a:srgbClr val="387038"/>
                </a:solidFill>
                <a:latin typeface="Century Gothic" panose="020B0502020202020204" pitchFamily="34" charset="0"/>
                <a:ea typeface="Calibri"/>
                <a:cs typeface="Times New Roman"/>
              </a:rPr>
              <a:t> feesten. </a:t>
            </a:r>
          </a:p>
          <a:p>
            <a:pPr algn="ctr">
              <a:spcAft>
                <a:spcPts val="0"/>
              </a:spcAft>
            </a:pP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5222" y="1497665"/>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van meerdere landen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Vrachtwagenchauffeur is een  </a:t>
            </a:r>
            <a:r>
              <a:rPr lang="nl-NL" sz="2000" i="1" u="sng" dirty="0">
                <a:solidFill>
                  <a:srgbClr val="387038"/>
                </a:solidFill>
                <a:effectLst/>
                <a:latin typeface="Century Gothic" panose="020B0502020202020204" pitchFamily="34" charset="0"/>
                <a:ea typeface="Calibri"/>
                <a:cs typeface="Times New Roman"/>
              </a:rPr>
              <a:t>internationaal</a:t>
            </a:r>
            <a:r>
              <a:rPr lang="nl-NL" sz="2000" i="1" dirty="0">
                <a:solidFill>
                  <a:srgbClr val="387038"/>
                </a:solidFill>
                <a:effectLst/>
                <a:latin typeface="Century Gothic" panose="020B0502020202020204" pitchFamily="34" charset="0"/>
                <a:ea typeface="Calibri"/>
                <a:cs typeface="Times New Roman"/>
              </a:rPr>
              <a:t> beroep.</a:t>
            </a:r>
            <a:endParaRPr lang="nl-NL" sz="2000" i="1" u="sng"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59393409-14FB-4212-8243-3BDB9E6E833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1560" y="2223495"/>
            <a:ext cx="3528392" cy="3027742"/>
          </a:xfrm>
          <a:prstGeom prst="rect">
            <a:avLst/>
          </a:prstGeom>
        </p:spPr>
      </p:pic>
      <p:pic>
        <p:nvPicPr>
          <p:cNvPr id="5" name="Afbeelding 4" descr="Afbeelding met kaart&#10;&#10;Automatisch gegenereerde beschrijving">
            <a:extLst>
              <a:ext uri="{FF2B5EF4-FFF2-40B4-BE49-F238E27FC236}">
                <a16:creationId xmlns:a16="http://schemas.microsoft.com/office/drawing/2014/main" id="{3E21AA43-3E8C-4A2D-A755-6FD4C18AB6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6211" y="2643309"/>
            <a:ext cx="3944599" cy="2634993"/>
          </a:xfrm>
          <a:prstGeom prst="rect">
            <a:avLst/>
          </a:prstGeom>
        </p:spPr>
      </p:pic>
      <p:pic>
        <p:nvPicPr>
          <p:cNvPr id="8" name="Afbeelding 7">
            <a:extLst>
              <a:ext uri="{FF2B5EF4-FFF2-40B4-BE49-F238E27FC236}">
                <a16:creationId xmlns:a16="http://schemas.microsoft.com/office/drawing/2014/main" id="{29433FFE-A692-4C78-ACB4-A19DD417DC3F}"/>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99592" y="3560291"/>
            <a:ext cx="1226866" cy="1297732"/>
          </a:xfrm>
          <a:prstGeom prst="rect">
            <a:avLst/>
          </a:prstGeom>
        </p:spPr>
      </p:pic>
      <p:pic>
        <p:nvPicPr>
          <p:cNvPr id="10" name="Afbeelding 9">
            <a:extLst>
              <a:ext uri="{FF2B5EF4-FFF2-40B4-BE49-F238E27FC236}">
                <a16:creationId xmlns:a16="http://schemas.microsoft.com/office/drawing/2014/main" id="{863604FE-5B9F-41C1-9B55-10A183291FE0}"/>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844630" y="2577812"/>
            <a:ext cx="2040544" cy="1314109"/>
          </a:xfrm>
          <a:prstGeom prst="rect">
            <a:avLst/>
          </a:prstGeom>
        </p:spPr>
      </p:pic>
      <p:sp>
        <p:nvSpPr>
          <p:cNvPr id="2" name="Ovaal 1">
            <a:extLst>
              <a:ext uri="{FF2B5EF4-FFF2-40B4-BE49-F238E27FC236}">
                <a16:creationId xmlns:a16="http://schemas.microsoft.com/office/drawing/2014/main" id="{D18AABE4-C648-4E16-9056-D94C3FABE543}"/>
              </a:ext>
            </a:extLst>
          </p:cNvPr>
          <p:cNvSpPr/>
          <p:nvPr/>
        </p:nvSpPr>
        <p:spPr>
          <a:xfrm>
            <a:off x="5304962" y="2334802"/>
            <a:ext cx="2906090" cy="3114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9637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42755" y="45697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wild</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11064" y="241590"/>
            <a:ext cx="4824537" cy="66713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in gevangen-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de natuur levend</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slang is meestal </a:t>
            </a:r>
            <a:r>
              <a:rPr lang="nl-NL" sz="2000" i="1" u="sng" dirty="0">
                <a:solidFill>
                  <a:srgbClr val="387038"/>
                </a:solidFill>
                <a:latin typeface="Century Gothic" panose="020B0502020202020204" pitchFamily="34" charset="0"/>
                <a:ea typeface="Calibri"/>
                <a:cs typeface="Times New Roman"/>
              </a:rPr>
              <a:t>wild</a:t>
            </a:r>
            <a:r>
              <a:rPr lang="nl-NL" sz="2000" i="1" dirty="0">
                <a:solidFill>
                  <a:srgbClr val="387038"/>
                </a:solidFill>
                <a:latin typeface="Century Gothic" panose="020B0502020202020204" pitchFamily="34" charset="0"/>
                <a:ea typeface="Calibri"/>
                <a:cs typeface="Times New Roman"/>
              </a:rPr>
              <a:t> en door de slangenbezweerder zelf gevangen in het bos.</a:t>
            </a:r>
          </a:p>
          <a:p>
            <a:pPr algn="ctr">
              <a:spcAft>
                <a:spcPts val="0"/>
              </a:spcAft>
            </a:pP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76791" y="1523439"/>
            <a:ext cx="4226575" cy="46359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bij mensen levend</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In Nederland leven de meeste </a:t>
            </a:r>
          </a:p>
          <a:p>
            <a:pPr algn="ctr">
              <a:spcAft>
                <a:spcPts val="0"/>
              </a:spcAft>
            </a:pPr>
            <a:r>
              <a:rPr lang="nl-NL" sz="2000" i="1" dirty="0">
                <a:solidFill>
                  <a:srgbClr val="387038"/>
                </a:solidFill>
                <a:effectLst/>
                <a:latin typeface="Century Gothic" panose="020B0502020202020204" pitchFamily="34" charset="0"/>
                <a:ea typeface="Calibri"/>
                <a:cs typeface="Times New Roman"/>
              </a:rPr>
              <a:t>slangen </a:t>
            </a:r>
            <a:r>
              <a:rPr lang="nl-NL" sz="2000" i="1" u="sng" dirty="0">
                <a:solidFill>
                  <a:srgbClr val="387038"/>
                </a:solidFill>
                <a:effectLst/>
                <a:latin typeface="Century Gothic" panose="020B0502020202020204" pitchFamily="34" charset="0"/>
                <a:ea typeface="Calibri"/>
                <a:cs typeface="Times New Roman"/>
              </a:rPr>
              <a:t>in gevangenschap</a:t>
            </a:r>
            <a:r>
              <a:rPr lang="nl-NL" sz="2000" i="1" dirty="0">
                <a:solidFill>
                  <a:srgbClr val="387038"/>
                </a:solidFill>
                <a:effectLst/>
                <a:latin typeface="Century Gothic" panose="020B0502020202020204" pitchFamily="34" charset="0"/>
                <a:ea typeface="Calibri"/>
                <a:cs typeface="Times New Roman"/>
              </a:rPr>
              <a:t>.</a:t>
            </a:r>
            <a:endParaRPr lang="nl-NL" sz="2000" i="1" u="sng"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descr="Afbeelding met gras, buiten, droog&#10;&#10;Automatisch gegenereerde beschrijving">
            <a:extLst>
              <a:ext uri="{FF2B5EF4-FFF2-40B4-BE49-F238E27FC236}">
                <a16:creationId xmlns:a16="http://schemas.microsoft.com/office/drawing/2014/main" id="{0B1160A5-AE01-4E80-850E-486212A037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737" y="2597858"/>
            <a:ext cx="3700272" cy="2468880"/>
          </a:xfrm>
          <a:prstGeom prst="rect">
            <a:avLst/>
          </a:prstGeom>
        </p:spPr>
      </p:pic>
      <p:pic>
        <p:nvPicPr>
          <p:cNvPr id="6" name="Afbeelding 5" descr="Afbeelding met persoon, plant&#10;&#10;Automatisch gegenereerde beschrijving">
            <a:extLst>
              <a:ext uri="{FF2B5EF4-FFF2-40B4-BE49-F238E27FC236}">
                <a16:creationId xmlns:a16="http://schemas.microsoft.com/office/drawing/2014/main" id="{A0EE1774-332D-47A2-BCEE-12D2D5490D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62118" y="2597858"/>
            <a:ext cx="3775923" cy="2522317"/>
          </a:xfrm>
          <a:prstGeom prst="rect">
            <a:avLst/>
          </a:prstGeom>
        </p:spPr>
      </p:pic>
      <p:sp>
        <p:nvSpPr>
          <p:cNvPr id="16" name="Tekstvak 15">
            <a:extLst>
              <a:ext uri="{FF2B5EF4-FFF2-40B4-BE49-F238E27FC236}">
                <a16:creationId xmlns:a16="http://schemas.microsoft.com/office/drawing/2014/main" id="{A0849F0A-044C-4D75-A52E-FE37424EA5C3}"/>
              </a:ext>
            </a:extLst>
          </p:cNvPr>
          <p:cNvSpPr txBox="1"/>
          <p:nvPr/>
        </p:nvSpPr>
        <p:spPr>
          <a:xfrm>
            <a:off x="4415294" y="764704"/>
            <a:ext cx="4615248" cy="758734"/>
          </a:xfrm>
          <a:prstGeom prst="rect">
            <a:avLst/>
          </a:prstGeom>
          <a:noFill/>
        </p:spPr>
        <p:txBody>
          <a:bodyPr wrap="square">
            <a:sp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schap</a:t>
            </a:r>
            <a:endParaRPr lang="nl-NL" sz="4400" b="1" dirty="0">
              <a:solidFill>
                <a:srgbClr val="387038"/>
              </a:solidFill>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658593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2774" y="4612998"/>
            <a:ext cx="2788039"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270652" y="4022353"/>
            <a:ext cx="2572200"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994373" y="3125807"/>
            <a:ext cx="2851140" cy="98173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400" b="1" dirty="0">
                <a:latin typeface="Century Gothic" panose="020B0502020202020204" pitchFamily="34" charset="0"/>
                <a:ea typeface="Calibri"/>
                <a:cs typeface="Times New Roman"/>
              </a:rPr>
              <a:t>informatie opleveren</a:t>
            </a:r>
          </a:p>
        </p:txBody>
      </p:sp>
      <p:sp>
        <p:nvSpPr>
          <p:cNvPr id="8" name="Text Box 14"/>
          <p:cNvSpPr txBox="1"/>
          <p:nvPr/>
        </p:nvSpPr>
        <p:spPr>
          <a:xfrm>
            <a:off x="-75196" y="4738084"/>
            <a:ext cx="3487836"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200" b="1" dirty="0">
                <a:latin typeface="Century Gothic" panose="020B0502020202020204" pitchFamily="34" charset="0"/>
                <a:ea typeface="Calibri"/>
                <a:cs typeface="Times New Roman"/>
              </a:rPr>
              <a:t>onderzoeken</a:t>
            </a:r>
          </a:p>
        </p:txBody>
      </p:sp>
      <p:sp>
        <p:nvSpPr>
          <p:cNvPr id="9" name="Text Box 14"/>
          <p:cNvSpPr txBox="1"/>
          <p:nvPr/>
        </p:nvSpPr>
        <p:spPr>
          <a:xfrm>
            <a:off x="3002595" y="4066985"/>
            <a:ext cx="3138805" cy="10191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200" b="1" dirty="0">
                <a:latin typeface="Century Gothic" panose="020B0502020202020204" pitchFamily="34" charset="0"/>
                <a:ea typeface="Calibri"/>
                <a:cs typeface="Times New Roman"/>
              </a:rPr>
              <a:t>bestuderen</a:t>
            </a:r>
            <a:r>
              <a:rPr lang="nl-NL" sz="4000" b="1" dirty="0">
                <a:latin typeface="Century Gothic" panose="020B0502020202020204" pitchFamily="34" charset="0"/>
                <a:ea typeface="Calibri"/>
                <a:cs typeface="Times New Roman"/>
              </a:rPr>
              <a:t> </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31278" y="543608"/>
            <a:ext cx="662473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latin typeface="Century Gothic" panose="020B0502020202020204" pitchFamily="34" charset="0"/>
                <a:ea typeface="Calibri"/>
                <a:cs typeface="Times New Roman"/>
              </a:rPr>
              <a:t>Slangendeskundigen onderzoeken en bestuderen slangen. Dit kan veel </a:t>
            </a:r>
            <a:r>
              <a:rPr lang="nl-NL" sz="2000" i="1" u="sng" dirty="0">
                <a:solidFill>
                  <a:srgbClr val="387038"/>
                </a:solidFill>
                <a:latin typeface="Century Gothic" panose="020B0502020202020204" pitchFamily="34" charset="0"/>
                <a:ea typeface="Calibri"/>
                <a:cs typeface="Times New Roman"/>
              </a:rPr>
              <a:t>informatie opleveren</a:t>
            </a:r>
            <a:r>
              <a:rPr lang="nl-NL" sz="2000" i="1" dirty="0">
                <a:solidFill>
                  <a:srgbClr val="387038"/>
                </a:solidFill>
                <a:latin typeface="Century Gothic" panose="020B0502020202020204" pitchFamily="34" charset="0"/>
                <a:ea typeface="Calibri"/>
                <a:cs typeface="Times New Roman"/>
              </a:rPr>
              <a:t>.  </a:t>
            </a:r>
          </a:p>
          <a:p>
            <a:pPr>
              <a:spcAft>
                <a:spcPts val="800"/>
              </a:spcAft>
            </a:pP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049311" y="4368727"/>
            <a:ext cx="2764129" cy="135999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049311" y="4395814"/>
            <a:ext cx="2409679" cy="9269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ervoor zorgen dat er veel over te weten is</a:t>
            </a:r>
          </a:p>
        </p:txBody>
      </p:sp>
      <p:pic>
        <p:nvPicPr>
          <p:cNvPr id="19" name="Afbeelding 18">
            <a:extLst>
              <a:ext uri="{FF2B5EF4-FFF2-40B4-BE49-F238E27FC236}">
                <a16:creationId xmlns:a16="http://schemas.microsoft.com/office/drawing/2014/main" id="{FA23016B-45D4-4C08-B28D-8DF00C3854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8301" y="908720"/>
            <a:ext cx="2788040" cy="1831594"/>
          </a:xfrm>
          <a:prstGeom prst="rect">
            <a:avLst/>
          </a:prstGeom>
        </p:spPr>
      </p:pic>
      <p:pic>
        <p:nvPicPr>
          <p:cNvPr id="21" name="Afbeelding 20" descr="Afbeelding met persoon&#10;&#10;Automatisch gegenereerde beschrijving">
            <a:extLst>
              <a:ext uri="{FF2B5EF4-FFF2-40B4-BE49-F238E27FC236}">
                <a16:creationId xmlns:a16="http://schemas.microsoft.com/office/drawing/2014/main" id="{E4AEA3E2-9F0F-4D9A-88AC-C3D3A38476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632" y="2443464"/>
            <a:ext cx="2744181" cy="1933574"/>
          </a:xfrm>
          <a:prstGeom prst="rect">
            <a:avLst/>
          </a:prstGeom>
        </p:spPr>
      </p:pic>
      <p:pic>
        <p:nvPicPr>
          <p:cNvPr id="22" name="Afbeelding 21" descr="Afbeelding met persoon, binnen, automaat&#10;&#10;Automatisch gegenereerde beschrijving">
            <a:extLst>
              <a:ext uri="{FF2B5EF4-FFF2-40B4-BE49-F238E27FC236}">
                <a16:creationId xmlns:a16="http://schemas.microsoft.com/office/drawing/2014/main" id="{B41FE552-A98D-4C11-9E65-129AAE22E2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85898" y="1633733"/>
            <a:ext cx="2572201" cy="2125451"/>
          </a:xfrm>
          <a:prstGeom prst="rect">
            <a:avLst/>
          </a:prstGeom>
        </p:spPr>
      </p:pic>
    </p:spTree>
    <p:extLst>
      <p:ext uri="{BB962C8B-B14F-4D97-AF65-F5344CB8AC3E}">
        <p14:creationId xmlns:p14="http://schemas.microsoft.com/office/powerpoint/2010/main" val="324496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023263" y="548680"/>
            <a:ext cx="507781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184968" y="456083"/>
            <a:ext cx="4968549" cy="54720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onderzoeker </a:t>
            </a:r>
          </a:p>
          <a:p>
            <a:pPr algn="ctr">
              <a:lnSpc>
                <a:spcPct val="107000"/>
              </a:lnSpc>
              <a:spcAft>
                <a:spcPts val="800"/>
              </a:spcAft>
            </a:pP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514803"/>
            <a:ext cx="2696249"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514803"/>
            <a:ext cx="2858850"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60022" y="3627206"/>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slangen-onderzoeker </a:t>
            </a:r>
          </a:p>
          <a:p>
            <a:pPr algn="ctr">
              <a:lnSpc>
                <a:spcPct val="80000"/>
              </a:lnSpc>
              <a:spcAft>
                <a:spcPts val="800"/>
              </a:spcAft>
            </a:pP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16850" y="3562131"/>
            <a:ext cx="2736397" cy="9674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22358" y="3385256"/>
            <a:ext cx="3091251"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500" b="1" dirty="0">
                <a:latin typeface="Century Gothic" panose="020B0502020202020204" pitchFamily="34" charset="0"/>
                <a:ea typeface="Calibri"/>
                <a:cs typeface="Times New Roman"/>
              </a:rPr>
              <a:t>d</a:t>
            </a:r>
            <a:r>
              <a:rPr lang="nl-NL" sz="3500" b="1" dirty="0">
                <a:effectLst/>
                <a:latin typeface="Century Gothic" panose="020B0502020202020204" pitchFamily="34" charset="0"/>
                <a:ea typeface="Calibri"/>
                <a:cs typeface="Times New Roman"/>
              </a:rPr>
              <a:t>e vulkanoloog </a:t>
            </a:r>
          </a:p>
          <a:p>
            <a:pPr algn="ctr">
              <a:lnSpc>
                <a:spcPct val="107000"/>
              </a:lnSpc>
              <a:spcAft>
                <a:spcPts val="800"/>
              </a:spcAft>
            </a:pPr>
            <a:endParaRPr lang="nl-NL" sz="35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149656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7944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iemand die alles wil weten over iets </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72738" y="3562131"/>
            <a:ext cx="2520312" cy="1524520"/>
          </a:xfrm>
          <a:prstGeom prst="rect">
            <a:avLst/>
          </a:prstGeom>
          <a:noFill/>
        </p:spPr>
        <p:txBody>
          <a:bodyPr wrap="square" rtlCol="0">
            <a:spAutoFit/>
          </a:bodyPr>
          <a:lstStyle/>
          <a:p>
            <a:pPr algn="ctr">
              <a:lnSpc>
                <a:spcPct val="80000"/>
              </a:lnSpc>
              <a:spcAft>
                <a:spcPts val="800"/>
              </a:spcAft>
            </a:pPr>
            <a:r>
              <a:rPr lang="en-US" sz="3600" b="1" dirty="0">
                <a:effectLst/>
                <a:latin typeface="Century Gothic" panose="020B0502020202020204" pitchFamily="34" charset="0"/>
                <a:ea typeface="Calibri"/>
                <a:cs typeface="Times New Roman"/>
              </a:rPr>
              <a:t>de laborant </a:t>
            </a:r>
          </a:p>
          <a:p>
            <a:pPr algn="ctr">
              <a:lnSpc>
                <a:spcPct val="80000"/>
              </a:lnSpc>
              <a:spcAft>
                <a:spcPts val="800"/>
              </a:spcAft>
            </a:pPr>
            <a:endParaRPr lang="nl-NL" sz="3600" b="1" dirty="0">
              <a:effectLst/>
              <a:latin typeface="Century Gothic" panose="020B0502020202020204" pitchFamily="34" charset="0"/>
              <a:ea typeface="Calibri"/>
              <a:cs typeface="Times New Roman"/>
            </a:endParaRPr>
          </a:p>
        </p:txBody>
      </p:sp>
      <p:pic>
        <p:nvPicPr>
          <p:cNvPr id="16" name="Afbeelding 15" descr="Afbeelding met persoon, binnen, automaat&#10;&#10;Automatisch gegenereerde beschrijving">
            <a:extLst>
              <a:ext uri="{FF2B5EF4-FFF2-40B4-BE49-F238E27FC236}">
                <a16:creationId xmlns:a16="http://schemas.microsoft.com/office/drawing/2014/main" id="{44F9EE88-B1D1-4F8E-BA67-1DD4F3FC3F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5082" y="4636236"/>
            <a:ext cx="2094700" cy="1402402"/>
          </a:xfrm>
          <a:prstGeom prst="rect">
            <a:avLst/>
          </a:prstGeom>
        </p:spPr>
      </p:pic>
      <p:pic>
        <p:nvPicPr>
          <p:cNvPr id="3" name="Afbeelding 2" descr="Afbeelding met ziekenhuiskamer, person, persoon, binnen&#10;&#10;Automatisch gegenereerde beschrijving">
            <a:extLst>
              <a:ext uri="{FF2B5EF4-FFF2-40B4-BE49-F238E27FC236}">
                <a16:creationId xmlns:a16="http://schemas.microsoft.com/office/drawing/2014/main" id="{C5BC8D2E-89F3-4775-B2CD-BB46590E16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513" y="4612488"/>
            <a:ext cx="1916784" cy="1384124"/>
          </a:xfrm>
          <a:prstGeom prst="rect">
            <a:avLst/>
          </a:prstGeom>
        </p:spPr>
      </p:pic>
      <p:pic>
        <p:nvPicPr>
          <p:cNvPr id="17" name="Afbeelding 16" descr="Afbeelding met berg, persoon, buiten, person&#10;&#10;Automatisch gegenereerde beschrijving">
            <a:extLst>
              <a:ext uri="{FF2B5EF4-FFF2-40B4-BE49-F238E27FC236}">
                <a16:creationId xmlns:a16="http://schemas.microsoft.com/office/drawing/2014/main" id="{8E3B0975-42D8-4647-993A-47298EBC54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76562" y="4572893"/>
            <a:ext cx="2094700" cy="1471056"/>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7595" y="105918"/>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5818" y="476671"/>
            <a:ext cx="3185264" cy="9637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808225" y="404663"/>
            <a:ext cx="3419959" cy="9412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het gif </a:t>
            </a:r>
          </a:p>
          <a:p>
            <a:pPr algn="ctr">
              <a:lnSpc>
                <a:spcPct val="107000"/>
              </a:lnSpc>
              <a:spcAft>
                <a:spcPts val="800"/>
              </a:spcAft>
            </a:pP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514803"/>
            <a:ext cx="2696249"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514803"/>
            <a:ext cx="2858850"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976406" y="3562130"/>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het </a:t>
            </a:r>
            <a:br>
              <a:rPr lang="nl-NL" sz="3600" b="1" dirty="0">
                <a:latin typeface="Century Gothic" panose="020B0502020202020204" pitchFamily="34" charset="0"/>
                <a:ea typeface="Calibri"/>
                <a:cs typeface="Times New Roman"/>
              </a:rPr>
            </a:br>
            <a:r>
              <a:rPr lang="nl-NL" sz="3600" b="1" dirty="0">
                <a:latin typeface="Century Gothic" panose="020B0502020202020204" pitchFamily="34" charset="0"/>
                <a:ea typeface="Calibri"/>
                <a:cs typeface="Times New Roman"/>
              </a:rPr>
              <a:t>rattengif </a:t>
            </a:r>
          </a:p>
          <a:p>
            <a:pPr algn="ctr">
              <a:lnSpc>
                <a:spcPct val="80000"/>
              </a:lnSpc>
              <a:spcAft>
                <a:spcPts val="800"/>
              </a:spcAft>
            </a:pP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16850" y="3562131"/>
            <a:ext cx="2736397" cy="9674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811096" cy="29461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785426"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een gevaarlijke stof waar je heel ziek van wordt en soms aan doodgaat</a:t>
            </a:r>
          </a:p>
          <a:p>
            <a:pPr>
              <a:lnSpc>
                <a:spcPct val="107000"/>
              </a:lnSpc>
              <a:spcAft>
                <a:spcPts val="800"/>
              </a:spcAft>
            </a:pPr>
            <a:r>
              <a:rPr lang="nl-NL" sz="2800" dirty="0">
                <a:effectLst/>
                <a:latin typeface="Century Gothic" panose="020B0502020202020204" pitchFamily="34" charset="0"/>
                <a:ea typeface="Calibri"/>
                <a:cs typeface="Times New Roman"/>
              </a:rPr>
              <a:t> </a:t>
            </a:r>
          </a:p>
        </p:txBody>
      </p:sp>
      <p:sp>
        <p:nvSpPr>
          <p:cNvPr id="23" name="Tekstvak 22">
            <a:extLst>
              <a:ext uri="{FF2B5EF4-FFF2-40B4-BE49-F238E27FC236}">
                <a16:creationId xmlns:a16="http://schemas.microsoft.com/office/drawing/2014/main" id="{6E47C47C-A67A-44B8-AE5E-2DF52D691092}"/>
              </a:ext>
            </a:extLst>
          </p:cNvPr>
          <p:cNvSpPr txBox="1"/>
          <p:nvPr/>
        </p:nvSpPr>
        <p:spPr>
          <a:xfrm>
            <a:off x="417815" y="3606779"/>
            <a:ext cx="2617537" cy="1524520"/>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het slangengif</a:t>
            </a:r>
            <a:r>
              <a:rPr lang="en-US" sz="3600" b="1" dirty="0">
                <a:effectLst/>
                <a:latin typeface="Century Gothic" panose="020B0502020202020204" pitchFamily="34" charset="0"/>
                <a:ea typeface="Calibri"/>
                <a:cs typeface="Times New Roman"/>
              </a:rPr>
              <a:t> </a:t>
            </a:r>
          </a:p>
          <a:p>
            <a:pPr algn="ctr">
              <a:lnSpc>
                <a:spcPct val="80000"/>
              </a:lnSpc>
              <a:spcAft>
                <a:spcPts val="800"/>
              </a:spcAft>
            </a:pPr>
            <a:endParaRPr lang="nl-NL" sz="3600" b="1" dirty="0">
              <a:effectLst/>
              <a:latin typeface="Century Gothic" panose="020B0502020202020204" pitchFamily="34" charset="0"/>
              <a:ea typeface="Calibri"/>
              <a:cs typeface="Times New Roman"/>
            </a:endParaRPr>
          </a:p>
        </p:txBody>
      </p:sp>
      <p:pic>
        <p:nvPicPr>
          <p:cNvPr id="17" name="Afbeelding 16" descr="Afbeelding met persoon, binnen, muur, hand&#10;&#10;Automatisch gegenereerde beschrijving">
            <a:extLst>
              <a:ext uri="{FF2B5EF4-FFF2-40B4-BE49-F238E27FC236}">
                <a16:creationId xmlns:a16="http://schemas.microsoft.com/office/drawing/2014/main" id="{70FEEB6F-16D1-458E-8F94-044F9F6990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200" y="4578325"/>
            <a:ext cx="1812765" cy="1331235"/>
          </a:xfrm>
          <a:prstGeom prst="rect">
            <a:avLst/>
          </a:prstGeom>
        </p:spPr>
      </p:pic>
      <p:pic>
        <p:nvPicPr>
          <p:cNvPr id="5124" name="Picture 4" descr="Is rattengif verboden? - Ongedierte zelf bestrijden">
            <a:extLst>
              <a:ext uri="{FF2B5EF4-FFF2-40B4-BE49-F238E27FC236}">
                <a16:creationId xmlns:a16="http://schemas.microsoft.com/office/drawing/2014/main" id="{0B1FDCC3-F9FE-431E-804C-BF0453F013D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71422" y="4629406"/>
            <a:ext cx="1544235" cy="125700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Snel Onkruidvrij Concentraat 900ml">
            <a:extLst>
              <a:ext uri="{FF2B5EF4-FFF2-40B4-BE49-F238E27FC236}">
                <a16:creationId xmlns:a16="http://schemas.microsoft.com/office/drawing/2014/main" id="{8FB16EF1-1C72-4B5D-8F6F-AC4ED9B1076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Tekstvak 2">
            <a:extLst>
              <a:ext uri="{FF2B5EF4-FFF2-40B4-BE49-F238E27FC236}">
                <a16:creationId xmlns:a16="http://schemas.microsoft.com/office/drawing/2014/main" id="{0E8B5D04-C490-4A28-81AF-78AC2587F817}"/>
              </a:ext>
            </a:extLst>
          </p:cNvPr>
          <p:cNvSpPr txBox="1"/>
          <p:nvPr/>
        </p:nvSpPr>
        <p:spPr>
          <a:xfrm>
            <a:off x="6116850" y="3581400"/>
            <a:ext cx="2790781" cy="978729"/>
          </a:xfrm>
          <a:prstGeom prst="rect">
            <a:avLst/>
          </a:prstGeom>
          <a:noFill/>
        </p:spPr>
        <p:txBody>
          <a:bodyPr wrap="square" rtlCol="0">
            <a:spAutoFit/>
          </a:bodyPr>
          <a:lstStyle/>
          <a:p>
            <a:pPr algn="ctr">
              <a:lnSpc>
                <a:spcPct val="80000"/>
              </a:lnSpc>
              <a:spcAft>
                <a:spcPts val="800"/>
              </a:spcAft>
            </a:pPr>
            <a:r>
              <a:rPr lang="nl-NL" sz="3600" b="1" dirty="0">
                <a:latin typeface="Century Gothic" panose="020B0502020202020204" pitchFamily="34" charset="0"/>
                <a:ea typeface="Calibri"/>
                <a:cs typeface="Times New Roman"/>
              </a:rPr>
              <a:t>het </a:t>
            </a:r>
            <a:br>
              <a:rPr lang="nl-NL" sz="3600" b="1" dirty="0">
                <a:latin typeface="Century Gothic" panose="020B0502020202020204" pitchFamily="34" charset="0"/>
                <a:ea typeface="Calibri"/>
                <a:cs typeface="Times New Roman"/>
              </a:rPr>
            </a:br>
            <a:r>
              <a:rPr lang="nl-NL" sz="3600" b="1" dirty="0">
                <a:latin typeface="Century Gothic" panose="020B0502020202020204" pitchFamily="34" charset="0"/>
                <a:ea typeface="Calibri"/>
                <a:cs typeface="Times New Roman"/>
              </a:rPr>
              <a:t>onkruidgif </a:t>
            </a:r>
          </a:p>
        </p:txBody>
      </p:sp>
      <p:pic>
        <p:nvPicPr>
          <p:cNvPr id="20" name="Afbeelding 19" descr="Afbeelding met tekst, fles, binnen, loten&#10;&#10;Automatisch gegenereerde beschrijving">
            <a:extLst>
              <a:ext uri="{FF2B5EF4-FFF2-40B4-BE49-F238E27FC236}">
                <a16:creationId xmlns:a16="http://schemas.microsoft.com/office/drawing/2014/main" id="{5DC3F108-1541-4157-A1C1-E469EF6707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54114" y="4589588"/>
            <a:ext cx="1812766" cy="1359575"/>
          </a:xfrm>
          <a:prstGeom prst="rect">
            <a:avLst/>
          </a:prstGeom>
        </p:spPr>
      </p:pic>
    </p:spTree>
    <p:extLst>
      <p:ext uri="{BB962C8B-B14F-4D97-AF65-F5344CB8AC3E}">
        <p14:creationId xmlns:p14="http://schemas.microsoft.com/office/powerpoint/2010/main" val="240673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7595" y="105918"/>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812238" y="476671"/>
            <a:ext cx="3288843" cy="9083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939343" y="404664"/>
            <a:ext cx="3288842"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korf</a:t>
            </a:r>
          </a:p>
          <a:p>
            <a:pPr algn="ctr">
              <a:lnSpc>
                <a:spcPct val="107000"/>
              </a:lnSpc>
              <a:spcAft>
                <a:spcPts val="800"/>
              </a:spcAft>
            </a:pP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514803"/>
            <a:ext cx="2696249"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514803"/>
            <a:ext cx="2858850" cy="10303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976406" y="3562130"/>
            <a:ext cx="3056828"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picknick korf</a:t>
            </a:r>
          </a:p>
          <a:p>
            <a:pPr algn="ctr">
              <a:lnSpc>
                <a:spcPct val="80000"/>
              </a:lnSpc>
              <a:spcAft>
                <a:spcPts val="800"/>
              </a:spcAft>
            </a:pP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16850" y="3994085"/>
            <a:ext cx="2736397" cy="5355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811096" cy="69088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785426"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mand</a:t>
            </a:r>
          </a:p>
          <a:p>
            <a:pPr>
              <a:lnSpc>
                <a:spcPct val="107000"/>
              </a:lnSpc>
              <a:spcAft>
                <a:spcPts val="800"/>
              </a:spcAft>
            </a:pPr>
            <a:r>
              <a:rPr lang="nl-NL" sz="2800" dirty="0">
                <a:effectLst/>
                <a:latin typeface="Century Gothic" panose="020B0502020202020204" pitchFamily="34" charset="0"/>
                <a:ea typeface="Calibri"/>
                <a:cs typeface="Times New Roman"/>
              </a:rPr>
              <a:t> </a:t>
            </a:r>
          </a:p>
        </p:txBody>
      </p:sp>
      <p:sp>
        <p:nvSpPr>
          <p:cNvPr id="23" name="Tekstvak 22">
            <a:extLst>
              <a:ext uri="{FF2B5EF4-FFF2-40B4-BE49-F238E27FC236}">
                <a16:creationId xmlns:a16="http://schemas.microsoft.com/office/drawing/2014/main" id="{6E47C47C-A67A-44B8-AE5E-2DF52D691092}"/>
              </a:ext>
            </a:extLst>
          </p:cNvPr>
          <p:cNvSpPr txBox="1"/>
          <p:nvPr/>
        </p:nvSpPr>
        <p:spPr>
          <a:xfrm>
            <a:off x="417815" y="3606779"/>
            <a:ext cx="2617537" cy="1524520"/>
          </a:xfrm>
          <a:prstGeom prst="rect">
            <a:avLst/>
          </a:prstGeom>
          <a:noFill/>
        </p:spPr>
        <p:txBody>
          <a:bodyPr wrap="square" rtlCol="0">
            <a:spAutoFit/>
          </a:bodyPr>
          <a:lstStyle/>
          <a:p>
            <a:pPr algn="ctr">
              <a:lnSpc>
                <a:spcPct val="80000"/>
              </a:lnSpc>
              <a:spcAft>
                <a:spcPts val="800"/>
              </a:spcAft>
            </a:pPr>
            <a:r>
              <a:rPr lang="en-US" sz="3600" b="1" dirty="0">
                <a:effectLst/>
                <a:latin typeface="Century Gothic" panose="020B0502020202020204" pitchFamily="34" charset="0"/>
                <a:ea typeface="Calibri"/>
                <a:cs typeface="Times New Roman"/>
              </a:rPr>
              <a:t>de bijenkorf</a:t>
            </a:r>
          </a:p>
          <a:p>
            <a:pPr algn="ctr">
              <a:lnSpc>
                <a:spcPct val="80000"/>
              </a:lnSpc>
              <a:spcAft>
                <a:spcPts val="800"/>
              </a:spcAft>
            </a:pPr>
            <a:endParaRPr lang="nl-NL" sz="3600" b="1" dirty="0">
              <a:effectLst/>
              <a:latin typeface="Century Gothic" panose="020B0502020202020204" pitchFamily="34" charset="0"/>
              <a:ea typeface="Calibri"/>
              <a:cs typeface="Times New Roman"/>
            </a:endParaRPr>
          </a:p>
        </p:txBody>
      </p:sp>
      <p:sp>
        <p:nvSpPr>
          <p:cNvPr id="2" name="AutoShape 6" descr="Snel Onkruidvrij Concentraat 900ml">
            <a:extLst>
              <a:ext uri="{FF2B5EF4-FFF2-40B4-BE49-F238E27FC236}">
                <a16:creationId xmlns:a16="http://schemas.microsoft.com/office/drawing/2014/main" id="{8FB16EF1-1C72-4B5D-8F6F-AC4ED9B1076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Tekstvak 2">
            <a:extLst>
              <a:ext uri="{FF2B5EF4-FFF2-40B4-BE49-F238E27FC236}">
                <a16:creationId xmlns:a16="http://schemas.microsoft.com/office/drawing/2014/main" id="{0E8B5D04-C490-4A28-81AF-78AC2587F817}"/>
              </a:ext>
            </a:extLst>
          </p:cNvPr>
          <p:cNvSpPr txBox="1"/>
          <p:nvPr/>
        </p:nvSpPr>
        <p:spPr>
          <a:xfrm>
            <a:off x="6062466" y="4001344"/>
            <a:ext cx="2790781" cy="535531"/>
          </a:xfrm>
          <a:prstGeom prst="rect">
            <a:avLst/>
          </a:prstGeom>
          <a:noFill/>
        </p:spPr>
        <p:txBody>
          <a:bodyPr wrap="square" rtlCol="0">
            <a:sp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waskorf</a:t>
            </a:r>
          </a:p>
        </p:txBody>
      </p:sp>
      <p:pic>
        <p:nvPicPr>
          <p:cNvPr id="21" name="Afbeelding 20" descr="Afbeelding met lucht, gras, buiten, outdoor-object&#10;&#10;Automatisch gegenereerde beschrijving">
            <a:extLst>
              <a:ext uri="{FF2B5EF4-FFF2-40B4-BE49-F238E27FC236}">
                <a16:creationId xmlns:a16="http://schemas.microsoft.com/office/drawing/2014/main" id="{5B11D2AC-EEB9-42B9-BE2C-15C76A3566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2238" y="4600437"/>
            <a:ext cx="3385163" cy="1408227"/>
          </a:xfrm>
          <a:prstGeom prst="rect">
            <a:avLst/>
          </a:prstGeom>
        </p:spPr>
      </p:pic>
      <p:pic>
        <p:nvPicPr>
          <p:cNvPr id="19" name="Afbeelding 18" descr="Afbeelding met vloer, binnen, container&#10;&#10;Automatisch gegenereerde beschrijving">
            <a:extLst>
              <a:ext uri="{FF2B5EF4-FFF2-40B4-BE49-F238E27FC236}">
                <a16:creationId xmlns:a16="http://schemas.microsoft.com/office/drawing/2014/main" id="{9F14F11E-41D6-49FC-9EDE-C22D5CBAD8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6405" y="4575712"/>
            <a:ext cx="2220849" cy="1483527"/>
          </a:xfrm>
          <a:prstGeom prst="rect">
            <a:avLst/>
          </a:prstGeom>
        </p:spPr>
      </p:pic>
      <p:pic>
        <p:nvPicPr>
          <p:cNvPr id="22" name="Afbeelding 21" descr="Afbeelding met mand, container&#10;&#10;Automatisch gegenereerde beschrijving">
            <a:extLst>
              <a:ext uri="{FF2B5EF4-FFF2-40B4-BE49-F238E27FC236}">
                <a16:creationId xmlns:a16="http://schemas.microsoft.com/office/drawing/2014/main" id="{08CE51EB-EF6E-4A30-8889-FDC1A5336E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0765" y="4600437"/>
            <a:ext cx="2005011" cy="1408227"/>
          </a:xfrm>
          <a:prstGeom prst="rect">
            <a:avLst/>
          </a:prstGeom>
        </p:spPr>
      </p:pic>
      <p:pic>
        <p:nvPicPr>
          <p:cNvPr id="24" name="Afbeelding 23">
            <a:extLst>
              <a:ext uri="{FF2B5EF4-FFF2-40B4-BE49-F238E27FC236}">
                <a16:creationId xmlns:a16="http://schemas.microsoft.com/office/drawing/2014/main" id="{412C1972-1116-49BD-A45D-4BE9E0F14F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17733" y="1298809"/>
            <a:ext cx="2006325" cy="1861870"/>
          </a:xfrm>
          <a:prstGeom prst="rect">
            <a:avLst/>
          </a:prstGeom>
          <a:ln>
            <a:solidFill>
              <a:schemeClr val="tx1"/>
            </a:solidFill>
          </a:ln>
        </p:spPr>
      </p:pic>
    </p:spTree>
    <p:extLst>
      <p:ext uri="{BB962C8B-B14F-4D97-AF65-F5344CB8AC3E}">
        <p14:creationId xmlns:p14="http://schemas.microsoft.com/office/powerpoint/2010/main" val="113616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16 – 19 april 2022</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E7FBC7-9997-4D5E-B182-AE74E9496581}"/>
              </a:ext>
            </a:extLst>
          </p:cNvPr>
          <p:cNvSpPr>
            <a:spLocks noGrp="1"/>
          </p:cNvSpPr>
          <p:nvPr>
            <p:ph type="title"/>
          </p:nvPr>
        </p:nvSpPr>
        <p:spPr>
          <a:xfrm>
            <a:off x="323528" y="332136"/>
            <a:ext cx="8229600" cy="1143000"/>
          </a:xfrm>
        </p:spPr>
        <p:txBody>
          <a:bodyPr/>
          <a:lstStyle/>
          <a:p>
            <a:r>
              <a:rPr lang="nl-NL" b="1" dirty="0">
                <a:latin typeface="Century Gothic" panose="020B0502020202020204" pitchFamily="34" charset="0"/>
              </a:rPr>
              <a:t>de slangenbezweerder</a:t>
            </a:r>
          </a:p>
        </p:txBody>
      </p:sp>
      <p:pic>
        <p:nvPicPr>
          <p:cNvPr id="8" name="Tijdelijke aanduiding voor inhoud 7" descr="Afbeelding met grond, buiten, stof&#10;&#10;Automatisch gegenereerde beschrijving">
            <a:extLst>
              <a:ext uri="{FF2B5EF4-FFF2-40B4-BE49-F238E27FC236}">
                <a16:creationId xmlns:a16="http://schemas.microsoft.com/office/drawing/2014/main" id="{F1243097-F783-4DF3-B5F0-62C2BCB71B4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77528" y="1600200"/>
            <a:ext cx="6788944" cy="4525963"/>
          </a:xfrm>
        </p:spPr>
      </p:pic>
    </p:spTree>
    <p:extLst>
      <p:ext uri="{BB962C8B-B14F-4D97-AF65-F5344CB8AC3E}">
        <p14:creationId xmlns:p14="http://schemas.microsoft.com/office/powerpoint/2010/main" val="286070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nationaal</a:t>
            </a:r>
          </a:p>
        </p:txBody>
      </p:sp>
      <p:sp>
        <p:nvSpPr>
          <p:cNvPr id="2" name="Tekstvak 1">
            <a:extLst>
              <a:ext uri="{FF2B5EF4-FFF2-40B4-BE49-F238E27FC236}">
                <a16:creationId xmlns:a16="http://schemas.microsoft.com/office/drawing/2014/main" id="{B62779A9-6166-4216-9B5B-833478CB99F9}"/>
              </a:ext>
            </a:extLst>
          </p:cNvPr>
          <p:cNvSpPr txBox="1"/>
          <p:nvPr/>
        </p:nvSpPr>
        <p:spPr>
          <a:xfrm>
            <a:off x="375913" y="1347519"/>
            <a:ext cx="8392173" cy="1200329"/>
          </a:xfrm>
          <a:prstGeom prst="rect">
            <a:avLst/>
          </a:prstGeom>
          <a:noFill/>
        </p:spPr>
        <p:txBody>
          <a:bodyPr wrap="square" rtlCol="0">
            <a:spAutoFit/>
          </a:bodyPr>
          <a:lstStyle/>
          <a:p>
            <a:endParaRPr lang="nl-NL" sz="3600" dirty="0">
              <a:latin typeface="Century Gothic" panose="020B0502020202020204" pitchFamily="34" charset="0"/>
            </a:endParaRPr>
          </a:p>
          <a:p>
            <a:endParaRPr lang="nl-NL" sz="3600" dirty="0">
              <a:latin typeface="Century Gothic" panose="020B0502020202020204" pitchFamily="34" charset="0"/>
            </a:endParaRPr>
          </a:p>
        </p:txBody>
      </p:sp>
      <p:pic>
        <p:nvPicPr>
          <p:cNvPr id="4" name="Afbeelding 3" descr="Afbeelding met kaart&#10;&#10;Automatisch gegenereerde beschrijving">
            <a:extLst>
              <a:ext uri="{FF2B5EF4-FFF2-40B4-BE49-F238E27FC236}">
                <a16:creationId xmlns:a16="http://schemas.microsoft.com/office/drawing/2014/main" id="{854E076F-8258-45AB-8818-BEA454715C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656" y="1556792"/>
            <a:ext cx="5904656" cy="4870224"/>
          </a:xfrm>
          <a:prstGeom prst="rect">
            <a:avLst/>
          </a:prstGeom>
        </p:spPr>
      </p:pic>
      <p:sp>
        <p:nvSpPr>
          <p:cNvPr id="5" name="Ovaal 4">
            <a:extLst>
              <a:ext uri="{FF2B5EF4-FFF2-40B4-BE49-F238E27FC236}">
                <a16:creationId xmlns:a16="http://schemas.microsoft.com/office/drawing/2014/main" id="{C296D734-A946-4CA8-8C58-A372EE66A327}"/>
              </a:ext>
            </a:extLst>
          </p:cNvPr>
          <p:cNvSpPr/>
          <p:nvPr/>
        </p:nvSpPr>
        <p:spPr>
          <a:xfrm>
            <a:off x="2987824" y="2996952"/>
            <a:ext cx="1872208" cy="18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5B8C12DC-F5B9-4290-AD42-D5C3410E0426}"/>
              </a:ext>
            </a:extLst>
          </p:cNvPr>
          <p:cNvSpPr/>
          <p:nvPr/>
        </p:nvSpPr>
        <p:spPr>
          <a:xfrm>
            <a:off x="2987824" y="5661248"/>
            <a:ext cx="1584176" cy="7200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5E5B1445-031D-45A3-9C17-B494DB10EB8C}"/>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735040" y="3768967"/>
            <a:ext cx="2188888" cy="2315321"/>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de korf</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a:extLst>
              <a:ext uri="{FF2B5EF4-FFF2-40B4-BE49-F238E27FC236}">
                <a16:creationId xmlns:a16="http://schemas.microsoft.com/office/drawing/2014/main" id="{8496ED09-A9FC-4441-91ED-31379C5A32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5696" y="1605260"/>
            <a:ext cx="5092083" cy="4725454"/>
          </a:xfrm>
          <a:prstGeom prst="rect">
            <a:avLst/>
          </a:prstGeom>
        </p:spPr>
      </p:pic>
    </p:spTree>
    <p:extLst>
      <p:ext uri="{BB962C8B-B14F-4D97-AF65-F5344CB8AC3E}">
        <p14:creationId xmlns:p14="http://schemas.microsoft.com/office/powerpoint/2010/main" val="87927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171400"/>
            <a:ext cx="9361040" cy="1323439"/>
          </a:xfrm>
          <a:prstGeom prst="rect">
            <a:avLst/>
          </a:prstGeom>
          <a:noFill/>
        </p:spPr>
        <p:txBody>
          <a:bodyPr wrap="square" rtlCol="0">
            <a:spAutoFit/>
          </a:bodyPr>
          <a:lstStyle/>
          <a:p>
            <a:r>
              <a:rPr lang="nl-NL" sz="8000" b="1" u="sng" dirty="0">
                <a:latin typeface="Century Gothic" panose="020B0502020202020204" pitchFamily="34" charset="0"/>
              </a:rPr>
              <a:t>wild</a:t>
            </a:r>
          </a:p>
        </p:txBody>
      </p:sp>
      <p:pic>
        <p:nvPicPr>
          <p:cNvPr id="4" name="Afbeelding 3" descr="Afbeelding met gras, buiten, droog&#10;&#10;Automatisch gegenereerde beschrijving">
            <a:extLst>
              <a:ext uri="{FF2B5EF4-FFF2-40B4-BE49-F238E27FC236}">
                <a16:creationId xmlns:a16="http://schemas.microsoft.com/office/drawing/2014/main" id="{EA8F8A67-B614-4333-AA75-A787299874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268760"/>
            <a:ext cx="7776864" cy="5194946"/>
          </a:xfrm>
          <a:prstGeom prst="rect">
            <a:avLst/>
          </a:prstGeom>
        </p:spPr>
      </p:pic>
    </p:spTree>
    <p:extLst>
      <p:ext uri="{BB962C8B-B14F-4D97-AF65-F5344CB8AC3E}">
        <p14:creationId xmlns:p14="http://schemas.microsoft.com/office/powerpoint/2010/main" val="357711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134178"/>
            <a:ext cx="9036496" cy="2554545"/>
          </a:xfrm>
          <a:prstGeom prst="rect">
            <a:avLst/>
          </a:prstGeom>
          <a:noFill/>
        </p:spPr>
        <p:txBody>
          <a:bodyPr wrap="square" rtlCol="0">
            <a:spAutoFit/>
          </a:bodyPr>
          <a:lstStyle/>
          <a:p>
            <a:r>
              <a:rPr lang="nl-NL" sz="8000" b="1" u="sng" dirty="0">
                <a:latin typeface="Century Gothic" panose="020B0502020202020204" pitchFamily="34" charset="0"/>
              </a:rPr>
              <a:t>het gif </a:t>
            </a:r>
          </a:p>
          <a:p>
            <a:endParaRPr lang="nl-NL" sz="8000" b="1" u="sng" dirty="0">
              <a:latin typeface="Century Gothic" panose="020B0502020202020204" pitchFamily="34" charset="0"/>
            </a:endParaRP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649906"/>
            <a:ext cx="9036495" cy="369332"/>
          </a:xfrm>
          <a:prstGeom prst="rect">
            <a:avLst/>
          </a:prstGeom>
          <a:noFill/>
        </p:spPr>
        <p:txBody>
          <a:bodyPr wrap="square" rtlCol="0">
            <a:spAutoFit/>
          </a:bodyPr>
          <a:lstStyle/>
          <a:p>
            <a:r>
              <a:rPr lang="nl-NL" dirty="0"/>
              <a:t>             </a:t>
            </a:r>
          </a:p>
        </p:txBody>
      </p:sp>
      <p:pic>
        <p:nvPicPr>
          <p:cNvPr id="4" name="Afbeelding 3" descr="Afbeelding met persoon, binnen, muur, hand&#10;&#10;Automatisch gegenereerde beschrijving">
            <a:extLst>
              <a:ext uri="{FF2B5EF4-FFF2-40B4-BE49-F238E27FC236}">
                <a16:creationId xmlns:a16="http://schemas.microsoft.com/office/drawing/2014/main" id="{8C32F61D-F0F6-4602-B36E-E6D17A2330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404" y="1401607"/>
            <a:ext cx="7777191" cy="5195165"/>
          </a:xfrm>
          <a:prstGeom prst="rect">
            <a:avLst/>
          </a:prstGeom>
        </p:spPr>
      </p:pic>
      <p:sp>
        <p:nvSpPr>
          <p:cNvPr id="2" name="Ovaal 1">
            <a:extLst>
              <a:ext uri="{FF2B5EF4-FFF2-40B4-BE49-F238E27FC236}">
                <a16:creationId xmlns:a16="http://schemas.microsoft.com/office/drawing/2014/main" id="{276AADA6-65EF-4F2F-8349-DBAC26563B35}"/>
              </a:ext>
            </a:extLst>
          </p:cNvPr>
          <p:cNvSpPr/>
          <p:nvPr/>
        </p:nvSpPr>
        <p:spPr>
          <a:xfrm>
            <a:off x="4097381" y="3717032"/>
            <a:ext cx="2016224" cy="2016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91277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onderzoeker</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descr="Afbeelding met persoon, binnen, automaat&#10;&#10;Automatisch gegenereerde beschrijving">
            <a:extLst>
              <a:ext uri="{FF2B5EF4-FFF2-40B4-BE49-F238E27FC236}">
                <a16:creationId xmlns:a16="http://schemas.microsoft.com/office/drawing/2014/main" id="{1B23D025-EE98-4B99-8071-88AE8878E3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7975" y="1466613"/>
            <a:ext cx="7928049" cy="5295937"/>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107996"/>
          </a:xfrm>
          <a:prstGeom prst="rect">
            <a:avLst/>
          </a:prstGeom>
          <a:noFill/>
        </p:spPr>
        <p:txBody>
          <a:bodyPr wrap="square" rtlCol="0">
            <a:spAutoFit/>
          </a:bodyPr>
          <a:lstStyle/>
          <a:p>
            <a:r>
              <a:rPr lang="nl-NL" sz="6600" b="1" u="sng" dirty="0">
                <a:latin typeface="Century Gothic" panose="020B0502020202020204" pitchFamily="34" charset="0"/>
              </a:rPr>
              <a:t>informatie opleveren</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3" name="Afbeelding 2" descr="Afbeelding met persoon&#10;&#10;Automatisch gegenereerde beschrijving">
            <a:extLst>
              <a:ext uri="{FF2B5EF4-FFF2-40B4-BE49-F238E27FC236}">
                <a16:creationId xmlns:a16="http://schemas.microsoft.com/office/drawing/2014/main" id="{64392D6B-7946-4C6B-B0B3-B749FF0613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546" y="3520479"/>
            <a:ext cx="4753016" cy="3175015"/>
          </a:xfrm>
          <a:prstGeom prst="rect">
            <a:avLst/>
          </a:prstGeom>
        </p:spPr>
      </p:pic>
      <p:pic>
        <p:nvPicPr>
          <p:cNvPr id="4" name="Afbeelding 3">
            <a:extLst>
              <a:ext uri="{FF2B5EF4-FFF2-40B4-BE49-F238E27FC236}">
                <a16:creationId xmlns:a16="http://schemas.microsoft.com/office/drawing/2014/main" id="{90A96ED0-EA3D-4082-B439-D154DE4821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76118" y="1498905"/>
            <a:ext cx="4586612" cy="1681758"/>
          </a:xfrm>
          <a:prstGeom prst="rect">
            <a:avLst/>
          </a:prstGeom>
        </p:spPr>
      </p:pic>
      <p:sp>
        <p:nvSpPr>
          <p:cNvPr id="5" name="Pijl: gebogen omhoog 4">
            <a:extLst>
              <a:ext uri="{FF2B5EF4-FFF2-40B4-BE49-F238E27FC236}">
                <a16:creationId xmlns:a16="http://schemas.microsoft.com/office/drawing/2014/main" id="{5E6D05DF-F823-4B5F-9D2F-4E3D433409B5}"/>
              </a:ext>
            </a:extLst>
          </p:cNvPr>
          <p:cNvSpPr/>
          <p:nvPr/>
        </p:nvSpPr>
        <p:spPr>
          <a:xfrm>
            <a:off x="4211960" y="3508721"/>
            <a:ext cx="2251515" cy="172047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A1792C30-CF38-42E8-9A84-19FDDBAEF416}"/>
              </a:ext>
            </a:extLst>
          </p:cNvPr>
          <p:cNvSpPr txBox="1"/>
          <p:nvPr/>
        </p:nvSpPr>
        <p:spPr>
          <a:xfrm>
            <a:off x="6660232" y="3180663"/>
            <a:ext cx="2251515" cy="230832"/>
          </a:xfrm>
          <a:prstGeom prst="rect">
            <a:avLst/>
          </a:prstGeom>
          <a:noFill/>
        </p:spPr>
        <p:txBody>
          <a:bodyPr wrap="square" rtlCol="0">
            <a:spAutoFit/>
          </a:bodyPr>
          <a:lstStyle/>
          <a:p>
            <a:r>
              <a:rPr lang="nl-NL" sz="900" dirty="0"/>
              <a:t>Bron: nl.stevenbolgartersnakes.com</a:t>
            </a:r>
          </a:p>
        </p:txBody>
      </p:sp>
    </p:spTree>
    <p:extLst>
      <p:ext uri="{BB962C8B-B14F-4D97-AF65-F5344CB8AC3E}">
        <p14:creationId xmlns:p14="http://schemas.microsoft.com/office/powerpoint/2010/main" val="198754384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8844</TotalTime>
  <Words>693</Words>
  <Application>Microsoft Office PowerPoint</Application>
  <PresentationFormat>Diavoorstelling (4:3)</PresentationFormat>
  <Paragraphs>229</Paragraphs>
  <Slides>19</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Century Gothic</vt:lpstr>
      <vt:lpstr>Tahoma</vt:lpstr>
      <vt:lpstr>Verdana</vt:lpstr>
      <vt:lpstr>Kantoorthema</vt:lpstr>
      <vt:lpstr>PowerPoint-presentatie</vt:lpstr>
      <vt:lpstr>PowerPoint-presentatie</vt:lpstr>
      <vt:lpstr>de slangenbezweerder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Harmsel, Marjan ter</cp:lastModifiedBy>
  <cp:revision>1401</cp:revision>
  <dcterms:created xsi:type="dcterms:W3CDTF">2020-12-15T09:16:44Z</dcterms:created>
  <dcterms:modified xsi:type="dcterms:W3CDTF">2022-04-19T10:05:10Z</dcterms:modified>
</cp:coreProperties>
</file>