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317" r:id="rId2"/>
    <p:sldId id="548" r:id="rId3"/>
    <p:sldId id="1291" r:id="rId4"/>
    <p:sldId id="1245" r:id="rId5"/>
    <p:sldId id="1241" r:id="rId6"/>
    <p:sldId id="1442" r:id="rId7"/>
    <p:sldId id="1265" r:id="rId8"/>
    <p:sldId id="1238" r:id="rId9"/>
    <p:sldId id="1244" r:id="rId10"/>
    <p:sldId id="934" r:id="rId11"/>
    <p:sldId id="1428" r:id="rId12"/>
    <p:sldId id="1453" r:id="rId13"/>
    <p:sldId id="1438" r:id="rId14"/>
    <p:sldId id="259" r:id="rId15"/>
    <p:sldId id="1452" r:id="rId16"/>
    <p:sldId id="1456" r:id="rId17"/>
    <p:sldId id="1474"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91"/>
            <p14:sldId id="1245"/>
            <p14:sldId id="1241"/>
            <p14:sldId id="1442"/>
            <p14:sldId id="1265"/>
            <p14:sldId id="1238"/>
            <p14:sldId id="1244"/>
            <p14:sldId id="934"/>
            <p14:sldId id="1428"/>
            <p14:sldId id="1453"/>
            <p14:sldId id="1438"/>
            <p14:sldId id="259"/>
            <p14:sldId id="1452"/>
            <p14:sldId id="1456"/>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85050" autoAdjust="0"/>
  </p:normalViewPr>
  <p:slideViewPr>
    <p:cSldViewPr>
      <p:cViewPr varScale="1">
        <p:scale>
          <a:sx n="71" d="100"/>
          <a:sy n="71" d="100"/>
        </p:scale>
        <p:origin x="189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9BBA1FD-14D3-45C5-82B1-BF6F1A21ECD8}"/>
    <pc:docChg chg="modSld">
      <pc:chgData name="Routledge, Mandy" userId="bacdedf5-8e30-494b-ad8b-f27fa30c4f8d" providerId="ADAL" clId="{C9BBA1FD-14D3-45C5-82B1-BF6F1A21ECD8}" dt="2022-02-15T10:06:40.337" v="10" actId="20577"/>
      <pc:docMkLst>
        <pc:docMk/>
      </pc:docMkLst>
      <pc:sldChg chg="modSp mod">
        <pc:chgData name="Routledge, Mandy" userId="bacdedf5-8e30-494b-ad8b-f27fa30c4f8d" providerId="ADAL" clId="{C9BBA1FD-14D3-45C5-82B1-BF6F1A21ECD8}" dt="2022-02-15T10:06:40.337" v="10" actId="20577"/>
        <pc:sldMkLst>
          <pc:docMk/>
          <pc:sldMk cId="323006580" sldId="548"/>
        </pc:sldMkLst>
        <pc:spChg chg="mod">
          <ac:chgData name="Routledge, Mandy" userId="bacdedf5-8e30-494b-ad8b-f27fa30c4f8d" providerId="ADAL" clId="{C9BBA1FD-14D3-45C5-82B1-BF6F1A21ECD8}" dt="2022-02-15T10:06:40.337" v="10" actId="20577"/>
          <ac:spMkLst>
            <pc:docMk/>
            <pc:sldMk cId="323006580" sldId="548"/>
            <ac:spMk id="3" creationId="{00000000-0000-0000-0000-000000000000}"/>
          </ac:spMkLst>
        </pc:spChg>
      </pc:sldChg>
    </pc:docChg>
  </pc:docChgLst>
  <pc:docChgLst>
    <pc:chgData name="Mandy" userId="bacdedf5-8e30-494b-ad8b-f27fa30c4f8d" providerId="ADAL" clId="{655D8425-0941-412D-89B3-7861507C2D67}"/>
    <pc:docChg chg="modSld">
      <pc:chgData name="Mandy" userId="bacdedf5-8e30-494b-ad8b-f27fa30c4f8d" providerId="ADAL" clId="{655D8425-0941-412D-89B3-7861507C2D67}" dt="2022-01-11T11:19:01.769" v="5" actId="20577"/>
      <pc:docMkLst>
        <pc:docMk/>
      </pc:docMkLst>
      <pc:sldChg chg="modSp mod">
        <pc:chgData name="Mandy" userId="bacdedf5-8e30-494b-ad8b-f27fa30c4f8d" providerId="ADAL" clId="{655D8425-0941-412D-89B3-7861507C2D67}" dt="2022-01-11T11:19:01.769" v="5" actId="20577"/>
        <pc:sldMkLst>
          <pc:docMk/>
          <pc:sldMk cId="323006580" sldId="548"/>
        </pc:sldMkLst>
        <pc:spChg chg="mod">
          <ac:chgData name="Mandy" userId="bacdedf5-8e30-494b-ad8b-f27fa30c4f8d" providerId="ADAL" clId="{655D8425-0941-412D-89B3-7861507C2D67}" dt="2022-01-11T11:19:01.769" v="5" actId="20577"/>
          <ac:spMkLst>
            <pc:docMk/>
            <pc:sldMk cId="323006580" sldId="548"/>
            <ac:spMk id="3" creationId="{00000000-0000-0000-0000-000000000000}"/>
          </ac:spMkLst>
        </pc:spChg>
      </pc:sldChg>
    </pc:docChg>
  </pc:docChgLst>
  <pc:docChgLst>
    <pc:chgData name="Routledge, Mandy" userId="bacdedf5-8e30-494b-ad8b-f27fa30c4f8d" providerId="ADAL" clId="{95E54199-3027-4CF9-8C4C-D216678C710C}"/>
    <pc:docChg chg="modSld">
      <pc:chgData name="Routledge, Mandy" userId="bacdedf5-8e30-494b-ad8b-f27fa30c4f8d" providerId="ADAL" clId="{95E54199-3027-4CF9-8C4C-D216678C710C}" dt="2022-02-15T10:36:22.993" v="18" actId="20577"/>
      <pc:docMkLst>
        <pc:docMk/>
      </pc:docMkLst>
      <pc:sldChg chg="modSp mod">
        <pc:chgData name="Routledge, Mandy" userId="bacdedf5-8e30-494b-ad8b-f27fa30c4f8d" providerId="ADAL" clId="{95E54199-3027-4CF9-8C4C-D216678C710C}" dt="2022-02-15T10:36:22.993" v="18" actId="20577"/>
        <pc:sldMkLst>
          <pc:docMk/>
          <pc:sldMk cId="323006580" sldId="548"/>
        </pc:sldMkLst>
        <pc:spChg chg="mod">
          <ac:chgData name="Routledge, Mandy" userId="bacdedf5-8e30-494b-ad8b-f27fa30c4f8d" providerId="ADAL" clId="{95E54199-3027-4CF9-8C4C-D216678C710C}" dt="2022-02-15T10:36:22.993" v="18"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12-4-2022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12-4-2022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gn="l"/>
            <a:r>
              <a:rPr lang="nl-NL" sz="1800" b="1" dirty="0">
                <a:solidFill>
                  <a:srgbClr val="4F4F4F"/>
                </a:solidFill>
                <a:effectLst/>
                <a:latin typeface="Verdana" panose="020B0604030504040204" pitchFamily="34" charset="0"/>
              </a:rPr>
              <a:t>Woordenoverzicht</a:t>
            </a:r>
          </a:p>
          <a:p>
            <a:pPr algn="l"/>
            <a:r>
              <a:rPr lang="nl-NL" sz="2800" dirty="0"/>
              <a:t>aandacht vragen voor: zorgen dat mensen nadenken over</a:t>
            </a:r>
          </a:p>
          <a:p>
            <a:pPr algn="l"/>
            <a:r>
              <a:rPr lang="nl-NL" sz="2800" dirty="0"/>
              <a:t>het beroep: het werk dat iemand doet</a:t>
            </a:r>
          </a:p>
          <a:p>
            <a:pPr algn="l"/>
            <a:r>
              <a:rPr lang="nl-NL" sz="2800" dirty="0"/>
              <a:t>namelijk: want, er wordt gezegd waarom iets zo is of zo gebeurt</a:t>
            </a:r>
          </a:p>
          <a:p>
            <a:pPr algn="l"/>
            <a:r>
              <a:rPr lang="nl-NL" sz="2800" dirty="0"/>
              <a:t>eeuwenlang: honderden jaren lang</a:t>
            </a:r>
          </a:p>
          <a:p>
            <a:pPr algn="l"/>
            <a:r>
              <a:rPr lang="nl-NL" sz="2800" dirty="0"/>
              <a:t>malen: fijnmaken, in heel kleine stukjes maken</a:t>
            </a:r>
          </a:p>
          <a:p>
            <a:pPr algn="l"/>
            <a:r>
              <a:rPr lang="nl-NL" sz="2800" dirty="0"/>
              <a:t>op leeftijd zijn: oud zijn</a:t>
            </a:r>
          </a:p>
          <a:p>
            <a:pPr algn="l"/>
            <a:r>
              <a:rPr lang="nl-NL" sz="2800" dirty="0"/>
              <a:t>ouderwets: van vroeger</a:t>
            </a:r>
            <a:endParaRPr lang="nl-NL" sz="1800" b="1" dirty="0">
              <a:solidFill>
                <a:srgbClr val="4F4F4F"/>
              </a:solidFill>
              <a:effectLst/>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56959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153592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50059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36009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12-4-2022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12-4-2022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12-4-2022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12-4-2022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12-4-2022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12-4-2022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12-4-2022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4.png"/><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6.wdp"/><Relationship Id="rId17" Type="http://schemas.openxmlformats.org/officeDocument/2006/relationships/image" Target="../media/image12.png"/><Relationship Id="rId2" Type="http://schemas.openxmlformats.org/officeDocument/2006/relationships/notesSlide" Target="../notesSlides/notesSlide4.xml"/><Relationship Id="rId16" Type="http://schemas.microsoft.com/office/2007/relationships/hdphoto" Target="../media/hdphoto8.wdp"/><Relationship Id="rId1" Type="http://schemas.openxmlformats.org/officeDocument/2006/relationships/slideLayout" Target="../slideLayouts/slideLayout4.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8.png"/><Relationship Id="rId14"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2000" u="sng" dirty="0"/>
              <a:t>Semantisatieverhaal AA:</a:t>
            </a:r>
          </a:p>
          <a:p>
            <a:pPr marL="0" indent="0">
              <a:buNone/>
            </a:pPr>
            <a:r>
              <a:rPr lang="nl-NL" sz="2000" dirty="0"/>
              <a:t>Vandaag </a:t>
            </a:r>
            <a:r>
              <a:rPr lang="nl-NL" sz="2000" b="1" u="sng" dirty="0"/>
              <a:t>vraag ik jullie aandacht voor</a:t>
            </a:r>
            <a:r>
              <a:rPr lang="nl-NL" sz="2000" dirty="0"/>
              <a:t>: koffie! Vandaag </a:t>
            </a:r>
            <a:r>
              <a:rPr lang="nl-NL" sz="2000" b="1" i="1" dirty="0"/>
              <a:t>zorg ik dat jullie gaan nadenken over</a:t>
            </a:r>
            <a:r>
              <a:rPr lang="nl-NL" sz="2000" dirty="0"/>
              <a:t> koffie. Koffie? Is daar dan zoveel over te vertellen? Echt wel! Ik weet zeker dat er bij jullie thuis elke dag koffie wordt gezet. Misschien wel vaker dan één keer. En ik weet ook dat de meeste juffen en meesters in de pauze koffie drinken. Elk jaar drinken we in Nederland </a:t>
            </a:r>
            <a:r>
              <a:rPr lang="nl-NL" sz="2000" b="1" u="sng" dirty="0"/>
              <a:t>namelijk</a:t>
            </a:r>
            <a:r>
              <a:rPr lang="nl-NL" sz="2000" dirty="0"/>
              <a:t> 8,4 kilo koffie per persoon. </a:t>
            </a:r>
            <a:r>
              <a:rPr lang="nl-NL" sz="2000" b="1" i="1" dirty="0"/>
              <a:t>Want</a:t>
            </a:r>
            <a:r>
              <a:rPr lang="nl-NL" sz="2000" dirty="0"/>
              <a:t> we drinken 8,4 kilo koffie per persoon. En dat is best veel want er zijn natuurlijk ook mensen die geen koffie drinken. Zoals kinderen (jullie dus) en mensen die geen koffie lusten. Kun je nagaan! </a:t>
            </a:r>
            <a:r>
              <a:rPr lang="nl-NL" sz="2000" b="1" u="sng" dirty="0"/>
              <a:t>Eeuwenlang</a:t>
            </a:r>
            <a:r>
              <a:rPr lang="nl-NL" sz="2000" dirty="0"/>
              <a:t>, </a:t>
            </a:r>
            <a:r>
              <a:rPr lang="nl-NL" sz="2000" b="1" i="1" dirty="0"/>
              <a:t>honderden jaren </a:t>
            </a:r>
            <a:r>
              <a:rPr lang="nl-NL" sz="2000" dirty="0"/>
              <a:t>lang, werd de gemalen koffie gekookt in het water.  Dat werd dan een soort drab. In Turkije bijvoorbeeld drinken de mensen hun koffie nog steeds graag op deze manier. Vanaf 1950 kwamen er andere manieren om koffie te zetten. Onder andere de snelfiltermethode. Dan komt er juist geen drab in je kopje. Maar deze manier van koffie zetten is nu </a:t>
            </a:r>
            <a:r>
              <a:rPr lang="nl-NL" sz="2000" b="1" u="sng" dirty="0"/>
              <a:t>ouderwets</a:t>
            </a:r>
            <a:r>
              <a:rPr lang="nl-NL" sz="2000" dirty="0"/>
              <a:t>, is </a:t>
            </a:r>
            <a:r>
              <a:rPr lang="nl-NL" sz="2000" b="1" i="1" dirty="0"/>
              <a:t>van vroeger</a:t>
            </a:r>
            <a:r>
              <a:rPr lang="nl-NL" sz="2000" dirty="0"/>
              <a:t>. Vooral mensen die </a:t>
            </a:r>
            <a:r>
              <a:rPr lang="nl-NL" sz="2000" b="1" u="sng" dirty="0"/>
              <a:t>op leeftijd zijn</a:t>
            </a:r>
            <a:r>
              <a:rPr lang="nl-NL" sz="2000" dirty="0"/>
              <a:t>, die </a:t>
            </a:r>
            <a:r>
              <a:rPr lang="nl-NL" sz="2000" b="1" i="1" dirty="0"/>
              <a:t>oud zijn</a:t>
            </a:r>
            <a:r>
              <a:rPr lang="nl-NL" sz="2000" dirty="0"/>
              <a:t>, hebben nog vaak zo’n koffiezetapparaat in hun keuken staan. Maar er is veel veranderd. Tegenwoordig zijn er zelfs mensen voor wie koffie zetten hun </a:t>
            </a:r>
            <a:r>
              <a:rPr lang="nl-NL" sz="2000" b="1" u="sng" dirty="0"/>
              <a:t>beroep</a:t>
            </a:r>
            <a:r>
              <a:rPr lang="nl-NL" sz="2000" dirty="0"/>
              <a:t> is. Het beroep is </a:t>
            </a:r>
            <a:r>
              <a:rPr lang="nl-NL" sz="2000" b="1" i="1" dirty="0"/>
              <a:t>het werk dat iemand doet</a:t>
            </a:r>
            <a:r>
              <a:rPr lang="nl-NL" sz="2000" dirty="0"/>
              <a:t>. Zo iemand noem je een </a:t>
            </a:r>
            <a:r>
              <a:rPr lang="nl-NL" sz="2000" dirty="0" err="1"/>
              <a:t>barista</a:t>
            </a:r>
            <a:r>
              <a:rPr lang="nl-NL" sz="2000" dirty="0"/>
              <a:t>. Als je een </a:t>
            </a:r>
            <a:r>
              <a:rPr lang="nl-NL" sz="2000" dirty="0" err="1"/>
              <a:t>barista</a:t>
            </a:r>
            <a:r>
              <a:rPr lang="nl-NL" sz="2000" dirty="0"/>
              <a:t> bent dan heb je geleerd hoe je koffiebonen goed moet </a:t>
            </a:r>
            <a:r>
              <a:rPr lang="nl-NL" sz="2000" b="1" u="sng" dirty="0"/>
              <a:t>malen</a:t>
            </a:r>
            <a:r>
              <a:rPr lang="nl-NL" sz="2000" dirty="0"/>
              <a:t>, hoe je de bonen moet </a:t>
            </a:r>
            <a:r>
              <a:rPr lang="nl-NL" sz="2000" b="1" i="1" dirty="0"/>
              <a:t>fijnmaken, in heel kleine stukjes kunt maken</a:t>
            </a:r>
            <a:r>
              <a:rPr lang="nl-NL" sz="2000" dirty="0"/>
              <a:t>. Maar ook hoe warm en hoe sterk de espresso of de cappuccino moet zijn.</a:t>
            </a:r>
            <a:br>
              <a:rPr lang="nl-NL" sz="2000" dirty="0"/>
            </a:br>
            <a:r>
              <a:rPr lang="nl-NL" sz="2000" dirty="0"/>
              <a:t>Hoe zit dat eigenlijk bij jullie? Drinken jullie ouders ook regelmatig koffie?</a:t>
            </a:r>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2195736" y="358817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op leeftijd</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jeugdig</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oud zijn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Vooral mensen </a:t>
            </a:r>
            <a:r>
              <a:rPr lang="nl-NL" sz="2000" i="1" u="sng" dirty="0">
                <a:solidFill>
                  <a:srgbClr val="387038"/>
                </a:solidFill>
                <a:latin typeface="Century Gothic" panose="020B0502020202020204" pitchFamily="34" charset="0"/>
                <a:ea typeface="Calibri"/>
                <a:cs typeface="Times New Roman"/>
              </a:rPr>
              <a:t>op leeftijd </a:t>
            </a:r>
            <a:r>
              <a:rPr lang="nl-NL" sz="2000" i="1" dirty="0">
                <a:solidFill>
                  <a:srgbClr val="387038"/>
                </a:solidFill>
                <a:latin typeface="Century Gothic" panose="020B0502020202020204" pitchFamily="34" charset="0"/>
                <a:ea typeface="Calibri"/>
                <a:cs typeface="Times New Roman"/>
              </a:rPr>
              <a:t>hebben een koffiezetapparaat.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jong zijn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Veel</a:t>
            </a:r>
            <a:r>
              <a:rPr lang="nl-NL" sz="2000" i="1" u="sng" dirty="0">
                <a:solidFill>
                  <a:srgbClr val="387038"/>
                </a:solidFill>
                <a:effectLst/>
                <a:latin typeface="Century Gothic" panose="020B0502020202020204" pitchFamily="34" charset="0"/>
                <a:ea typeface="Calibri"/>
                <a:cs typeface="Times New Roman"/>
              </a:rPr>
              <a:t> jeugdige</a:t>
            </a:r>
            <a:r>
              <a:rPr lang="nl-NL" sz="2000" i="1" dirty="0">
                <a:solidFill>
                  <a:srgbClr val="387038"/>
                </a:solidFill>
                <a:effectLst/>
                <a:latin typeface="Century Gothic" panose="020B0502020202020204" pitchFamily="34" charset="0"/>
                <a:ea typeface="Calibri"/>
                <a:cs typeface="Times New Roman"/>
              </a:rPr>
              <a:t> mensen drinken graag een espresso of een cappuccino.</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E99FE49F-61C1-4509-BB58-D2BA23E2C0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544" y="2288478"/>
            <a:ext cx="3744416" cy="2940722"/>
          </a:xfrm>
          <a:prstGeom prst="rect">
            <a:avLst/>
          </a:prstGeom>
        </p:spPr>
      </p:pic>
      <p:pic>
        <p:nvPicPr>
          <p:cNvPr id="4" name="Afbeelding 3" descr="Afbeelding met persoon, mensen, restaurant, menigte&#10;&#10;Automatisch gegenereerde beschrijving">
            <a:extLst>
              <a:ext uri="{FF2B5EF4-FFF2-40B4-BE49-F238E27FC236}">
                <a16:creationId xmlns:a16="http://schemas.microsoft.com/office/drawing/2014/main" id="{EBB1DAB2-4D92-45A9-82F7-166EF59B0E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19885" y="2642715"/>
            <a:ext cx="3957885" cy="2232248"/>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ouderwets</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modern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01407" y="1497635"/>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 vroeger</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Dit koffiezetapparaat is  </a:t>
            </a:r>
            <a:r>
              <a:rPr lang="nl-NL" sz="2000" i="1" u="sng" dirty="0">
                <a:solidFill>
                  <a:srgbClr val="387038"/>
                </a:solidFill>
                <a:latin typeface="Century Gothic" panose="020B0502020202020204" pitchFamily="34" charset="0"/>
                <a:ea typeface="Calibri"/>
                <a:cs typeface="Times New Roman"/>
              </a:rPr>
              <a:t>ouderwets.</a:t>
            </a:r>
            <a:endParaRPr lang="nl-NL" sz="1100" u="sng"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van nu</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Deze koffiemachine is </a:t>
            </a:r>
            <a:r>
              <a:rPr lang="nl-NL" sz="2000" i="1" u="sng" dirty="0">
                <a:solidFill>
                  <a:srgbClr val="387038"/>
                </a:solidFill>
                <a:latin typeface="Century Gothic" panose="020B0502020202020204" pitchFamily="34" charset="0"/>
                <a:ea typeface="Calibri"/>
                <a:cs typeface="Times New Roman"/>
              </a:rPr>
              <a:t>modern</a:t>
            </a:r>
            <a:r>
              <a:rPr lang="nl-NL" sz="2000" i="1" dirty="0">
                <a:solidFill>
                  <a:srgbClr val="387038"/>
                </a:solidFill>
                <a:latin typeface="Century Gothic" panose="020B0502020202020204" pitchFamily="34" charset="0"/>
                <a:ea typeface="Calibri"/>
                <a:cs typeface="Times New Roman"/>
              </a:rPr>
              <a:t>.</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blender, keukenapparaat&#10;&#10;Automatisch gegenereerde beschrijving">
            <a:extLst>
              <a:ext uri="{FF2B5EF4-FFF2-40B4-BE49-F238E27FC236}">
                <a16:creationId xmlns:a16="http://schemas.microsoft.com/office/drawing/2014/main" id="{0E0F3869-F9AA-4579-BE90-5A0B83C1AA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684" y="2169753"/>
            <a:ext cx="3090378" cy="3095857"/>
          </a:xfrm>
          <a:prstGeom prst="rect">
            <a:avLst/>
          </a:prstGeom>
        </p:spPr>
      </p:pic>
      <p:pic>
        <p:nvPicPr>
          <p:cNvPr id="3" name="Afbeelding 2" descr="Afbeelding met koffiezetapparaat, keukenapparaat&#10;&#10;Automatisch gegenereerde beschrijving">
            <a:extLst>
              <a:ext uri="{FF2B5EF4-FFF2-40B4-BE49-F238E27FC236}">
                <a16:creationId xmlns:a16="http://schemas.microsoft.com/office/drawing/2014/main" id="{6A074D41-DB27-47AE-BCB7-C49DB4F4A5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7572" y="2230998"/>
            <a:ext cx="3305354" cy="3305354"/>
          </a:xfrm>
          <a:prstGeom prst="rect">
            <a:avLst/>
          </a:prstGeom>
        </p:spPr>
      </p:pic>
    </p:spTree>
    <p:extLst>
      <p:ext uri="{BB962C8B-B14F-4D97-AF65-F5344CB8AC3E}">
        <p14:creationId xmlns:p14="http://schemas.microsoft.com/office/powerpoint/2010/main" val="12520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2167"/>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2774" y="4488448"/>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69227" y="3872138"/>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580112" y="3429000"/>
            <a:ext cx="3319621"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eeuwenlang</a:t>
            </a:r>
          </a:p>
        </p:txBody>
      </p:sp>
      <p:sp>
        <p:nvSpPr>
          <p:cNvPr id="8" name="Text Box 14"/>
          <p:cNvSpPr txBox="1"/>
          <p:nvPr/>
        </p:nvSpPr>
        <p:spPr>
          <a:xfrm>
            <a:off x="0" y="4581126"/>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wekenlang</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3143261" y="3941240"/>
            <a:ext cx="2657923"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jarenlang </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31278" y="543608"/>
            <a:ext cx="662473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Mensen koken al </a:t>
            </a:r>
            <a:r>
              <a:rPr lang="nl-NL" sz="2000" i="1" u="sng" dirty="0">
                <a:solidFill>
                  <a:srgbClr val="387038"/>
                </a:solidFill>
                <a:latin typeface="Century Gothic" panose="020B0502020202020204" pitchFamily="34" charset="0"/>
                <a:ea typeface="Calibri"/>
                <a:cs typeface="Times New Roman"/>
              </a:rPr>
              <a:t>eeuwenlang</a:t>
            </a:r>
            <a:r>
              <a:rPr lang="nl-NL" sz="2000" i="1" dirty="0">
                <a:solidFill>
                  <a:srgbClr val="387038"/>
                </a:solidFill>
                <a:latin typeface="Century Gothic" panose="020B0502020202020204" pitchFamily="34" charset="0"/>
                <a:ea typeface="Calibri"/>
                <a:cs typeface="Times New Roman"/>
              </a:rPr>
              <a:t> hun koffie in water.</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048593" y="4148105"/>
            <a:ext cx="2764129" cy="81232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048593" y="4175192"/>
            <a:ext cx="2693235" cy="9269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honderden jaren lang</a:t>
            </a:r>
          </a:p>
        </p:txBody>
      </p:sp>
      <p:pic>
        <p:nvPicPr>
          <p:cNvPr id="3" name="Afbeelding 2" descr="Afbeelding met binnen, kop&#10;&#10;Automatisch gegenereerde beschrijving">
            <a:extLst>
              <a:ext uri="{FF2B5EF4-FFF2-40B4-BE49-F238E27FC236}">
                <a16:creationId xmlns:a16="http://schemas.microsoft.com/office/drawing/2014/main" id="{91C0B00E-E043-4A09-9B24-AC20AE47FD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0112" y="1130563"/>
            <a:ext cx="3249673" cy="2170782"/>
          </a:xfrm>
          <a:prstGeom prst="rect">
            <a:avLst/>
          </a:prstGeom>
        </p:spPr>
      </p:pic>
      <p:pic>
        <p:nvPicPr>
          <p:cNvPr id="13" name="Afbeelding 12" descr="Afbeelding met shoji, gebouw&#10;&#10;Automatisch gegenereerde beschrijving">
            <a:extLst>
              <a:ext uri="{FF2B5EF4-FFF2-40B4-BE49-F238E27FC236}">
                <a16:creationId xmlns:a16="http://schemas.microsoft.com/office/drawing/2014/main" id="{E40FC457-A6B7-46BE-AB7E-D00D82AD0B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9470" y="1405177"/>
            <a:ext cx="2338877" cy="2338877"/>
          </a:xfrm>
          <a:prstGeom prst="rect">
            <a:avLst/>
          </a:prstGeom>
        </p:spPr>
      </p:pic>
      <p:pic>
        <p:nvPicPr>
          <p:cNvPr id="17" name="Afbeelding 16" descr="Afbeelding met persoon, meisje&#10;&#10;Automatisch gegenereerde beschrijving">
            <a:extLst>
              <a:ext uri="{FF2B5EF4-FFF2-40B4-BE49-F238E27FC236}">
                <a16:creationId xmlns:a16="http://schemas.microsoft.com/office/drawing/2014/main" id="{33C24663-9E63-4408-9F98-EC6CEF7D28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278" y="2564904"/>
            <a:ext cx="2670922" cy="1784176"/>
          </a:xfrm>
          <a:prstGeom prst="rect">
            <a:avLst/>
          </a:prstGeom>
        </p:spPr>
      </p:pic>
    </p:spTree>
    <p:extLst>
      <p:ext uri="{BB962C8B-B14F-4D97-AF65-F5344CB8AC3E}">
        <p14:creationId xmlns:p14="http://schemas.microsoft.com/office/powerpoint/2010/main" val="3244961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3373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46885" y="404664"/>
            <a:ext cx="44813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beroep</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845539"/>
            <a:ext cx="2696249"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514803"/>
            <a:ext cx="2858850"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976406" y="3562130"/>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drone bestuurder</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16850" y="3562131"/>
            <a:ext cx="2736397" cy="9674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48029" y="3422828"/>
            <a:ext cx="3091251"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500" b="1" dirty="0">
                <a:effectLst/>
                <a:latin typeface="Century Gothic" panose="020B0502020202020204" pitchFamily="34" charset="0"/>
                <a:ea typeface="Calibri"/>
                <a:cs typeface="Times New Roman"/>
              </a:rPr>
              <a:t>de app ontwikkelaar</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149656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7944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werk dat iemand doet</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54919" y="3973589"/>
            <a:ext cx="2617537" cy="535531"/>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d</a:t>
            </a:r>
            <a:r>
              <a:rPr lang="en-US" sz="3600" b="1" dirty="0">
                <a:effectLst/>
                <a:latin typeface="Century Gothic" panose="020B0502020202020204" pitchFamily="34" charset="0"/>
                <a:ea typeface="Calibri"/>
                <a:cs typeface="Times New Roman"/>
              </a:rPr>
              <a:t>e barista</a:t>
            </a:r>
            <a:endParaRPr lang="nl-NL" sz="3600" b="1" dirty="0">
              <a:effectLst/>
              <a:latin typeface="Century Gothic" panose="020B0502020202020204" pitchFamily="34" charset="0"/>
              <a:ea typeface="Calibri"/>
              <a:cs typeface="Times New Roman"/>
            </a:endParaRPr>
          </a:p>
        </p:txBody>
      </p:sp>
      <p:pic>
        <p:nvPicPr>
          <p:cNvPr id="4" name="Afbeelding 3" descr="Afbeelding met persoon, binnen, person, keuken&#10;&#10;Automatisch gegenereerde beschrijving">
            <a:extLst>
              <a:ext uri="{FF2B5EF4-FFF2-40B4-BE49-F238E27FC236}">
                <a16:creationId xmlns:a16="http://schemas.microsoft.com/office/drawing/2014/main" id="{36F79BCD-FCD4-4364-BF20-DD35DEDE0A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211" y="4633846"/>
            <a:ext cx="2617537" cy="1780162"/>
          </a:xfrm>
          <a:prstGeom prst="rect">
            <a:avLst/>
          </a:prstGeom>
        </p:spPr>
      </p:pic>
      <p:pic>
        <p:nvPicPr>
          <p:cNvPr id="17" name="Afbeelding 16">
            <a:extLst>
              <a:ext uri="{FF2B5EF4-FFF2-40B4-BE49-F238E27FC236}">
                <a16:creationId xmlns:a16="http://schemas.microsoft.com/office/drawing/2014/main" id="{155183BC-523C-4033-91EC-14F9FF109D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94661" y="4633846"/>
            <a:ext cx="2742080" cy="1819490"/>
          </a:xfrm>
          <a:prstGeom prst="rect">
            <a:avLst/>
          </a:prstGeom>
        </p:spPr>
      </p:pic>
      <p:pic>
        <p:nvPicPr>
          <p:cNvPr id="19" name="Afbeelding 18" descr="Afbeelding met tekst, binnen, elektronica, persoon&#10;&#10;Automatisch gegenereerde beschrijving">
            <a:extLst>
              <a:ext uri="{FF2B5EF4-FFF2-40B4-BE49-F238E27FC236}">
                <a16:creationId xmlns:a16="http://schemas.microsoft.com/office/drawing/2014/main" id="{6656D92F-F2C4-4843-805B-341456742A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5085" y="4668920"/>
            <a:ext cx="2456727" cy="1784416"/>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21" y="230442"/>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7615" y="1974698"/>
            <a:ext cx="3238562"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932165" y="609461"/>
            <a:ext cx="3732370"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679171" y="1860290"/>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malen</a:t>
            </a:r>
          </a:p>
        </p:txBody>
      </p:sp>
      <p:sp>
        <p:nvSpPr>
          <p:cNvPr id="15" name="Text Box 14"/>
          <p:cNvSpPr txBox="1"/>
          <p:nvPr/>
        </p:nvSpPr>
        <p:spPr>
          <a:xfrm>
            <a:off x="306979" y="4312699"/>
            <a:ext cx="2756873"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901286" y="4287608"/>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graan</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915816" y="2836042"/>
            <a:ext cx="5719819" cy="956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855408" y="2818229"/>
            <a:ext cx="6312616" cy="322665"/>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fijnmaken, in heel kleine stukjes maken</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019883" y="619565"/>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koffieboon</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689" y="4327034"/>
            <a:ext cx="3722945"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103936" y="4288542"/>
            <a:ext cx="3837833" cy="707886"/>
          </a:xfrm>
          <a:prstGeom prst="rect">
            <a:avLst/>
          </a:prstGeom>
          <a:noFill/>
        </p:spPr>
        <p:txBody>
          <a:bodyPr wrap="square" rtlCol="0">
            <a:spAutoFit/>
          </a:bodyPr>
          <a:lstStyle/>
          <a:p>
            <a:r>
              <a:rPr lang="nl-NL" sz="4000" dirty="0">
                <a:latin typeface="Century Gothic" panose="020B0502020202020204" pitchFamily="34" charset="0"/>
              </a:rPr>
              <a:t>de amandel</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214997" y="1432830"/>
            <a:ext cx="645035" cy="528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8B2A1E5D-F7E9-435E-A945-82AFA5395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4999" y="1961291"/>
            <a:ext cx="2540034" cy="1692053"/>
          </a:xfrm>
          <a:prstGeom prst="rect">
            <a:avLst/>
          </a:prstGeom>
        </p:spPr>
      </p:pic>
      <p:pic>
        <p:nvPicPr>
          <p:cNvPr id="6" name="Afbeelding 5" descr="Afbeelding met persoon, gras, hand, plaatsen&#10;&#10;Automatisch gegenereerde beschrijving">
            <a:extLst>
              <a:ext uri="{FF2B5EF4-FFF2-40B4-BE49-F238E27FC236}">
                <a16:creationId xmlns:a16="http://schemas.microsoft.com/office/drawing/2014/main" id="{914C4E07-B329-4EB5-B5DE-09E1EB7E30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8893" y="5088686"/>
            <a:ext cx="2305302" cy="1539942"/>
          </a:xfrm>
          <a:prstGeom prst="rect">
            <a:avLst/>
          </a:prstGeom>
        </p:spPr>
      </p:pic>
      <p:pic>
        <p:nvPicPr>
          <p:cNvPr id="10" name="Afbeelding 9" descr="Afbeelding met boon, groente&#10;&#10;Automatisch gegenereerde beschrijving">
            <a:extLst>
              <a:ext uri="{FF2B5EF4-FFF2-40B4-BE49-F238E27FC236}">
                <a16:creationId xmlns:a16="http://schemas.microsoft.com/office/drawing/2014/main" id="{5CF75855-F26E-45A3-8F36-65BFF139E2F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71620" y="668211"/>
            <a:ext cx="2169749" cy="1436374"/>
          </a:xfrm>
          <a:prstGeom prst="rect">
            <a:avLst/>
          </a:prstGeom>
        </p:spPr>
      </p:pic>
      <p:pic>
        <p:nvPicPr>
          <p:cNvPr id="19" name="Afbeelding 18" descr="Afbeelding met fruit, noot&#10;&#10;Automatisch gegenereerde beschrijving">
            <a:extLst>
              <a:ext uri="{FF2B5EF4-FFF2-40B4-BE49-F238E27FC236}">
                <a16:creationId xmlns:a16="http://schemas.microsoft.com/office/drawing/2014/main" id="{16ED3307-3340-4F74-A92D-9054CE83D4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72141" y="5194770"/>
            <a:ext cx="2305302" cy="1539942"/>
          </a:xfrm>
          <a:prstGeom prst="rect">
            <a:avLst/>
          </a:prstGeom>
        </p:spPr>
      </p:pic>
    </p:spTree>
    <p:extLst>
      <p:ext uri="{BB962C8B-B14F-4D97-AF65-F5344CB8AC3E}">
        <p14:creationId xmlns:p14="http://schemas.microsoft.com/office/powerpoint/2010/main" val="216354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71" y="193935"/>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89393" y="1974698"/>
            <a:ext cx="6746903" cy="19868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207529" y="663462"/>
            <a:ext cx="3016974"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872346" y="1860702"/>
            <a:ext cx="9507980" cy="204635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aandacht vragen </a:t>
            </a:r>
          </a:p>
          <a:p>
            <a:pPr>
              <a:lnSpc>
                <a:spcPct val="107000"/>
              </a:lnSpc>
              <a:spcAft>
                <a:spcPts val="800"/>
              </a:spcAft>
            </a:pPr>
            <a:r>
              <a:rPr lang="nl-NL" sz="6000" b="1" dirty="0">
                <a:latin typeface="Century Gothic" panose="020B0502020202020204" pitchFamily="34" charset="0"/>
                <a:ea typeface="Calibri"/>
                <a:cs typeface="Times New Roman"/>
              </a:rPr>
              <a:t>       voor</a:t>
            </a:r>
          </a:p>
        </p:txBody>
      </p:sp>
      <p:sp>
        <p:nvSpPr>
          <p:cNvPr id="15" name="Text Box 14"/>
          <p:cNvSpPr txBox="1"/>
          <p:nvPr/>
        </p:nvSpPr>
        <p:spPr>
          <a:xfrm>
            <a:off x="306979" y="4312699"/>
            <a:ext cx="3544941"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55264" y="4298829"/>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armoede</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917615" y="3018551"/>
            <a:ext cx="1654385" cy="12543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419567" y="3012014"/>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481999" y="2974673"/>
            <a:ext cx="5719819" cy="10015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556151" y="3018551"/>
            <a:ext cx="6312616" cy="371219"/>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zorgen dat mensen nadenken over</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967278" y="673657"/>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a:t>
            </a:r>
            <a:r>
              <a:rPr lang="nl-NL" sz="4000" dirty="0">
                <a:effectLst/>
                <a:latin typeface="Century Gothic" panose="020B0502020202020204" pitchFamily="34" charset="0"/>
                <a:ea typeface="Calibri"/>
                <a:cs typeface="Times New Roman"/>
              </a:rPr>
              <a:t>et milieu</a:t>
            </a: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689" y="4327034"/>
            <a:ext cx="3722945"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055929" y="4346089"/>
            <a:ext cx="3837833" cy="707886"/>
          </a:xfrm>
          <a:prstGeom prst="rect">
            <a:avLst/>
          </a:prstGeom>
          <a:noFill/>
        </p:spPr>
        <p:txBody>
          <a:bodyPr wrap="square" rtlCol="0">
            <a:spAutoFit/>
          </a:bodyPr>
          <a:lstStyle/>
          <a:p>
            <a:r>
              <a:rPr lang="nl-NL" sz="4000" dirty="0">
                <a:latin typeface="Century Gothic" panose="020B0502020202020204" pitchFamily="34" charset="0"/>
              </a:rPr>
              <a:t>veilig fietsen</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214997" y="1432830"/>
            <a:ext cx="645035" cy="528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67B6628E-536D-4966-8594-1EF81AB15A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26739" y="176049"/>
            <a:ext cx="4806249" cy="2846719"/>
          </a:xfrm>
          <a:prstGeom prst="rect">
            <a:avLst/>
          </a:prstGeom>
        </p:spPr>
      </p:pic>
      <p:pic>
        <p:nvPicPr>
          <p:cNvPr id="6" name="Afbeelding 5" descr="Afbeelding met gras, buiten, boom, vuilnis&#10;&#10;Automatisch gegenereerde beschrijving">
            <a:extLst>
              <a:ext uri="{FF2B5EF4-FFF2-40B4-BE49-F238E27FC236}">
                <a16:creationId xmlns:a16="http://schemas.microsoft.com/office/drawing/2014/main" id="{F016F677-FBCF-41A6-BEFE-ACF0B32F6C4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8366" y="443835"/>
            <a:ext cx="2144631" cy="1432614"/>
          </a:xfrm>
          <a:prstGeom prst="rect">
            <a:avLst/>
          </a:prstGeom>
        </p:spPr>
      </p:pic>
      <p:pic>
        <p:nvPicPr>
          <p:cNvPr id="10" name="Afbeelding 9" descr="Afbeelding met persoon, houten, buiten, hout&#10;&#10;Automatisch gegenereerde beschrijving">
            <a:extLst>
              <a:ext uri="{FF2B5EF4-FFF2-40B4-BE49-F238E27FC236}">
                <a16:creationId xmlns:a16="http://schemas.microsoft.com/office/drawing/2014/main" id="{3D497A09-367D-440C-A0E7-D5E8F9ECD0E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3167" y="5032693"/>
            <a:ext cx="2428221" cy="1607482"/>
          </a:xfrm>
          <a:prstGeom prst="rect">
            <a:avLst/>
          </a:prstGeom>
        </p:spPr>
      </p:pic>
      <p:pic>
        <p:nvPicPr>
          <p:cNvPr id="19" name="Afbeelding 18" descr="Afbeelding met weg, buiten, rijden, straat&#10;&#10;Automatisch gegenereerde beschrijving">
            <a:extLst>
              <a:ext uri="{FF2B5EF4-FFF2-40B4-BE49-F238E27FC236}">
                <a16:creationId xmlns:a16="http://schemas.microsoft.com/office/drawing/2014/main" id="{31F94FF1-1898-4FC8-86E7-F853B644FA0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44646" y="5089862"/>
            <a:ext cx="2487269" cy="1656521"/>
          </a:xfrm>
          <a:prstGeom prst="rect">
            <a:avLst/>
          </a:prstGeom>
        </p:spPr>
      </p:pic>
    </p:spTree>
    <p:extLst>
      <p:ext uri="{BB962C8B-B14F-4D97-AF65-F5344CB8AC3E}">
        <p14:creationId xmlns:p14="http://schemas.microsoft.com/office/powerpoint/2010/main" val="1943201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57085" y="-96834"/>
            <a:ext cx="9144000" cy="6924973"/>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namelijk</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want, er wordt gezegd waarom iets zo is of zo gebeurt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Koffie is belangrijk voor de Nederlanders. Wij drinken </a:t>
            </a:r>
            <a:r>
              <a:rPr lang="nl-NL" sz="2800" i="1" u="sng" dirty="0">
                <a:solidFill>
                  <a:srgbClr val="387038"/>
                </a:solidFill>
                <a:latin typeface="Century Gothic" panose="020B0502020202020204" pitchFamily="34" charset="0"/>
                <a:cs typeface="Times New Roman"/>
              </a:rPr>
              <a:t>namelijk</a:t>
            </a:r>
            <a:r>
              <a:rPr lang="nl-NL" sz="2800" i="1" dirty="0">
                <a:solidFill>
                  <a:srgbClr val="387038"/>
                </a:solidFill>
                <a:latin typeface="Century Gothic" panose="020B0502020202020204" pitchFamily="34" charset="0"/>
                <a:cs typeface="Times New Roman"/>
              </a:rPr>
              <a:t> per persoon gemiddeld 8,4 kilo koffie per jaar.</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D39B70A2-1942-4CE0-B8D8-64C8AF99F5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4720" y="2790408"/>
            <a:ext cx="3816424" cy="2213287"/>
          </a:xfrm>
          <a:prstGeom prst="rect">
            <a:avLst/>
          </a:prstGeom>
        </p:spPr>
      </p:pic>
      <p:sp>
        <p:nvSpPr>
          <p:cNvPr id="4" name="Ovaal 3">
            <a:extLst>
              <a:ext uri="{FF2B5EF4-FFF2-40B4-BE49-F238E27FC236}">
                <a16:creationId xmlns:a16="http://schemas.microsoft.com/office/drawing/2014/main" id="{7D73FE8E-6CC8-4C0A-9130-27E3E296947E}"/>
              </a:ext>
            </a:extLst>
          </p:cNvPr>
          <p:cNvSpPr/>
          <p:nvPr/>
        </p:nvSpPr>
        <p:spPr>
          <a:xfrm>
            <a:off x="2029368" y="2492896"/>
            <a:ext cx="4899912" cy="28083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kstvak 4">
            <a:extLst>
              <a:ext uri="{FF2B5EF4-FFF2-40B4-BE49-F238E27FC236}">
                <a16:creationId xmlns:a16="http://schemas.microsoft.com/office/drawing/2014/main" id="{9E12FF63-CADF-476D-9800-84FC54293529}"/>
              </a:ext>
            </a:extLst>
          </p:cNvPr>
          <p:cNvSpPr txBox="1"/>
          <p:nvPr/>
        </p:nvSpPr>
        <p:spPr>
          <a:xfrm>
            <a:off x="5688919" y="3476208"/>
            <a:ext cx="2376264" cy="646331"/>
          </a:xfrm>
          <a:prstGeom prst="rect">
            <a:avLst/>
          </a:prstGeom>
          <a:noFill/>
        </p:spPr>
        <p:txBody>
          <a:bodyPr wrap="square" rtlCol="0">
            <a:spAutoFit/>
          </a:bodyPr>
          <a:lstStyle/>
          <a:p>
            <a:r>
              <a:rPr lang="nl-NL" sz="3600" dirty="0"/>
              <a:t>2021</a:t>
            </a:r>
          </a:p>
        </p:txBody>
      </p:sp>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15 – 12 april </a:t>
            </a:r>
            <a:r>
              <a:rPr lang="nl-NL" dirty="0">
                <a:solidFill>
                  <a:srgbClr val="C00000"/>
                </a:solidFill>
                <a:latin typeface="Century Gothic" panose="020B0502020202020204" pitchFamily="34" charset="0"/>
              </a:rPr>
              <a:t>2022</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2554545"/>
          </a:xfrm>
          <a:prstGeom prst="rect">
            <a:avLst/>
          </a:prstGeom>
          <a:noFill/>
        </p:spPr>
        <p:txBody>
          <a:bodyPr wrap="square" rtlCol="0">
            <a:spAutoFit/>
          </a:bodyPr>
          <a:lstStyle/>
          <a:p>
            <a:r>
              <a:rPr lang="nl-NL" sz="8000" b="1" u="sng" dirty="0">
                <a:latin typeface="Century Gothic" panose="020B0502020202020204" pitchFamily="34" charset="0"/>
              </a:rPr>
              <a:t>aandacht vragen voor</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descr="Afbeelding met voedsel, dessert&#10;&#10;Automatisch gegenereerde beschrijving">
            <a:extLst>
              <a:ext uri="{FF2B5EF4-FFF2-40B4-BE49-F238E27FC236}">
                <a16:creationId xmlns:a16="http://schemas.microsoft.com/office/drawing/2014/main" id="{2FCAC4FD-47C3-441B-B34C-155B52D3819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277" y="2531179"/>
            <a:ext cx="6279141" cy="4194466"/>
          </a:xfrm>
          <a:prstGeom prst="rect">
            <a:avLst/>
          </a:prstGeom>
        </p:spPr>
      </p:pic>
      <p:pic>
        <p:nvPicPr>
          <p:cNvPr id="5" name="Afbeelding 4" descr="Afbeelding met speelgoed, pop&#10;&#10;Automatisch gegenereerde beschrijving">
            <a:extLst>
              <a:ext uri="{FF2B5EF4-FFF2-40B4-BE49-F238E27FC236}">
                <a16:creationId xmlns:a16="http://schemas.microsoft.com/office/drawing/2014/main" id="{7DC504E4-7997-4338-845C-C6875E4C1BB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2265921" y="1268760"/>
            <a:ext cx="7598159" cy="4496529"/>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namelijk</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3" name="Afbeelding 2" descr="Afbeelding met onderbroek&#10;&#10;Automatisch gegenereerde beschrijving">
            <a:extLst>
              <a:ext uri="{FF2B5EF4-FFF2-40B4-BE49-F238E27FC236}">
                <a16:creationId xmlns:a16="http://schemas.microsoft.com/office/drawing/2014/main" id="{16C5D72A-4F85-4167-A488-F68D0452A270}"/>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31907" y="1487958"/>
            <a:ext cx="1854898" cy="2776793"/>
          </a:xfrm>
          <a:prstGeom prst="rect">
            <a:avLst/>
          </a:prstGeom>
        </p:spPr>
      </p:pic>
      <p:pic>
        <p:nvPicPr>
          <p:cNvPr id="7" name="Afbeelding 6" descr="Afbeelding met onderbroek&#10;&#10;Automatisch gegenereerde beschrijving">
            <a:extLst>
              <a:ext uri="{FF2B5EF4-FFF2-40B4-BE49-F238E27FC236}">
                <a16:creationId xmlns:a16="http://schemas.microsoft.com/office/drawing/2014/main" id="{99DBE1A7-0055-4C15-834C-596E402D0C49}"/>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338281" y="1688820"/>
            <a:ext cx="1919003" cy="2872759"/>
          </a:xfrm>
          <a:prstGeom prst="rect">
            <a:avLst/>
          </a:prstGeom>
        </p:spPr>
      </p:pic>
      <p:pic>
        <p:nvPicPr>
          <p:cNvPr id="9" name="Afbeelding 8" descr="Afbeelding met onderbroek&#10;&#10;Automatisch gegenereerde beschrijving">
            <a:extLst>
              <a:ext uri="{FF2B5EF4-FFF2-40B4-BE49-F238E27FC236}">
                <a16:creationId xmlns:a16="http://schemas.microsoft.com/office/drawing/2014/main" id="{BB8EC2F6-0552-4598-8146-732661774E11}"/>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428407" y="2367337"/>
            <a:ext cx="2084434" cy="3120409"/>
          </a:xfrm>
          <a:prstGeom prst="rect">
            <a:avLst/>
          </a:prstGeom>
        </p:spPr>
      </p:pic>
      <p:pic>
        <p:nvPicPr>
          <p:cNvPr id="11" name="Afbeelding 10" descr="Afbeelding met onderbroek&#10;&#10;Automatisch gegenereerde beschrijving">
            <a:extLst>
              <a:ext uri="{FF2B5EF4-FFF2-40B4-BE49-F238E27FC236}">
                <a16:creationId xmlns:a16="http://schemas.microsoft.com/office/drawing/2014/main" id="{2C194236-4882-48A6-9346-C8C634C93BA6}"/>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061686" y="1811460"/>
            <a:ext cx="2161033" cy="3235079"/>
          </a:xfrm>
          <a:prstGeom prst="rect">
            <a:avLst/>
          </a:prstGeom>
        </p:spPr>
      </p:pic>
      <p:pic>
        <p:nvPicPr>
          <p:cNvPr id="13" name="Afbeelding 12">
            <a:extLst>
              <a:ext uri="{FF2B5EF4-FFF2-40B4-BE49-F238E27FC236}">
                <a16:creationId xmlns:a16="http://schemas.microsoft.com/office/drawing/2014/main" id="{282816DF-BA56-4F16-BD43-A9A53A2D5941}"/>
              </a:ext>
            </a:extLst>
          </p:cNvPr>
          <p:cNvPicPr>
            <a:picLocks noChangeAspect="1"/>
          </p:cNvPicPr>
          <p:nvPr/>
        </p:nvPicPr>
        <p:blipFill>
          <a:blip r:embed="rId11" cstate="email">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08089" y="2425899"/>
            <a:ext cx="2561786" cy="3835008"/>
          </a:xfrm>
          <a:prstGeom prst="rect">
            <a:avLst/>
          </a:prstGeom>
        </p:spPr>
      </p:pic>
      <p:pic>
        <p:nvPicPr>
          <p:cNvPr id="15" name="Afbeelding 14" descr="Afbeelding met onderbroek&#10;&#10;Automatisch gegenereerde beschrijving">
            <a:extLst>
              <a:ext uri="{FF2B5EF4-FFF2-40B4-BE49-F238E27FC236}">
                <a16:creationId xmlns:a16="http://schemas.microsoft.com/office/drawing/2014/main" id="{9EB49574-D299-4859-B6AC-774809B64BBE}"/>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414630" y="2574346"/>
            <a:ext cx="2161033" cy="3235079"/>
          </a:xfrm>
          <a:prstGeom prst="rect">
            <a:avLst/>
          </a:prstGeom>
        </p:spPr>
      </p:pic>
      <p:pic>
        <p:nvPicPr>
          <p:cNvPr id="17" name="Afbeelding 16" descr="Afbeelding met onderbroek&#10;&#10;Automatisch gegenereerde beschrijving">
            <a:extLst>
              <a:ext uri="{FF2B5EF4-FFF2-40B4-BE49-F238E27FC236}">
                <a16:creationId xmlns:a16="http://schemas.microsoft.com/office/drawing/2014/main" id="{503E95BD-4B7F-4FBC-8706-FE53A33BB76D}"/>
              </a:ext>
            </a:extLst>
          </p:cNvPr>
          <p:cNvPicPr>
            <a:picLocks noChangeAspect="1"/>
          </p:cNvPicPr>
          <p:nvPr/>
        </p:nvPicPr>
        <p:blipFill>
          <a:blip r:embed="rId13" cstate="email">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16465" y="3067686"/>
            <a:ext cx="2119168" cy="3172407"/>
          </a:xfrm>
          <a:prstGeom prst="rect">
            <a:avLst/>
          </a:prstGeom>
        </p:spPr>
      </p:pic>
      <p:pic>
        <p:nvPicPr>
          <p:cNvPr id="19" name="Afbeelding 18" descr="Afbeelding met onderbroek&#10;&#10;Automatisch gegenereerde beschrijving">
            <a:extLst>
              <a:ext uri="{FF2B5EF4-FFF2-40B4-BE49-F238E27FC236}">
                <a16:creationId xmlns:a16="http://schemas.microsoft.com/office/drawing/2014/main" id="{ABC7EB37-00BC-4759-A9B9-2856B83458A5}"/>
              </a:ext>
            </a:extLst>
          </p:cNvPr>
          <p:cNvPicPr>
            <a:picLocks noChangeAspect="1"/>
          </p:cNvPicPr>
          <p:nvPr/>
        </p:nvPicPr>
        <p:blipFill>
          <a:blip r:embed="rId15" cstate="email">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978035" y="3561503"/>
            <a:ext cx="2102503" cy="3147459"/>
          </a:xfrm>
          <a:prstGeom prst="rect">
            <a:avLst/>
          </a:prstGeom>
        </p:spPr>
      </p:pic>
      <p:pic>
        <p:nvPicPr>
          <p:cNvPr id="23" name="Afbeelding 22">
            <a:extLst>
              <a:ext uri="{FF2B5EF4-FFF2-40B4-BE49-F238E27FC236}">
                <a16:creationId xmlns:a16="http://schemas.microsoft.com/office/drawing/2014/main" id="{830BFB1D-87B5-4ED2-AB3D-3EAD53196DAE}"/>
              </a:ext>
            </a:extLst>
          </p:cNvPr>
          <p:cNvPicPr>
            <a:picLocks noChangeAspect="1"/>
          </p:cNvPicPr>
          <p:nvPr/>
        </p:nvPicPr>
        <p:blipFill>
          <a:blip r:embed="rId17"/>
          <a:stretch>
            <a:fillRect/>
          </a:stretch>
        </p:blipFill>
        <p:spPr>
          <a:xfrm>
            <a:off x="7268672" y="5330955"/>
            <a:ext cx="1638300" cy="1323975"/>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eeuwenlang</a:t>
            </a:r>
          </a:p>
        </p:txBody>
      </p:sp>
      <p:sp>
        <p:nvSpPr>
          <p:cNvPr id="2" name="Tekstvak 1">
            <a:extLst>
              <a:ext uri="{FF2B5EF4-FFF2-40B4-BE49-F238E27FC236}">
                <a16:creationId xmlns:a16="http://schemas.microsoft.com/office/drawing/2014/main" id="{B62779A9-6166-4216-9B5B-833478CB99F9}"/>
              </a:ext>
            </a:extLst>
          </p:cNvPr>
          <p:cNvSpPr txBox="1"/>
          <p:nvPr/>
        </p:nvSpPr>
        <p:spPr>
          <a:xfrm>
            <a:off x="375913" y="1347519"/>
            <a:ext cx="8392173" cy="1200329"/>
          </a:xfrm>
          <a:prstGeom prst="rect">
            <a:avLst/>
          </a:prstGeom>
          <a:noFill/>
        </p:spPr>
        <p:txBody>
          <a:bodyPr wrap="square" rtlCol="0">
            <a:spAutoFit/>
          </a:bodyPr>
          <a:lstStyle/>
          <a:p>
            <a:r>
              <a:rPr lang="nl-NL" sz="3600" dirty="0">
                <a:latin typeface="Century Gothic" panose="020B0502020202020204" pitchFamily="34" charset="0"/>
              </a:rPr>
              <a:t>1500   1600  1700   1800  1900  2000</a:t>
            </a:r>
          </a:p>
          <a:p>
            <a:endParaRPr lang="nl-NL" sz="3600" dirty="0">
              <a:latin typeface="Century Gothic" panose="020B0502020202020204" pitchFamily="34" charset="0"/>
            </a:endParaRPr>
          </a:p>
        </p:txBody>
      </p:sp>
      <p:pic>
        <p:nvPicPr>
          <p:cNvPr id="8" name="Afbeelding 7" descr="Afbeelding met binnen, kop&#10;&#10;Automatisch gegenereerde beschrijving">
            <a:extLst>
              <a:ext uri="{FF2B5EF4-FFF2-40B4-BE49-F238E27FC236}">
                <a16:creationId xmlns:a16="http://schemas.microsoft.com/office/drawing/2014/main" id="{978ECAA0-F59F-485D-8C60-EDF866D5A05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5783" y="2004804"/>
            <a:ext cx="7292431" cy="4610697"/>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171400"/>
            <a:ext cx="9361040" cy="1323439"/>
          </a:xfrm>
          <a:prstGeom prst="rect">
            <a:avLst/>
          </a:prstGeom>
          <a:noFill/>
        </p:spPr>
        <p:txBody>
          <a:bodyPr wrap="square" rtlCol="0">
            <a:spAutoFit/>
          </a:bodyPr>
          <a:lstStyle/>
          <a:p>
            <a:r>
              <a:rPr lang="nl-NL" sz="8000" b="1" u="sng" dirty="0">
                <a:latin typeface="Century Gothic" panose="020B0502020202020204" pitchFamily="34" charset="0"/>
              </a:rPr>
              <a:t>ouderwets</a:t>
            </a:r>
          </a:p>
        </p:txBody>
      </p:sp>
      <p:pic>
        <p:nvPicPr>
          <p:cNvPr id="4" name="Afbeelding 3" descr="Afbeelding met blender, keukenapparaat&#10;&#10;Automatisch gegenereerde beschrijving">
            <a:extLst>
              <a:ext uri="{FF2B5EF4-FFF2-40B4-BE49-F238E27FC236}">
                <a16:creationId xmlns:a16="http://schemas.microsoft.com/office/drawing/2014/main" id="{23039DC0-BC39-4628-AD6D-490FBFECD6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85950" y="1143232"/>
            <a:ext cx="5372100" cy="5381625"/>
          </a:xfrm>
          <a:prstGeom prst="rect">
            <a:avLst/>
          </a:prstGeom>
        </p:spPr>
      </p:pic>
      <p:sp>
        <p:nvSpPr>
          <p:cNvPr id="2" name="Tekstvak 1">
            <a:extLst>
              <a:ext uri="{FF2B5EF4-FFF2-40B4-BE49-F238E27FC236}">
                <a16:creationId xmlns:a16="http://schemas.microsoft.com/office/drawing/2014/main" id="{B2FCB075-531E-4A7F-86E3-7AB0D3CA9BB7}"/>
              </a:ext>
            </a:extLst>
          </p:cNvPr>
          <p:cNvSpPr txBox="1"/>
          <p:nvPr/>
        </p:nvSpPr>
        <p:spPr>
          <a:xfrm>
            <a:off x="6012160" y="6492006"/>
            <a:ext cx="1944216" cy="215444"/>
          </a:xfrm>
          <a:prstGeom prst="rect">
            <a:avLst/>
          </a:prstGeom>
          <a:noFill/>
        </p:spPr>
        <p:txBody>
          <a:bodyPr wrap="square" rtlCol="0">
            <a:spAutoFit/>
          </a:bodyPr>
          <a:lstStyle/>
          <a:p>
            <a:r>
              <a:rPr lang="nl-NL" sz="800" dirty="0"/>
              <a:t>Bron: vindingrijkbreda.nl</a:t>
            </a:r>
          </a:p>
        </p:txBody>
      </p:sp>
    </p:spTree>
    <p:extLst>
      <p:ext uri="{BB962C8B-B14F-4D97-AF65-F5344CB8AC3E}">
        <p14:creationId xmlns:p14="http://schemas.microsoft.com/office/powerpoint/2010/main" val="357711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op leeftijd zijn</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descr="Afbeelding met persoon, binnen, tafel, koffie&#10;&#10;Automatisch gegenereerde beschrijving">
            <a:extLst>
              <a:ext uri="{FF2B5EF4-FFF2-40B4-BE49-F238E27FC236}">
                <a16:creationId xmlns:a16="http://schemas.microsoft.com/office/drawing/2014/main" id="{AE157479-81C8-4E89-AC9B-4B72450809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860" y="1335699"/>
            <a:ext cx="7839817" cy="5236998"/>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134178"/>
            <a:ext cx="9036496" cy="1323439"/>
          </a:xfrm>
          <a:prstGeom prst="rect">
            <a:avLst/>
          </a:prstGeom>
          <a:noFill/>
        </p:spPr>
        <p:txBody>
          <a:bodyPr wrap="square" rtlCol="0">
            <a:spAutoFit/>
          </a:bodyPr>
          <a:lstStyle/>
          <a:p>
            <a:r>
              <a:rPr lang="nl-NL" sz="8000" b="1" u="sng" dirty="0">
                <a:latin typeface="Century Gothic" panose="020B0502020202020204" pitchFamily="34" charset="0"/>
              </a:rPr>
              <a:t>het beroep</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pic>
        <p:nvPicPr>
          <p:cNvPr id="7" name="Afbeelding 6" descr="Afbeelding met persoon, binnen, person, keuken&#10;&#10;Automatisch gegenereerde beschrijving">
            <a:extLst>
              <a:ext uri="{FF2B5EF4-FFF2-40B4-BE49-F238E27FC236}">
                <a16:creationId xmlns:a16="http://schemas.microsoft.com/office/drawing/2014/main" id="{60249DF0-9F1B-4E56-B719-0ADBD36386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2995" y="1457617"/>
            <a:ext cx="7776864" cy="5194946"/>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323439"/>
          </a:xfrm>
          <a:prstGeom prst="rect">
            <a:avLst/>
          </a:prstGeom>
          <a:noFill/>
        </p:spPr>
        <p:txBody>
          <a:bodyPr wrap="square" rtlCol="0">
            <a:spAutoFit/>
          </a:bodyPr>
          <a:lstStyle/>
          <a:p>
            <a:r>
              <a:rPr lang="nl-NL" sz="8000" b="1" u="sng" dirty="0">
                <a:latin typeface="Century Gothic" panose="020B0502020202020204" pitchFamily="34" charset="0"/>
              </a:rPr>
              <a:t>malen</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5" name="Afbeelding 4" descr="Afbeelding met plant, sluiten&#10;&#10;Automatisch gegenereerde beschrijving">
            <a:extLst>
              <a:ext uri="{FF2B5EF4-FFF2-40B4-BE49-F238E27FC236}">
                <a16:creationId xmlns:a16="http://schemas.microsoft.com/office/drawing/2014/main" id="{9E03713C-84A0-4DE4-8517-68E826850B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354727"/>
            <a:ext cx="7920880" cy="5275307"/>
          </a:xfrm>
          <a:prstGeom prst="rect">
            <a:avLst/>
          </a:prstGeom>
        </p:spPr>
      </p:pic>
    </p:spTree>
    <p:extLst>
      <p:ext uri="{BB962C8B-B14F-4D97-AF65-F5344CB8AC3E}">
        <p14:creationId xmlns:p14="http://schemas.microsoft.com/office/powerpoint/2010/main" val="198754384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8568</TotalTime>
  <Words>616</Words>
  <Application>Microsoft Office PowerPoint</Application>
  <PresentationFormat>Diavoorstelling (4:3)</PresentationFormat>
  <Paragraphs>194</Paragraphs>
  <Slides>17</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Century Gothic</vt:lpstr>
      <vt:lpstr>Tahoma</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Das, Gerarda</cp:lastModifiedBy>
  <cp:revision>1353</cp:revision>
  <dcterms:created xsi:type="dcterms:W3CDTF">2020-12-15T09:16:44Z</dcterms:created>
  <dcterms:modified xsi:type="dcterms:W3CDTF">2022-04-12T10:05:13Z</dcterms:modified>
</cp:coreProperties>
</file>