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83" r:id="rId2"/>
    <p:sldId id="548" r:id="rId3"/>
    <p:sldId id="265" r:id="rId4"/>
    <p:sldId id="1468" r:id="rId5"/>
    <p:sldId id="1389" r:id="rId6"/>
    <p:sldId id="1163" r:id="rId7"/>
    <p:sldId id="1469" r:id="rId8"/>
    <p:sldId id="1076" r:id="rId9"/>
    <p:sldId id="1471" r:id="rId10"/>
    <p:sldId id="1486" r:id="rId11"/>
    <p:sldId id="1479" r:id="rId12"/>
    <p:sldId id="1465" r:id="rId13"/>
    <p:sldId id="934" r:id="rId14"/>
    <p:sldId id="264" r:id="rId15"/>
    <p:sldId id="1496" r:id="rId16"/>
    <p:sldId id="1497" r:id="rId17"/>
    <p:sldId id="1498" r:id="rId18"/>
    <p:sldId id="1499" r:id="rId19"/>
    <p:sldId id="1500" r:id="rId20"/>
    <p:sldId id="1193" r:id="rId21"/>
    <p:sldId id="1502" r:id="rId22"/>
    <p:sldId id="1474" r:id="rId23"/>
    <p:sldId id="1501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EB4F499C-6223-491F-A0F5-9EF4750620DD}">
          <p14:sldIdLst>
            <p14:sldId id="1483"/>
            <p14:sldId id="548"/>
            <p14:sldId id="265"/>
            <p14:sldId id="1468"/>
            <p14:sldId id="1389"/>
            <p14:sldId id="1163"/>
            <p14:sldId id="1469"/>
            <p14:sldId id="1076"/>
            <p14:sldId id="1471"/>
            <p14:sldId id="1486"/>
            <p14:sldId id="1479"/>
            <p14:sldId id="1465"/>
            <p14:sldId id="934"/>
            <p14:sldId id="264"/>
            <p14:sldId id="1496"/>
            <p14:sldId id="1497"/>
            <p14:sldId id="1498"/>
            <p14:sldId id="1499"/>
            <p14:sldId id="1500"/>
            <p14:sldId id="1193"/>
            <p14:sldId id="1502"/>
            <p14:sldId id="1474"/>
            <p14:sldId id="1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70101" autoAdjust="0"/>
  </p:normalViewPr>
  <p:slideViewPr>
    <p:cSldViewPr>
      <p:cViewPr>
        <p:scale>
          <a:sx n="60" d="100"/>
          <a:sy n="60" d="100"/>
        </p:scale>
        <p:origin x="204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DE36C8CB-0842-495F-B078-214836ECB74C}"/>
    <pc:docChg chg="modSld">
      <pc:chgData name="Routledge, Mandy" userId="bacdedf5-8e30-494b-ad8b-f27fa30c4f8d" providerId="ADAL" clId="{DE36C8CB-0842-495F-B078-214836ECB74C}" dt="2022-02-15T10:03:15.665" v="4" actId="20577"/>
      <pc:docMkLst>
        <pc:docMk/>
      </pc:docMkLst>
      <pc:sldChg chg="modSp mod">
        <pc:chgData name="Routledge, Mandy" userId="bacdedf5-8e30-494b-ad8b-f27fa30c4f8d" providerId="ADAL" clId="{DE36C8CB-0842-495F-B078-214836ECB74C}" dt="2022-02-15T10:03:15.665" v="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DE36C8CB-0842-495F-B078-214836ECB74C}" dt="2022-02-15T10:03:15.665" v="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D6AE8BD7-5EF4-450B-9744-59156D767F4E}"/>
    <pc:docChg chg="modSld">
      <pc:chgData name="Routledge, Mandy" userId="bacdedf5-8e30-494b-ad8b-f27fa30c4f8d" providerId="ADAL" clId="{D6AE8BD7-5EF4-450B-9744-59156D767F4E}" dt="2022-02-15T10:34:05.729" v="19" actId="20577"/>
      <pc:docMkLst>
        <pc:docMk/>
      </pc:docMkLst>
      <pc:sldChg chg="modSp mod">
        <pc:chgData name="Routledge, Mandy" userId="bacdedf5-8e30-494b-ad8b-f27fa30c4f8d" providerId="ADAL" clId="{D6AE8BD7-5EF4-450B-9744-59156D767F4E}" dt="2022-02-15T10:34:05.729" v="19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D6AE8BD7-5EF4-450B-9744-59156D767F4E}" dt="2022-02-15T10:34:05.729" v="1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Mandy" userId="bacdedf5-8e30-494b-ad8b-f27fa30c4f8d" providerId="ADAL" clId="{CCD7FD23-F145-4F09-BB77-4DB043452E1E}"/>
    <pc:docChg chg="modSld">
      <pc:chgData name="Mandy" userId="bacdedf5-8e30-494b-ad8b-f27fa30c4f8d" providerId="ADAL" clId="{CCD7FD23-F145-4F09-BB77-4DB043452E1E}" dt="2022-01-11T11:18:42.227" v="9" actId="20577"/>
      <pc:docMkLst>
        <pc:docMk/>
      </pc:docMkLst>
      <pc:sldChg chg="modSp mod">
        <pc:chgData name="Mandy" userId="bacdedf5-8e30-494b-ad8b-f27fa30c4f8d" providerId="ADAL" clId="{CCD7FD23-F145-4F09-BB77-4DB043452E1E}" dt="2022-01-11T11:18:42.227" v="9" actId="20577"/>
        <pc:sldMkLst>
          <pc:docMk/>
          <pc:sldMk cId="323006580" sldId="548"/>
        </pc:sldMkLst>
        <pc:spChg chg="mod">
          <ac:chgData name="Mandy" userId="bacdedf5-8e30-494b-ad8b-f27fa30c4f8d" providerId="ADAL" clId="{CCD7FD23-F145-4F09-BB77-4DB043452E1E}" dt="2022-01-11T11:18:42.227" v="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200" b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ruïne: het overblijfsel van een verwoest gebouw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200" b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 gaten houden : letten op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200" b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object: het voorwerp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200" b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fortuin: de grote hoeveelheid geld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200" b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Desondanks: toch, ondanks dat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200" b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Begaanbaar: er kan op gelopen of gereden worden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200" b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Vermijden: uit de buurt blijven van, ontwijken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200" b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Zelfstandig: zonder hulp, onafhankelijk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200" b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werk overnemen van: de taak gaan doen van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1200" b="0" dirty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vermaak: het plezier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2483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99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3430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348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0286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282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026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0417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73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50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01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80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290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5386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695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5-4-2022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u="sng" dirty="0" err="1"/>
              <a:t>Semantisatieverhaal</a:t>
            </a:r>
            <a:r>
              <a:rPr lang="nl-NL" sz="2000" u="sng" dirty="0"/>
              <a:t>:</a:t>
            </a:r>
          </a:p>
          <a:p>
            <a:pPr marL="0" indent="0" fontAlgn="b"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Wij hadden altijd een prachtige boomhut in de tuin. Mijn vader heeft deze gemaakt. Helemaal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zelfstandig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Hij maakte het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zonder hulp. 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Tot groot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vermaak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van mijn kinderen. Het vermaak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het plezier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Mijn kinderen hebben er veel plezier van. Weet je nog, die storm 2 maanden geleden? We hebben toen de boomhut goed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de gaten gehouden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We hebben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 op gelet. 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Door de storm zwiepte de boom met de boomhut heen en weer. We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vermeden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de tuin,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bleven uit de buurt 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van de tuin, en bleven binnen, en we hoopten dat de boom zou blijven staan. Het was echt een hele dikke stevige boom.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Desondanks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viel de boom tóch om.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Ondanks dat 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boom zo dik en stevig was, viel hij toch om. Hij viel dwars op de oprit. De oprit was daardoor niet meer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begaanbaar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Begaanbaar betekent dat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 op gelopen of gereden kan worden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En dat kon niet meer. De oprit was niet meer begaanbaar. Hij was onbegaanbaar geworden. En de hut,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het object</a:t>
            </a:r>
            <a:r>
              <a:rPr lang="nl-NL" sz="20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nl-NL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het voorwerp,</a:t>
            </a:r>
            <a:r>
              <a:rPr lang="nl-N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de boom… was helemaal stuk! Het was meer een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ruïne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 een boomhut. Een ruïne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het overblijfsel van een verwoest gebouw.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Ik heb het werk van mijn vader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overgenomen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ik ben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taak gaan doen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en probeer nu de boomhut te herstellen en in een andere boom te maken. Dat kost wel veel geld. De schade aan de storm heeft me een </a:t>
            </a:r>
            <a:r>
              <a:rPr lang="nl-NL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héééleboel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geld gekost. </a:t>
            </a:r>
            <a:r>
              <a:rPr lang="nl-NL" sz="20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 fortuin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! Een fortuin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een grote hoeveelheid geld</a:t>
            </a: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Heeft iemand ook een boomhut in de tuin?</a:t>
            </a:r>
          </a:p>
          <a:p>
            <a:pPr marL="0" indent="0" fontAlgn="b">
              <a:buNone/>
            </a:pPr>
            <a:endParaRPr lang="nl-NL" sz="2000" u="sng" dirty="0"/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D2CAFD2C-E19B-40FD-B242-3AD37F3BA64D}"/>
              </a:ext>
            </a:extLst>
          </p:cNvPr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8819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ruïne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8" name="Afbeelding 7" descr="Afbeelding met gras, buiten, boom, lucht&#10;&#10;Automatisch gegenereerde beschrijving">
            <a:extLst>
              <a:ext uri="{FF2B5EF4-FFF2-40B4-BE49-F238E27FC236}">
                <a16:creationId xmlns:a16="http://schemas.microsoft.com/office/drawing/2014/main" id="{4DFE6AF5-93E8-4367-B637-98DD32713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87" t="42363"/>
          <a:stretch/>
        </p:blipFill>
        <p:spPr>
          <a:xfrm>
            <a:off x="2123728" y="2636912"/>
            <a:ext cx="5085028" cy="321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9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25814"/>
            <a:ext cx="93881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800" b="1" u="sng" dirty="0">
                <a:latin typeface="Century Gothic" panose="020B0502020202020204" pitchFamily="34" charset="0"/>
              </a:rPr>
              <a:t>het werk overnemen van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 descr="Afbeelding met binnen, werken, voorbereiden&#10;&#10;Automatisch gegenereerde beschrijving">
            <a:extLst>
              <a:ext uri="{FF2B5EF4-FFF2-40B4-BE49-F238E27FC236}">
                <a16:creationId xmlns:a16="http://schemas.microsoft.com/office/drawing/2014/main" id="{667A8022-0F7A-4E85-89C5-0FA4665AC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86" y="1484784"/>
            <a:ext cx="7151028" cy="47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6905" y="-4256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het fortuin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 descr="Afbeelding met buiten, lente&#10;&#10;Automatisch gegenereerde beschrijving">
            <a:extLst>
              <a:ext uri="{FF2B5EF4-FFF2-40B4-BE49-F238E27FC236}">
                <a16:creationId xmlns:a16="http://schemas.microsoft.com/office/drawing/2014/main" id="{64C025D8-0E44-4E06-89D6-6FDC0E92A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099" y="1916832"/>
            <a:ext cx="6475210" cy="43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63750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boomhut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400506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storm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4" y="348537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ruïne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23976" y="415384"/>
            <a:ext cx="7792440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de storm was de boomhut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ruïne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geworden.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788040" cy="135140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31907"/>
            <a:ext cx="2994789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overblijfsel van een verwoest gebouw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gras, buiten, boom, lucht&#10;&#10;Automatisch gegenereerde beschrijving">
            <a:extLst>
              <a:ext uri="{FF2B5EF4-FFF2-40B4-BE49-F238E27FC236}">
                <a16:creationId xmlns:a16="http://schemas.microsoft.com/office/drawing/2014/main" id="{2148E066-F8A0-4D2E-BFCD-1B55D70A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87" t="42363"/>
          <a:stretch/>
        </p:blipFill>
        <p:spPr>
          <a:xfrm>
            <a:off x="6119959" y="1690194"/>
            <a:ext cx="2592288" cy="163903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0A08FBD-1CBE-4F44-8107-DF2911DDDA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09" y="2797130"/>
            <a:ext cx="1833151" cy="1711044"/>
          </a:xfrm>
          <a:prstGeom prst="rect">
            <a:avLst/>
          </a:prstGeom>
        </p:spPr>
      </p:pic>
      <p:pic>
        <p:nvPicPr>
          <p:cNvPr id="3" name="Afbeelding 2" descr="Afbeelding met lucht, gras, buiten&#10;&#10;Automatisch gegenereerde beschrijving">
            <a:extLst>
              <a:ext uri="{FF2B5EF4-FFF2-40B4-BE49-F238E27FC236}">
                <a16:creationId xmlns:a16="http://schemas.microsoft.com/office/drawing/2014/main" id="{392C7CC4-C619-4298-96FF-241E5E8D72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382" y="2162484"/>
            <a:ext cx="2455235" cy="16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7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37244" y="71841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gaten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236555" y="117419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onoplettend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830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letten op</a:t>
            </a: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05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Tijdens de storm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hielden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we de boomhut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gaten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letten op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Onoplettend zijn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het verkeer is gevaarlijk.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A9F507E3-611E-49BE-90D5-A44FDDF3C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950" y="639359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houden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555A1BC4-4D46-4C13-8FE0-E3BD8BDE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686966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zijn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persoon, buiten, dag&#10;&#10;Automatisch gegenereerde beschrijving">
            <a:extLst>
              <a:ext uri="{FF2B5EF4-FFF2-40B4-BE49-F238E27FC236}">
                <a16:creationId xmlns:a16="http://schemas.microsoft.com/office/drawing/2014/main" id="{12D55F05-B849-450F-B651-EAFFE8E080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91" y="2636912"/>
            <a:ext cx="3282677" cy="21928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0DA512D-1661-430B-BA68-F03FC7B03A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34"/>
          <a:stretch/>
        </p:blipFill>
        <p:spPr>
          <a:xfrm>
            <a:off x="5978287" y="2409018"/>
            <a:ext cx="2804050" cy="219641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32F3650-E543-42AC-A8F8-14A8B199C9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506"/>
          <a:stretch/>
        </p:blipFill>
        <p:spPr>
          <a:xfrm>
            <a:off x="4842654" y="2396134"/>
            <a:ext cx="1081003" cy="21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2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78334" y="452217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desondanks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185164" y="357412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dankzij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0" y="1628800"/>
            <a:ext cx="43797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ondanks dat, toch</a:t>
            </a: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05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regent buiten. </a:t>
            </a:r>
            <a:b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Desondanks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ga ik naar buiten. </a:t>
            </a:r>
            <a:r>
              <a:rPr lang="nl-NL" sz="21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door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5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b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Dankzij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regen, ben ik nu drijfnat. </a:t>
            </a:r>
            <a:r>
              <a:rPr lang="nl-NL" sz="21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boom, buiten, grond, persoon&#10;&#10;Automatisch gegenereerde beschrijving">
            <a:extLst>
              <a:ext uri="{FF2B5EF4-FFF2-40B4-BE49-F238E27FC236}">
                <a16:creationId xmlns:a16="http://schemas.microsoft.com/office/drawing/2014/main" id="{4162C8DC-65AC-43BB-BFBB-1A48186AF6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07" y="2480964"/>
            <a:ext cx="3790197" cy="2516691"/>
          </a:xfrm>
          <a:prstGeom prst="rect">
            <a:avLst/>
          </a:prstGeom>
        </p:spPr>
      </p:pic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02BCD34B-E634-4F5B-B873-BEA8408F51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452" y="1704484"/>
            <a:ext cx="1728192" cy="313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6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9252" y="489731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2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begaanbaar</a:t>
            </a:r>
            <a:endParaRPr lang="nl-NL" sz="4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185164" y="470942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onbegaanbaar</a:t>
            </a:r>
            <a:endParaRPr lang="nl-NL" sz="4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0" y="1628800"/>
            <a:ext cx="405117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er kan op gelopen of gereden worden</a:t>
            </a: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05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05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oprit is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begaanbaar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176464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kan </a:t>
            </a:r>
            <a:r>
              <a:rPr lang="nl-NL" sz="2800" i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niet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op gelopen of gereden worden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de omgevallen boom is de oprit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onbegaanbaar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gras, buiten, boom, grond&#10;&#10;Automatisch gegenereerde beschrijving">
            <a:extLst>
              <a:ext uri="{FF2B5EF4-FFF2-40B4-BE49-F238E27FC236}">
                <a16:creationId xmlns:a16="http://schemas.microsoft.com/office/drawing/2014/main" id="{D69B880B-AFE4-4BDC-BE6C-A0EF516F6B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44" y="3156572"/>
            <a:ext cx="2801097" cy="1859927"/>
          </a:xfrm>
          <a:prstGeom prst="rect">
            <a:avLst/>
          </a:prstGeom>
        </p:spPr>
      </p:pic>
      <p:pic>
        <p:nvPicPr>
          <p:cNvPr id="17" name="Afbeelding 16" descr="Afbeelding met gras, buiten, boom, grond&#10;&#10;Automatisch gegenereerde beschrijving">
            <a:extLst>
              <a:ext uri="{FF2B5EF4-FFF2-40B4-BE49-F238E27FC236}">
                <a16:creationId xmlns:a16="http://schemas.microsoft.com/office/drawing/2014/main" id="{616EFCF5-F1E0-46E6-A223-1076E5ED08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64" y="3156573"/>
            <a:ext cx="2794839" cy="185577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020D693-99F4-4C9E-AB5A-2DAB2E245B82}"/>
              </a:ext>
            </a:extLst>
          </p:cNvPr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8531">
            <a:off x="4927880" y="2586729"/>
            <a:ext cx="4647517" cy="28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3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78334" y="452217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vermijden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185164" y="357412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opzoeken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0" y="1628800"/>
            <a:ext cx="405117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uit de buurt blijven van, ontwijken</a:t>
            </a: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vermijd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grote hoogtes want ik heb hoogtevrees. </a:t>
            </a:r>
            <a:r>
              <a:rPr lang="nl-NL" sz="21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 naar toe gaan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5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1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houdt van hoogtes en </a:t>
            </a:r>
            <a:b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zoekt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graag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 </a:t>
            </a:r>
            <a:endParaRPr lang="nl-NL" sz="2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persoon, muur, person, binnen&#10;&#10;Automatisch gegenereerde beschrijving">
            <a:extLst>
              <a:ext uri="{FF2B5EF4-FFF2-40B4-BE49-F238E27FC236}">
                <a16:creationId xmlns:a16="http://schemas.microsoft.com/office/drawing/2014/main" id="{810DFD69-C9BA-42B8-BB1B-AE1054C9B2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12" y="2636912"/>
            <a:ext cx="3018299" cy="2016224"/>
          </a:xfrm>
          <a:prstGeom prst="rect">
            <a:avLst/>
          </a:prstGeom>
        </p:spPr>
      </p:pic>
      <p:pic>
        <p:nvPicPr>
          <p:cNvPr id="9" name="Afbeelding 8" descr="Afbeelding met buiten, lucht&#10;&#10;Automatisch gegenereerde beschrijving">
            <a:extLst>
              <a:ext uri="{FF2B5EF4-FFF2-40B4-BE49-F238E27FC236}">
                <a16:creationId xmlns:a16="http://schemas.microsoft.com/office/drawing/2014/main" id="{70D7DB57-8EB3-4369-A751-CE75F0543C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211" y="4234816"/>
            <a:ext cx="1524000" cy="1018032"/>
          </a:xfrm>
          <a:prstGeom prst="rect">
            <a:avLst/>
          </a:prstGeom>
        </p:spPr>
      </p:pic>
      <p:pic>
        <p:nvPicPr>
          <p:cNvPr id="20" name="Afbeelding 19" descr="Afbeelding met lucht, buiten, persoon, person&#10;&#10;Automatisch gegenereerde beschrijving">
            <a:extLst>
              <a:ext uri="{FF2B5EF4-FFF2-40B4-BE49-F238E27FC236}">
                <a16:creationId xmlns:a16="http://schemas.microsoft.com/office/drawing/2014/main" id="{16C55D4A-D64E-4BFD-8F22-F1AF2D5A40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2626992"/>
            <a:ext cx="3464335" cy="23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1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78334" y="452217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zelfstandig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185164" y="357412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samen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155575" y="1628800"/>
            <a:ext cx="439769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  = zonder hulp,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  onafhankelijk</a:t>
            </a: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vader bouwde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zelfstandig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boomhut. Hij had geen hulp nodig en was onafhankelijk. </a:t>
            </a: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hulp van elkaar, afhankelijk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5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5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Wij bouwen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samen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deze hut. Alleen dan gaat het lukken.  </a:t>
            </a:r>
            <a:endParaRPr lang="nl-NL" sz="2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buiten&#10;&#10;Automatisch gegenereerde beschrijving">
            <a:extLst>
              <a:ext uri="{FF2B5EF4-FFF2-40B4-BE49-F238E27FC236}">
                <a16:creationId xmlns:a16="http://schemas.microsoft.com/office/drawing/2014/main" id="{986AE016-EA4F-481E-BC01-8E322456EE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68" y="2922871"/>
            <a:ext cx="3459459" cy="1944216"/>
          </a:xfrm>
          <a:prstGeom prst="rect">
            <a:avLst/>
          </a:prstGeom>
        </p:spPr>
      </p:pic>
      <p:pic>
        <p:nvPicPr>
          <p:cNvPr id="9" name="Afbeelding 8" descr="Afbeelding met persoon, houten, hout&#10;&#10;Automatisch gegenereerde beschrijving">
            <a:extLst>
              <a:ext uri="{FF2B5EF4-FFF2-40B4-BE49-F238E27FC236}">
                <a16:creationId xmlns:a16="http://schemas.microsoft.com/office/drawing/2014/main" id="{30B3B0EA-643C-4FE5-8472-AFAB958A88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780928"/>
            <a:ext cx="3122991" cy="20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14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5 april </a:t>
            </a:r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2022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48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043608" y="2276873"/>
            <a:ext cx="4032449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974310" y="2276872"/>
            <a:ext cx="4101748" cy="7179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Trebuchet MS"/>
                <a:ea typeface="Calibri"/>
                <a:cs typeface="Times New Roman"/>
              </a:rPr>
              <a:t>het fortuin</a:t>
            </a:r>
            <a:endParaRPr lang="nl-NL" sz="12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514988" y="3212976"/>
            <a:ext cx="2093628" cy="10492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339752" y="1063022"/>
            <a:ext cx="1152129" cy="12071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 flipV="1">
            <a:off x="4139952" y="1884070"/>
            <a:ext cx="1818648" cy="3928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92080" y="1280612"/>
            <a:ext cx="346001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292080" y="1216160"/>
            <a:ext cx="352742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erover dromen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2155562" y="449385"/>
            <a:ext cx="22322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867531" y="403943"/>
            <a:ext cx="288866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winnen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51520" y="4262249"/>
            <a:ext cx="324036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79512" y="4217506"/>
            <a:ext cx="324036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n</a:t>
            </a:r>
            <a:r>
              <a:rPr lang="nl-NL" sz="3600" dirty="0">
                <a:effectLst/>
                <a:latin typeface="Trebuchet MS"/>
                <a:ea typeface="Calibri"/>
                <a:cs typeface="Times New Roman"/>
              </a:rPr>
              <a:t>odig hebben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6249633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44269" y="3140968"/>
            <a:ext cx="5326037" cy="6341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73531" y="3188602"/>
            <a:ext cx="5326038" cy="5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grote hoeveelheid geld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4C5D85A-7A47-447C-95F1-EFF991183C7A}"/>
              </a:ext>
            </a:extLst>
          </p:cNvPr>
          <p:cNvSpPr txBox="1"/>
          <p:nvPr/>
        </p:nvSpPr>
        <p:spPr>
          <a:xfrm>
            <a:off x="5008187" y="4127327"/>
            <a:ext cx="324036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0D2A9BA9-8718-4859-9E91-EA26459399E9}"/>
              </a:ext>
            </a:extLst>
          </p:cNvPr>
          <p:cNvSpPr txBox="1"/>
          <p:nvPr/>
        </p:nvSpPr>
        <p:spPr>
          <a:xfrm>
            <a:off x="4936179" y="4082584"/>
            <a:ext cx="324036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opleveren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9A1FA12-EE16-40AA-B6B9-CC5C11730458}"/>
              </a:ext>
            </a:extLst>
          </p:cNvPr>
          <p:cNvCxnSpPr>
            <a:cxnSpLocks/>
          </p:cNvCxnSpPr>
          <p:nvPr/>
        </p:nvCxnSpPr>
        <p:spPr>
          <a:xfrm flipH="1" flipV="1">
            <a:off x="4519479" y="3790089"/>
            <a:ext cx="1439121" cy="3372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11C8FC8D-51DC-43EC-A990-36A7F72AB3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58" y="503662"/>
            <a:ext cx="1672411" cy="105996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8B31B07C-301C-4B9B-9016-15AB399CC9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629" y="1959056"/>
            <a:ext cx="1137288" cy="1137288"/>
          </a:xfrm>
          <a:prstGeom prst="rect">
            <a:avLst/>
          </a:prstGeom>
        </p:spPr>
      </p:pic>
      <p:pic>
        <p:nvPicPr>
          <p:cNvPr id="29" name="Afbeelding 28" descr="Afbeelding met tekst, persoon, person, kostuum&#10;&#10;Automatisch gegenereerde beschrijving">
            <a:extLst>
              <a:ext uri="{FF2B5EF4-FFF2-40B4-BE49-F238E27FC236}">
                <a16:creationId xmlns:a16="http://schemas.microsoft.com/office/drawing/2014/main" id="{A5C9FFF2-5BEC-483C-921A-E7A77802018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2" y="4929482"/>
            <a:ext cx="1846799" cy="1233662"/>
          </a:xfrm>
          <a:prstGeom prst="rect">
            <a:avLst/>
          </a:prstGeom>
        </p:spPr>
      </p:pic>
      <p:pic>
        <p:nvPicPr>
          <p:cNvPr id="2048" name="Afbeelding 2047">
            <a:extLst>
              <a:ext uri="{FF2B5EF4-FFF2-40B4-BE49-F238E27FC236}">
                <a16:creationId xmlns:a16="http://schemas.microsoft.com/office/drawing/2014/main" id="{E33AFAEA-3D29-4F4F-8E36-31E0529EE1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21" b="8871"/>
          <a:stretch/>
        </p:blipFill>
        <p:spPr>
          <a:xfrm>
            <a:off x="5670306" y="4858595"/>
            <a:ext cx="1957933" cy="1233662"/>
          </a:xfrm>
          <a:prstGeom prst="rect">
            <a:avLst/>
          </a:prstGeom>
        </p:spPr>
      </p:pic>
      <p:pic>
        <p:nvPicPr>
          <p:cNvPr id="35" name="Afbeelding 34" descr="Afbeelding met buiten, lente&#10;&#10;Automatisch gegenereerde beschrijving">
            <a:extLst>
              <a:ext uri="{FF2B5EF4-FFF2-40B4-BE49-F238E27FC236}">
                <a16:creationId xmlns:a16="http://schemas.microsoft.com/office/drawing/2014/main" id="{F61334AF-B953-4376-AB95-6A887FEBB9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0587">
            <a:off x="4931887" y="2345541"/>
            <a:ext cx="1476838" cy="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043608" y="2276873"/>
            <a:ext cx="4598120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202544" y="2314779"/>
            <a:ext cx="4317770" cy="7179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Trebuchet MS"/>
                <a:ea typeface="Calibri"/>
                <a:cs typeface="Times New Roman"/>
              </a:rPr>
              <a:t>het vermaak</a:t>
            </a:r>
            <a:endParaRPr lang="nl-NL" sz="12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514988" y="3212976"/>
            <a:ext cx="2093628" cy="10492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339752" y="1063022"/>
            <a:ext cx="1152129" cy="12071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 flipV="1">
            <a:off x="5652121" y="1557827"/>
            <a:ext cx="936103" cy="971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755576" y="595194"/>
            <a:ext cx="223128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822986" y="530742"/>
            <a:ext cx="223128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samen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458147" y="1169799"/>
            <a:ext cx="342038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339650" y="1125056"/>
            <a:ext cx="362483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Trebuchet MS"/>
                <a:ea typeface="Calibri"/>
                <a:cs typeface="Times New Roman"/>
              </a:rPr>
              <a:t>e </a:t>
            </a:r>
            <a:r>
              <a:rPr lang="nl-NL" sz="3600" dirty="0">
                <a:latin typeface="Trebuchet MS"/>
                <a:ea typeface="Calibri"/>
                <a:cs typeface="Times New Roman"/>
              </a:rPr>
              <a:t>ontspanning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31209" y="4262249"/>
            <a:ext cx="152051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31210" y="4217506"/>
            <a:ext cx="152051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blij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1043609" y="3206965"/>
            <a:ext cx="4598120" cy="63417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1043608" y="3200828"/>
            <a:ext cx="2930765" cy="5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plezier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4C5D85A-7A47-447C-95F1-EFF991183C7A}"/>
              </a:ext>
            </a:extLst>
          </p:cNvPr>
          <p:cNvSpPr txBox="1"/>
          <p:nvPr/>
        </p:nvSpPr>
        <p:spPr>
          <a:xfrm>
            <a:off x="5614642" y="4139915"/>
            <a:ext cx="255971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0D2A9BA9-8718-4859-9E91-EA26459399E9}"/>
              </a:ext>
            </a:extLst>
          </p:cNvPr>
          <p:cNvSpPr txBox="1"/>
          <p:nvPr/>
        </p:nvSpPr>
        <p:spPr>
          <a:xfrm>
            <a:off x="5652121" y="4095172"/>
            <a:ext cx="245022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Trebuchet MS"/>
                <a:ea typeface="Calibri"/>
                <a:cs typeface="Times New Roman"/>
              </a:rPr>
              <a:t>de hobby’s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9A1FA12-EE16-40AA-B6B9-CC5C11730458}"/>
              </a:ext>
            </a:extLst>
          </p:cNvPr>
          <p:cNvCxnSpPr>
            <a:cxnSpLocks/>
          </p:cNvCxnSpPr>
          <p:nvPr/>
        </p:nvCxnSpPr>
        <p:spPr>
          <a:xfrm flipH="1" flipV="1">
            <a:off x="4520259" y="3825046"/>
            <a:ext cx="1094382" cy="5239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A264AB2D-717B-43DF-92F5-7F0962823894}"/>
              </a:ext>
            </a:extLst>
          </p:cNvPr>
          <p:cNvSpPr txBox="1"/>
          <p:nvPr/>
        </p:nvSpPr>
        <p:spPr>
          <a:xfrm>
            <a:off x="503548" y="5444355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Lezen is een hobby van me. Het is een goed </a:t>
            </a:r>
            <a:r>
              <a:rPr lang="nl-NL" sz="18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vermaak</a:t>
            </a:r>
            <a:r>
              <a:rPr lang="nl-NL" sz="1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mijn vrije tijd. </a:t>
            </a:r>
            <a:endParaRPr lang="nl-NL" i="1" dirty="0">
              <a:solidFill>
                <a:srgbClr val="00B050"/>
              </a:solidFill>
            </a:endParaRPr>
          </a:p>
        </p:txBody>
      </p:sp>
      <p:pic>
        <p:nvPicPr>
          <p:cNvPr id="25" name="Afbeelding 24" descr="Afbeelding met venster, persoon, mobiele telefoon, telefoon&#10;&#10;Automatisch gegenereerde beschrijving">
            <a:extLst>
              <a:ext uri="{FF2B5EF4-FFF2-40B4-BE49-F238E27FC236}">
                <a16:creationId xmlns:a16="http://schemas.microsoft.com/office/drawing/2014/main" id="{18EC2082-0A53-4AA1-9DA3-4C4D21347F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373" y="2183095"/>
            <a:ext cx="2347939" cy="1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20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het object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het voorwerp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We hadden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een object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in de boom. </a:t>
            </a:r>
            <a:b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</a:b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Het object was een hut.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2E78990-DE6C-4D0D-9B8C-A3B336C54E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700808"/>
            <a:ext cx="4325674" cy="40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het werk overnemen van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nl-NL" sz="8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fontAlgn="t"/>
            <a:endParaRPr lang="nl-NL" sz="32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Ik heb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het werk van mijn vader overgenomen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en probeer nu zelf een boomhut te bouwen.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Afbeelding 3" descr="Afbeelding met binnen, werken, voorbereiden&#10;&#10;Automatisch gegenereerde beschrijving">
            <a:extLst>
              <a:ext uri="{FF2B5EF4-FFF2-40B4-BE49-F238E27FC236}">
                <a16:creationId xmlns:a16="http://schemas.microsoft.com/office/drawing/2014/main" id="{8B5C78CA-A6B9-45CC-AB11-A6E7F16A1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306339"/>
            <a:ext cx="4896544" cy="327089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585BD5-EE92-4D21-92DB-B606BD6B7B1F}"/>
              </a:ext>
            </a:extLst>
          </p:cNvPr>
          <p:cNvSpPr txBox="1"/>
          <p:nvPr/>
        </p:nvSpPr>
        <p:spPr>
          <a:xfrm>
            <a:off x="1865716" y="1280769"/>
            <a:ext cx="7344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de taak gaan doen van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017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6024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zelfstandig</a:t>
            </a:r>
            <a:endParaRPr lang="nl-NL" sz="8000" b="1" u="sng" dirty="0"/>
          </a:p>
        </p:txBody>
      </p:sp>
      <p:pic>
        <p:nvPicPr>
          <p:cNvPr id="4" name="Afbeelding 3" descr="Afbeelding met buiten&#10;&#10;Automatisch gegenereerde beschrijving">
            <a:extLst>
              <a:ext uri="{FF2B5EF4-FFF2-40B4-BE49-F238E27FC236}">
                <a16:creationId xmlns:a16="http://schemas.microsoft.com/office/drawing/2014/main" id="{CF6F85BE-8413-490D-87C6-895413BAD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28" y="1700808"/>
            <a:ext cx="794394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het vermaak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7B2C6C-CCCD-403A-A46D-24BB0D8DA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510" y="1519530"/>
            <a:ext cx="5338980" cy="49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6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de gaten houden</a:t>
            </a:r>
            <a:endParaRPr lang="nl-NL" sz="66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Afbeelding 2" descr="Afbeelding met persoon, buiten, dag&#10;&#10;Automatisch gegenereerde beschrijving">
            <a:extLst>
              <a:ext uri="{FF2B5EF4-FFF2-40B4-BE49-F238E27FC236}">
                <a16:creationId xmlns:a16="http://schemas.microsoft.com/office/drawing/2014/main" id="{FCCA0D7E-ADE9-48B1-8D27-C4B28027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965802"/>
            <a:ext cx="6450632" cy="43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2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vermijden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724A42-DEA6-4369-B993-660BDB3BA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00" t="8000" r="14300" b="14300"/>
          <a:stretch/>
        </p:blipFill>
        <p:spPr>
          <a:xfrm>
            <a:off x="4572000" y="1379217"/>
            <a:ext cx="4009094" cy="436283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05155AB-F38C-4781-B269-AD1B57232A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37" y="3717032"/>
            <a:ext cx="2690182" cy="2510988"/>
          </a:xfrm>
          <a:prstGeom prst="rect">
            <a:avLst/>
          </a:prstGeom>
        </p:spPr>
      </p:pic>
      <p:sp>
        <p:nvSpPr>
          <p:cNvPr id="9" name="Vermenigvuldigingsteken 8">
            <a:extLst>
              <a:ext uri="{FF2B5EF4-FFF2-40B4-BE49-F238E27FC236}">
                <a16:creationId xmlns:a16="http://schemas.microsoft.com/office/drawing/2014/main" id="{5E701C7B-21C0-4094-8B2B-CA6B01F5E929}"/>
              </a:ext>
            </a:extLst>
          </p:cNvPr>
          <p:cNvSpPr/>
          <p:nvPr/>
        </p:nvSpPr>
        <p:spPr>
          <a:xfrm>
            <a:off x="-1480257" y="1977282"/>
            <a:ext cx="7207969" cy="5760640"/>
          </a:xfrm>
          <a:prstGeom prst="mathMultiply">
            <a:avLst>
              <a:gd name="adj1" fmla="val 34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56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desondanks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11" name="Afbeelding 10" descr="Afbeelding met gras, boom, buiten, plant&#10;&#10;Automatisch gegenereerde beschrijving">
            <a:extLst>
              <a:ext uri="{FF2B5EF4-FFF2-40B4-BE49-F238E27FC236}">
                <a16:creationId xmlns:a16="http://schemas.microsoft.com/office/drawing/2014/main" id="{66C43DC6-26AB-4AB3-B61E-FC18A3D7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664" y="1519530"/>
            <a:ext cx="6810672" cy="51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begaanbaar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11" name="Afbeelding 10" descr="Afbeelding met gras, buiten, boom, grond&#10;&#10;Automatisch gegenereerde beschrijving">
            <a:extLst>
              <a:ext uri="{FF2B5EF4-FFF2-40B4-BE49-F238E27FC236}">
                <a16:creationId xmlns:a16="http://schemas.microsoft.com/office/drawing/2014/main" id="{A2B6CF77-C7FA-4672-A9B5-5D37BB6C0B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44838"/>
            <a:ext cx="4506416" cy="2992260"/>
          </a:xfrm>
          <a:prstGeom prst="rect">
            <a:avLst/>
          </a:prstGeom>
        </p:spPr>
      </p:pic>
      <p:pic>
        <p:nvPicPr>
          <p:cNvPr id="13" name="Afbeelding 12" descr="Afbeelding met gras, buiten, boom, grond&#10;&#10;Automatisch gegenereerde beschrijving">
            <a:extLst>
              <a:ext uri="{FF2B5EF4-FFF2-40B4-BE49-F238E27FC236}">
                <a16:creationId xmlns:a16="http://schemas.microsoft.com/office/drawing/2014/main" id="{E763EA8D-171C-4672-8DF9-A0A9D6C42C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643260"/>
            <a:ext cx="2500012" cy="166000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81D70D1-9E49-4A3C-8A48-ECC3C016D00D}"/>
              </a:ext>
            </a:extLst>
          </p:cNvPr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8531">
            <a:off x="5290997" y="4072586"/>
            <a:ext cx="4647517" cy="28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9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het object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5DBEB77-A76D-47A0-BA36-94A4618F6F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510" y="1519530"/>
            <a:ext cx="5338980" cy="49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8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793</Words>
  <Application>Microsoft Office PowerPoint</Application>
  <PresentationFormat>Diavoorstelling (4:3)</PresentationFormat>
  <Paragraphs>278</Paragraphs>
  <Slides>23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Trebuchet MS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Mariët</dc:creator>
  <cp:lastModifiedBy>Das, Gerarda</cp:lastModifiedBy>
  <cp:revision>1395</cp:revision>
  <dcterms:created xsi:type="dcterms:W3CDTF">2020-12-15T09:16:44Z</dcterms:created>
  <dcterms:modified xsi:type="dcterms:W3CDTF">2022-04-05T09:49:17Z</dcterms:modified>
</cp:coreProperties>
</file>