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442" r:id="rId4"/>
    <p:sldId id="1291" r:id="rId5"/>
    <p:sldId id="1245" r:id="rId6"/>
    <p:sldId id="1238" r:id="rId7"/>
    <p:sldId id="1265" r:id="rId8"/>
    <p:sldId id="1241" r:id="rId9"/>
    <p:sldId id="1244" r:id="rId10"/>
    <p:sldId id="934" r:id="rId11"/>
    <p:sldId id="1428" r:id="rId12"/>
    <p:sldId id="1438" r:id="rId13"/>
    <p:sldId id="1457" r:id="rId14"/>
    <p:sldId id="1475" r:id="rId15"/>
    <p:sldId id="1452" r:id="rId16"/>
    <p:sldId id="1459"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42"/>
            <p14:sldId id="1291"/>
            <p14:sldId id="1245"/>
            <p14:sldId id="1238"/>
            <p14:sldId id="1265"/>
            <p14:sldId id="1241"/>
            <p14:sldId id="1244"/>
            <p14:sldId id="934"/>
            <p14:sldId id="1428"/>
            <p14:sldId id="1438"/>
            <p14:sldId id="1457"/>
            <p14:sldId id="1475"/>
            <p14:sldId id="1452"/>
            <p14:sldId id="1459"/>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70658" autoAdjust="0"/>
  </p:normalViewPr>
  <p:slideViewPr>
    <p:cSldViewPr>
      <p:cViewPr varScale="1">
        <p:scale>
          <a:sx n="54" d="100"/>
          <a:sy n="54" d="100"/>
        </p:scale>
        <p:origin x="2155"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22-3-2022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22-3-2022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2800" dirty="0"/>
              <a:t>--de kust: de strook land langs de zee</a:t>
            </a:r>
          </a:p>
          <a:p>
            <a:pPr algn="l"/>
            <a:r>
              <a:rPr lang="nl-NL" sz="2800" dirty="0"/>
              <a:t>--organiseren: regelen van dingen zodat iets kan gebeuren</a:t>
            </a:r>
          </a:p>
          <a:p>
            <a:pPr algn="l"/>
            <a:r>
              <a:rPr lang="nl-NL" sz="2800" dirty="0"/>
              <a:t>--de proef: de test om te kijken hoe iets gaat</a:t>
            </a:r>
          </a:p>
          <a:p>
            <a:pPr algn="l"/>
            <a:r>
              <a:rPr lang="nl-NL" sz="2800" dirty="0"/>
              <a:t>--verzamelen: bij elkaar brengen</a:t>
            </a:r>
          </a:p>
          <a:p>
            <a:pPr algn="l"/>
            <a:r>
              <a:rPr lang="nl-NL" sz="2800" dirty="0"/>
              <a:t>--aangeven: laten weten, zeggen, opschrijven</a:t>
            </a:r>
          </a:p>
          <a:p>
            <a:pPr algn="l"/>
            <a:r>
              <a:rPr lang="nl-NL" sz="2800" dirty="0"/>
              <a:t>--de informatie: dingen waardoor je over iets leert</a:t>
            </a:r>
          </a:p>
          <a:p>
            <a:pPr algn="l"/>
            <a:r>
              <a:rPr lang="nl-NL" sz="2800" dirty="0"/>
              <a:t>--ovaal: in de vorm van een ei</a:t>
            </a:r>
            <a:endParaRPr lang="nl-NL" sz="1800" b="0"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97914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06993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78825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Elk jaar ga ik met mijn familie in juni een paar dagen op stap. Dit noemen we ons familieweekend. Dit jaar ben ik aan de beurt om het weekend te </a:t>
            </a:r>
            <a:r>
              <a:rPr lang="nl-NL" sz="2000" b="1" u="sng" dirty="0"/>
              <a:t>organiseren</a:t>
            </a:r>
            <a:r>
              <a:rPr lang="nl-NL" sz="2000" dirty="0"/>
              <a:t>. Dat betekent dat ik dit jaar </a:t>
            </a:r>
            <a:r>
              <a:rPr lang="nl-NL" sz="2000" b="1" i="1" dirty="0"/>
              <a:t>de dingen moet regelen zodat iets kan gebeuren</a:t>
            </a:r>
            <a:r>
              <a:rPr lang="nl-NL" sz="2000" dirty="0"/>
              <a:t>. Normaal gesproken gaan we naar een huisje in de buurt van een bos. Kunnen we lekker wandelen en genieten van de frisse lucht.  Ik ben echter van plan om dit jaar eens naar </a:t>
            </a:r>
            <a:r>
              <a:rPr lang="nl-NL" sz="2000" b="1" u="sng" dirty="0"/>
              <a:t>de kust</a:t>
            </a:r>
            <a:r>
              <a:rPr lang="nl-NL" sz="2000" dirty="0"/>
              <a:t> te gaan. De kust is </a:t>
            </a:r>
            <a:r>
              <a:rPr lang="nl-NL" sz="2000" b="1" i="1" dirty="0"/>
              <a:t>de strook langs de zee</a:t>
            </a:r>
            <a:r>
              <a:rPr lang="nl-NL" sz="2000" dirty="0"/>
              <a:t>. Het is de eerste keer dat we naar zee gaan en ik weet niet of de anderen dat ook leuk vinden. Het is dus </a:t>
            </a:r>
            <a:r>
              <a:rPr lang="nl-NL" sz="2000" b="1" u="sng" dirty="0"/>
              <a:t>een proef</a:t>
            </a:r>
            <a:r>
              <a:rPr lang="nl-NL" sz="2000" dirty="0"/>
              <a:t>. De proef is </a:t>
            </a:r>
            <a:r>
              <a:rPr lang="nl-NL" sz="2000" b="1" i="1" dirty="0"/>
              <a:t>de test om te kijken hoe iets gaat</a:t>
            </a:r>
            <a:r>
              <a:rPr lang="nl-NL" sz="2000" dirty="0"/>
              <a:t>. Ik heb bedacht dat mijn familieleden moeten  </a:t>
            </a:r>
            <a:r>
              <a:rPr lang="nl-NL" sz="2000" b="1" u="sng" dirty="0"/>
              <a:t>aangeven</a:t>
            </a:r>
            <a:r>
              <a:rPr lang="nl-NL" sz="2000" dirty="0"/>
              <a:t> wat ze er van vinden. Ze mogen mij </a:t>
            </a:r>
            <a:r>
              <a:rPr lang="nl-NL" sz="2000" b="1" i="1" dirty="0"/>
              <a:t>laten weten, zeggen of opschrijven</a:t>
            </a:r>
            <a:r>
              <a:rPr lang="nl-NL" sz="2000" dirty="0"/>
              <a:t> of ze het leuk vinden. Ik ga ze dan eerst vragen wat ze ervan vinden en dan ga ik hun antwoorden </a:t>
            </a:r>
            <a:r>
              <a:rPr lang="nl-NL" sz="2000" b="1" u="sng" dirty="0"/>
              <a:t>verzamelen</a:t>
            </a:r>
            <a:r>
              <a:rPr lang="nl-NL" sz="2000" b="1" dirty="0"/>
              <a:t>,</a:t>
            </a:r>
            <a:r>
              <a:rPr lang="nl-NL" sz="2000" b="1" i="1" dirty="0"/>
              <a:t> bij elkaar brengen. </a:t>
            </a:r>
            <a:r>
              <a:rPr lang="nl-NL" sz="2000" dirty="0"/>
              <a:t>Met deze </a:t>
            </a:r>
            <a:r>
              <a:rPr lang="nl-NL" sz="2000" b="1" u="sng" dirty="0"/>
              <a:t>informatie</a:t>
            </a:r>
            <a:r>
              <a:rPr lang="nl-NL" sz="2000" b="1" dirty="0"/>
              <a:t>,</a:t>
            </a:r>
            <a:r>
              <a:rPr lang="nl-NL" sz="2000" dirty="0"/>
              <a:t> </a:t>
            </a:r>
            <a:r>
              <a:rPr lang="nl-NL" sz="2000" b="1" i="1" dirty="0"/>
              <a:t>de dingen waardoor je over iets leert, </a:t>
            </a:r>
            <a:r>
              <a:rPr lang="nl-NL" sz="2000" dirty="0"/>
              <a:t>nemen we dan de beslissing wat we volgend jaar gaan doen. Ik moet voor dit jaar nog wel bedenken welke activiteiten we kunnen doen aan de kust. Ik zit te denken aan: beachvolleyballen, frisbeeën en wandelen. Maar het meeste zin heb ik in rugbyen op het strand. Kennen jullie rugby? Dat is een sport die lijkt op voetbal maar met rugby mag je de bal ook met de handen vasthouden en gooien. O ja, en je speelt het met een bal die </a:t>
            </a:r>
            <a:r>
              <a:rPr lang="nl-NL" sz="2000" b="1" i="1" dirty="0"/>
              <a:t>ovaal</a:t>
            </a:r>
            <a:r>
              <a:rPr lang="nl-NL" sz="2000" dirty="0"/>
              <a:t> is. Een bal </a:t>
            </a:r>
            <a:r>
              <a:rPr lang="nl-NL" sz="2000" b="1" i="1" dirty="0"/>
              <a:t>in de vorm van een ei</a:t>
            </a:r>
            <a:r>
              <a:rPr lang="nl-NL" sz="2000" dirty="0"/>
              <a:t>. Hartstikke leuk dus. Wie van jullie gaat ook wel eens op familieweekend?</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678" y="195965"/>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96621" y="545454"/>
            <a:ext cx="4536504" cy="8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verzamelen</a:t>
            </a:r>
            <a:endParaRPr lang="nl-NL" sz="5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5626" y="545454"/>
            <a:ext cx="4824537" cy="80380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uitdelen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658175"/>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 elkaar brengen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Als iedereen het formulier heeft ingevuld zal ik ze </a:t>
            </a:r>
            <a:r>
              <a:rPr lang="nl-NL" sz="2000" i="1" u="sng" dirty="0">
                <a:solidFill>
                  <a:srgbClr val="387038"/>
                </a:solidFill>
                <a:latin typeface="Century Gothic" panose="020B0502020202020204" pitchFamily="34" charset="0"/>
                <a:ea typeface="Calibri"/>
                <a:cs typeface="Times New Roman"/>
              </a:rPr>
              <a:t>verzamelen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4606" y="1584531"/>
            <a:ext cx="4226575"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aan verschillende mensen geven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Ik zal de formulieren na het weekend aan iedereen </a:t>
            </a:r>
            <a:r>
              <a:rPr lang="nl-NL" sz="2000" i="1" u="sng" dirty="0">
                <a:solidFill>
                  <a:srgbClr val="387038"/>
                </a:solidFill>
                <a:latin typeface="Century Gothic" panose="020B0502020202020204" pitchFamily="34" charset="0"/>
                <a:ea typeface="Calibri"/>
                <a:cs typeface="Times New Roman"/>
              </a:rPr>
              <a:t>uitdelen</a:t>
            </a:r>
            <a:r>
              <a:rPr lang="nl-NL" sz="2000" i="1" dirty="0">
                <a:solidFill>
                  <a:srgbClr val="387038"/>
                </a:solidFill>
                <a:latin typeface="Century Gothic" panose="020B0502020202020204" pitchFamily="34" charset="0"/>
                <a:ea typeface="Calibri"/>
                <a:cs typeface="Times New Roman"/>
              </a:rPr>
              <a: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binnen&#10;&#10;Automatisch gegenereerde beschrijving">
            <a:extLst>
              <a:ext uri="{FF2B5EF4-FFF2-40B4-BE49-F238E27FC236}">
                <a16:creationId xmlns:a16="http://schemas.microsoft.com/office/drawing/2014/main" id="{256A1F88-0A4C-432C-9F30-A6E3DB18DF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244" y="2685398"/>
            <a:ext cx="3960440" cy="2463394"/>
          </a:xfrm>
          <a:prstGeom prst="rect">
            <a:avLst/>
          </a:prstGeom>
        </p:spPr>
      </p:pic>
      <p:pic>
        <p:nvPicPr>
          <p:cNvPr id="8" name="Afbeelding 7">
            <a:extLst>
              <a:ext uri="{FF2B5EF4-FFF2-40B4-BE49-F238E27FC236}">
                <a16:creationId xmlns:a16="http://schemas.microsoft.com/office/drawing/2014/main" id="{C7DCDAC2-5346-4BAF-8269-2631802F04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2040" y="2698807"/>
            <a:ext cx="3672408" cy="2453169"/>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59" y="18864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175" y="4693224"/>
            <a:ext cx="236257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694264" y="4052938"/>
            <a:ext cx="300579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769569" y="3737305"/>
            <a:ext cx="3386218"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plaatsvinden</a:t>
            </a:r>
          </a:p>
        </p:txBody>
      </p:sp>
      <p:sp>
        <p:nvSpPr>
          <p:cNvPr id="8" name="Text Box 14"/>
          <p:cNvSpPr txBox="1"/>
          <p:nvPr/>
        </p:nvSpPr>
        <p:spPr>
          <a:xfrm>
            <a:off x="0" y="4711945"/>
            <a:ext cx="286053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plannen</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2589114" y="4192991"/>
            <a:ext cx="3290477"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effectLst/>
                <a:latin typeface="Century Gothic" panose="020B0502020202020204" pitchFamily="34" charset="0"/>
                <a:ea typeface="Calibri"/>
                <a:cs typeface="Times New Roman"/>
              </a:rPr>
              <a:t>organiseren</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23528" y="625019"/>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Ik ben aan de beurt om dit jaar het familieweekend te </a:t>
            </a:r>
            <a:r>
              <a:rPr lang="nl-NL" sz="2000" i="1" u="sng" dirty="0">
                <a:solidFill>
                  <a:srgbClr val="387038"/>
                </a:solidFill>
                <a:latin typeface="Century Gothic" panose="020B0502020202020204" pitchFamily="34" charset="0"/>
                <a:ea typeface="Calibri"/>
                <a:cs typeface="Times New Roman"/>
              </a:rPr>
              <a:t>organiseren.</a:t>
            </a:r>
            <a:endParaRPr lang="nl-NL" sz="1100" i="1" u="sng" dirty="0">
              <a:effectLst/>
              <a:latin typeface="Century Gothic" panose="020B0502020202020204" pitchFamily="34" charset="0"/>
              <a:ea typeface="Calibri"/>
              <a:cs typeface="Times New Roman"/>
            </a:endParaRPr>
          </a:p>
        </p:txBody>
      </p:sp>
      <p:sp>
        <p:nvSpPr>
          <p:cNvPr id="14" name="Text Box 14"/>
          <p:cNvSpPr txBox="1"/>
          <p:nvPr/>
        </p:nvSpPr>
        <p:spPr>
          <a:xfrm>
            <a:off x="2736928" y="4874171"/>
            <a:ext cx="3020854" cy="10431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2740786" y="4920749"/>
            <a:ext cx="3223942"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regelen van dingen zodat iets kan gebeuren</a:t>
            </a:r>
          </a:p>
          <a:p>
            <a:pPr>
              <a:lnSpc>
                <a:spcPct val="80000"/>
              </a:lnSpc>
              <a:spcAft>
                <a:spcPts val="800"/>
              </a:spcAft>
            </a:pPr>
            <a:endParaRPr lang="nl-NL" sz="2400" dirty="0">
              <a:effectLst/>
              <a:latin typeface="Century Gothic" panose="020B0502020202020204" pitchFamily="34" charset="0"/>
              <a:ea typeface="Calibri"/>
              <a:cs typeface="Times New Roman"/>
            </a:endParaRPr>
          </a:p>
        </p:txBody>
      </p:sp>
      <p:pic>
        <p:nvPicPr>
          <p:cNvPr id="3" name="Afbeelding 2" descr="Afbeelding met tekst, speelgoed&#10;&#10;Automatisch gegenereerde beschrijving">
            <a:extLst>
              <a:ext uri="{FF2B5EF4-FFF2-40B4-BE49-F238E27FC236}">
                <a16:creationId xmlns:a16="http://schemas.microsoft.com/office/drawing/2014/main" id="{C6ED57D2-8917-4743-858C-8BABD3F4FA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2011" y="2000956"/>
            <a:ext cx="2858429" cy="1851445"/>
          </a:xfrm>
          <a:prstGeom prst="rect">
            <a:avLst/>
          </a:prstGeom>
        </p:spPr>
      </p:pic>
      <p:pic>
        <p:nvPicPr>
          <p:cNvPr id="12" name="Afbeelding 11" descr="Afbeelding met tekst, persoon, tafel, binnen&#10;&#10;Automatisch gegenereerde beschrijving">
            <a:extLst>
              <a:ext uri="{FF2B5EF4-FFF2-40B4-BE49-F238E27FC236}">
                <a16:creationId xmlns:a16="http://schemas.microsoft.com/office/drawing/2014/main" id="{F4D1C5B8-448A-4FD4-80E0-0D595C5B68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484" y="2996952"/>
            <a:ext cx="2342817" cy="1565002"/>
          </a:xfrm>
          <a:prstGeom prst="rect">
            <a:avLst/>
          </a:prstGeom>
        </p:spPr>
      </p:pic>
      <p:pic>
        <p:nvPicPr>
          <p:cNvPr id="16" name="Afbeelding 15" descr="Afbeelding met lucht, buiten, strand, grond&#10;&#10;Automatisch gegenereerde beschrijving">
            <a:extLst>
              <a:ext uri="{FF2B5EF4-FFF2-40B4-BE49-F238E27FC236}">
                <a16:creationId xmlns:a16="http://schemas.microsoft.com/office/drawing/2014/main" id="{BDDC210C-C4DE-4340-A55E-AB000981F4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1940" y="1548325"/>
            <a:ext cx="3332060" cy="2106754"/>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22" y="17792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799" y="476672"/>
            <a:ext cx="324682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483767" y="404664"/>
            <a:ext cx="3744417"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vorm</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45539"/>
            <a:ext cx="2858850"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05387" y="3971438"/>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ruit</a:t>
            </a:r>
          </a:p>
        </p:txBody>
      </p:sp>
      <p:sp>
        <p:nvSpPr>
          <p:cNvPr id="11" name="Text Box 14"/>
          <p:cNvSpPr txBox="1"/>
          <p:nvPr/>
        </p:nvSpPr>
        <p:spPr>
          <a:xfrm>
            <a:off x="6116850" y="3845539"/>
            <a:ext cx="2736397"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91360" y="3871435"/>
            <a:ext cx="2611398"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vlieger</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454919" y="2579136"/>
            <a:ext cx="2574574" cy="11275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14165" y="2611297"/>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in </a:t>
            </a:r>
            <a:r>
              <a:rPr kumimoji="0" lang="nl-NL" altLang="nl-NL" sz="2800" b="0" i="0" u="none" strike="noStrike" cap="none" normalizeH="0" baseline="0" dirty="0">
                <a:ln>
                  <a:noFill/>
                </a:ln>
                <a:solidFill>
                  <a:srgbClr val="4F4F4F"/>
                </a:solidFill>
                <a:effectLst/>
                <a:latin typeface="Century Gothic" panose="020B0502020202020204" pitchFamily="34" charset="0"/>
              </a:rPr>
              <a:t>de vorm van een ei</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4919" y="3973589"/>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a:t>
            </a:r>
            <a:r>
              <a:rPr lang="en-US" sz="3600" b="1" dirty="0">
                <a:effectLst/>
                <a:latin typeface="Century Gothic" panose="020B0502020202020204" pitchFamily="34" charset="0"/>
                <a:ea typeface="Calibri"/>
                <a:cs typeface="Times New Roman"/>
              </a:rPr>
              <a:t>et ovaal</a:t>
            </a:r>
            <a:endParaRPr lang="nl-NL" sz="3600" b="1" dirty="0">
              <a:effectLst/>
              <a:latin typeface="Century Gothic" panose="020B0502020202020204" pitchFamily="34" charset="0"/>
              <a:ea typeface="Calibri"/>
              <a:cs typeface="Times New Roman"/>
            </a:endParaRPr>
          </a:p>
        </p:txBody>
      </p:sp>
      <p:pic>
        <p:nvPicPr>
          <p:cNvPr id="3" name="Afbeelding 2" descr="Afbeelding met binnen, plaats&#10;&#10;Automatisch gegenereerde beschrijving">
            <a:extLst>
              <a:ext uri="{FF2B5EF4-FFF2-40B4-BE49-F238E27FC236}">
                <a16:creationId xmlns:a16="http://schemas.microsoft.com/office/drawing/2014/main" id="{CFC81A24-E4CC-4061-882A-5133E2C37A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122" y="4673174"/>
            <a:ext cx="2273917" cy="1391305"/>
          </a:xfrm>
          <a:prstGeom prst="rect">
            <a:avLst/>
          </a:prstGeom>
        </p:spPr>
      </p:pic>
      <p:pic>
        <p:nvPicPr>
          <p:cNvPr id="24" name="Afbeelding 23" descr="Afbeelding met vlieger, vliegen, buiten, lucht&#10;&#10;Automatisch gegenereerde beschrijving">
            <a:extLst>
              <a:ext uri="{FF2B5EF4-FFF2-40B4-BE49-F238E27FC236}">
                <a16:creationId xmlns:a16="http://schemas.microsoft.com/office/drawing/2014/main" id="{D29B20C8-BFE9-451E-901E-49D2EB81C3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0101" y="4555512"/>
            <a:ext cx="2273915" cy="1518975"/>
          </a:xfrm>
          <a:prstGeom prst="rect">
            <a:avLst/>
          </a:prstGeom>
        </p:spPr>
      </p:pic>
      <p:pic>
        <p:nvPicPr>
          <p:cNvPr id="27" name="Afbeelding 26">
            <a:extLst>
              <a:ext uri="{FF2B5EF4-FFF2-40B4-BE49-F238E27FC236}">
                <a16:creationId xmlns:a16="http://schemas.microsoft.com/office/drawing/2014/main" id="{0ABA8D55-7957-451A-8E6E-78933F5974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3939" y="4589872"/>
            <a:ext cx="2617537" cy="1518976"/>
          </a:xfrm>
          <a:prstGeom prst="rect">
            <a:avLst/>
          </a:prstGeom>
        </p:spPr>
      </p:pic>
    </p:spTree>
    <p:extLst>
      <p:ext uri="{BB962C8B-B14F-4D97-AF65-F5344CB8AC3E}">
        <p14:creationId xmlns:p14="http://schemas.microsoft.com/office/powerpoint/2010/main" val="390005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22" y="17792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50788" y="476672"/>
            <a:ext cx="30502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13183" y="404664"/>
            <a:ext cx="351500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proef</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54539" y="3538917"/>
            <a:ext cx="2696249" cy="10062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798658" y="1921818"/>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45539"/>
            <a:ext cx="2858850"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05387" y="3971438"/>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rijproef</a:t>
            </a:r>
          </a:p>
        </p:txBody>
      </p:sp>
      <p:sp>
        <p:nvSpPr>
          <p:cNvPr id="11" name="Text Box 14"/>
          <p:cNvSpPr txBox="1"/>
          <p:nvPr/>
        </p:nvSpPr>
        <p:spPr>
          <a:xfrm>
            <a:off x="6093214" y="3518881"/>
            <a:ext cx="2736397" cy="10062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200764" y="3377347"/>
            <a:ext cx="2611398" cy="447204"/>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nl-NL" sz="3600" b="1" dirty="0">
                <a:latin typeface="Century Gothic" panose="020B0502020202020204" pitchFamily="34" charset="0"/>
                <a:ea typeface="Calibri"/>
                <a:cs typeface="Times New Roman"/>
              </a:rPr>
              <a:t>de</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botsproef</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00764" y="499777"/>
            <a:ext cx="2574574" cy="14220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00765" y="444187"/>
            <a:ext cx="2433252"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kumimoji="0" lang="nl-NL" altLang="nl-NL" sz="2800" b="0" i="0" u="none" strike="noStrike" cap="none" normalizeH="0" baseline="0" dirty="0">
                <a:ln>
                  <a:noFill/>
                </a:ln>
                <a:solidFill>
                  <a:srgbClr val="4F4F4F"/>
                </a:solidFill>
                <a:latin typeface="Century Gothic" panose="020B0502020202020204" pitchFamily="34" charset="0"/>
                <a:cs typeface="Times New Roman"/>
              </a:rPr>
              <a:t>= de test om te kijken hoe iets gaat</a:t>
            </a:r>
            <a:endParaRPr kumimoji="0" lang="nl-NL" altLang="nl-NL" sz="2800" b="0" i="0" u="none" strike="noStrike" cap="none" normalizeH="0" baseline="0" dirty="0">
              <a:ln>
                <a:noFill/>
              </a:ln>
              <a:solidFill>
                <a:srgbClr val="4F4F4F"/>
              </a:solidFill>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286873" y="3600949"/>
            <a:ext cx="2858850" cy="978729"/>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de</a:t>
            </a:r>
            <a:r>
              <a:rPr lang="en-US" sz="3600" b="1" dirty="0">
                <a:effectLst/>
                <a:latin typeface="Century Gothic" panose="020B0502020202020204" pitchFamily="34" charset="0"/>
                <a:ea typeface="Calibri"/>
                <a:cs typeface="Times New Roman"/>
              </a:rPr>
              <a:t> </a:t>
            </a:r>
            <a:r>
              <a:rPr lang="en-US" sz="3600" b="1" dirty="0">
                <a:latin typeface="Century Gothic" panose="020B0502020202020204" pitchFamily="34" charset="0"/>
                <a:ea typeface="Calibri"/>
                <a:cs typeface="Times New Roman"/>
              </a:rPr>
              <a:t>bloedproef</a:t>
            </a:r>
            <a:endParaRPr lang="nl-NL" sz="3600" b="1" dirty="0">
              <a:effectLst/>
              <a:latin typeface="Century Gothic" panose="020B0502020202020204" pitchFamily="34" charset="0"/>
              <a:ea typeface="Calibri"/>
              <a:cs typeface="Times New Roman"/>
            </a:endParaRPr>
          </a:p>
        </p:txBody>
      </p:sp>
      <p:pic>
        <p:nvPicPr>
          <p:cNvPr id="4" name="Afbeelding 3" descr="Afbeelding met tandenborstel&#10;&#10;Automatisch gegenereerde beschrijving">
            <a:extLst>
              <a:ext uri="{FF2B5EF4-FFF2-40B4-BE49-F238E27FC236}">
                <a16:creationId xmlns:a16="http://schemas.microsoft.com/office/drawing/2014/main" id="{77C5559E-DCA4-4158-A303-D5A93B7522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984" y="4607156"/>
            <a:ext cx="2203200" cy="1467331"/>
          </a:xfrm>
          <a:prstGeom prst="rect">
            <a:avLst/>
          </a:prstGeom>
        </p:spPr>
      </p:pic>
      <p:pic>
        <p:nvPicPr>
          <p:cNvPr id="17" name="Afbeelding 16" descr="Afbeelding met persoon, auto&#10;&#10;Automatisch gegenereerde beschrijving">
            <a:extLst>
              <a:ext uri="{FF2B5EF4-FFF2-40B4-BE49-F238E27FC236}">
                <a16:creationId xmlns:a16="http://schemas.microsoft.com/office/drawing/2014/main" id="{F66C1A36-C761-4939-B0E2-6C002A9815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43609" y="4596045"/>
            <a:ext cx="2203200" cy="1471738"/>
          </a:xfrm>
          <a:prstGeom prst="rect">
            <a:avLst/>
          </a:prstGeom>
        </p:spPr>
      </p:pic>
      <p:pic>
        <p:nvPicPr>
          <p:cNvPr id="19" name="Afbeelding 18" descr="Afbeelding met auto, persoon, apparaat, bedieningspaneel&#10;&#10;Automatisch gegenereerde beschrijving">
            <a:extLst>
              <a:ext uri="{FF2B5EF4-FFF2-40B4-BE49-F238E27FC236}">
                <a16:creationId xmlns:a16="http://schemas.microsoft.com/office/drawing/2014/main" id="{CE349D2B-D65A-4D2C-A4A8-0669C69319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7597" y="4579678"/>
            <a:ext cx="2242877" cy="1498242"/>
          </a:xfrm>
          <a:prstGeom prst="rect">
            <a:avLst/>
          </a:prstGeom>
        </p:spPr>
      </p:pic>
      <p:pic>
        <p:nvPicPr>
          <p:cNvPr id="21" name="Afbeelding 20">
            <a:extLst>
              <a:ext uri="{FF2B5EF4-FFF2-40B4-BE49-F238E27FC236}">
                <a16:creationId xmlns:a16="http://schemas.microsoft.com/office/drawing/2014/main" id="{0D492286-727A-4888-99B8-51D7ADBBAA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271" y="522436"/>
            <a:ext cx="2551168" cy="1898451"/>
          </a:xfrm>
          <a:prstGeom prst="rect">
            <a:avLst/>
          </a:prstGeom>
        </p:spPr>
      </p:pic>
    </p:spTree>
    <p:extLst>
      <p:ext uri="{BB962C8B-B14F-4D97-AF65-F5344CB8AC3E}">
        <p14:creationId xmlns:p14="http://schemas.microsoft.com/office/powerpoint/2010/main" val="32029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5" y="261416"/>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06979" y="607198"/>
            <a:ext cx="5112568"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66082" y="1891918"/>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kust</a:t>
            </a:r>
            <a:endParaRPr lang="nl-NL" sz="1200" dirty="0">
              <a:effectLst/>
              <a:latin typeface="Century Gothic" panose="020B0502020202020204" pitchFamily="34" charset="0"/>
              <a:ea typeface="Calibri"/>
              <a:cs typeface="Times New Roman"/>
            </a:endParaRPr>
          </a:p>
        </p:txBody>
      </p:sp>
      <p:sp>
        <p:nvSpPr>
          <p:cNvPr id="15" name="Text Box 14"/>
          <p:cNvSpPr txBox="1"/>
          <p:nvPr/>
        </p:nvSpPr>
        <p:spPr>
          <a:xfrm>
            <a:off x="1979713" y="4368404"/>
            <a:ext cx="2708574"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99281" y="4342151"/>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strand</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950060" y="2898890"/>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6354753" y="2842443"/>
            <a:ext cx="585783" cy="1426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5619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99869" y="2842443"/>
            <a:ext cx="6312616"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strook land langs de zee</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44360" y="687911"/>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strandpaviljoen </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1860" y="4287787"/>
            <a:ext cx="1824051"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6873793" y="4280985"/>
            <a:ext cx="1748319" cy="707886"/>
          </a:xfrm>
          <a:prstGeom prst="rect">
            <a:avLst/>
          </a:prstGeom>
          <a:noFill/>
        </p:spPr>
        <p:txBody>
          <a:bodyPr wrap="square" rtlCol="0">
            <a:spAutoFit/>
          </a:bodyPr>
          <a:lstStyle/>
          <a:p>
            <a:r>
              <a:rPr lang="nl-NL" sz="4000" dirty="0">
                <a:latin typeface="Century Gothic" panose="020B0502020202020204" pitchFamily="34" charset="0"/>
              </a:rPr>
              <a:t>surfen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1857875B-A986-4F37-801C-F61D413C6BA8}"/>
              </a:ext>
            </a:extLst>
          </p:cNvPr>
          <p:cNvSpPr txBox="1"/>
          <p:nvPr/>
        </p:nvSpPr>
        <p:spPr>
          <a:xfrm>
            <a:off x="-6034443" y="462982"/>
            <a:ext cx="7137741" cy="523220"/>
          </a:xfrm>
          <a:prstGeom prst="rect">
            <a:avLst/>
          </a:prstGeom>
          <a:noFill/>
        </p:spPr>
        <p:txBody>
          <a:bodyPr wrap="square" rtlCol="0">
            <a:spAutoFit/>
          </a:bodyPr>
          <a:lstStyle/>
          <a:p>
            <a:r>
              <a:rPr lang="nl-NL" sz="2800" dirty="0">
                <a:latin typeface="Century Gothic" panose="020B0502020202020204" pitchFamily="34" charset="0"/>
              </a:rPr>
              <a:t>=</a:t>
            </a:r>
          </a:p>
        </p:txBody>
      </p:sp>
      <p:pic>
        <p:nvPicPr>
          <p:cNvPr id="6" name="Afbeelding 5" descr="Afbeelding met lucht, buiten, water, gras&#10;&#10;Automatisch gegenereerde beschrijving">
            <a:extLst>
              <a:ext uri="{FF2B5EF4-FFF2-40B4-BE49-F238E27FC236}">
                <a16:creationId xmlns:a16="http://schemas.microsoft.com/office/drawing/2014/main" id="{D403628F-4378-4281-9895-E70109A0B9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396" y="2317057"/>
            <a:ext cx="2541302" cy="1945924"/>
          </a:xfrm>
          <a:prstGeom prst="rect">
            <a:avLst/>
          </a:prstGeom>
        </p:spPr>
      </p:pic>
      <p:pic>
        <p:nvPicPr>
          <p:cNvPr id="8" name="Afbeelding 7" descr="Afbeelding met lucht, buiten, kust&#10;&#10;Automatisch gegenereerde beschrijving">
            <a:extLst>
              <a:ext uri="{FF2B5EF4-FFF2-40B4-BE49-F238E27FC236}">
                <a16:creationId xmlns:a16="http://schemas.microsoft.com/office/drawing/2014/main" id="{CA71F748-DEEF-4401-A6EE-1A2C8FB48D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1839" y="610635"/>
            <a:ext cx="2637433" cy="1873917"/>
          </a:xfrm>
          <a:prstGeom prst="rect">
            <a:avLst/>
          </a:prstGeom>
        </p:spPr>
      </p:pic>
      <p:pic>
        <p:nvPicPr>
          <p:cNvPr id="11" name="Afbeelding 10" descr="Afbeelding met lucht, water, strand, buiten&#10;&#10;Automatisch gegenereerde beschrijving">
            <a:extLst>
              <a:ext uri="{FF2B5EF4-FFF2-40B4-BE49-F238E27FC236}">
                <a16:creationId xmlns:a16="http://schemas.microsoft.com/office/drawing/2014/main" id="{B08A3032-09F7-4716-8F84-2D4628ECA4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756" y="5105930"/>
            <a:ext cx="3161432" cy="1667009"/>
          </a:xfrm>
          <a:prstGeom prst="rect">
            <a:avLst/>
          </a:prstGeom>
        </p:spPr>
      </p:pic>
      <p:pic>
        <p:nvPicPr>
          <p:cNvPr id="20" name="Afbeelding 19" descr="Afbeelding met water, surfen, lucht, golf&#10;&#10;Automatisch gegenereerde beschrijving">
            <a:extLst>
              <a:ext uri="{FF2B5EF4-FFF2-40B4-BE49-F238E27FC236}">
                <a16:creationId xmlns:a16="http://schemas.microsoft.com/office/drawing/2014/main" id="{104F4E5C-634B-4069-963B-9FDAB247EB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1484" y="5062018"/>
            <a:ext cx="2720860" cy="1534566"/>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631" y="59624"/>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4" y="1974698"/>
            <a:ext cx="5254786"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5118895" y="662871"/>
            <a:ext cx="351674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707763" y="1901847"/>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informatie</a:t>
            </a:r>
            <a:endParaRPr lang="nl-NL" sz="1200" dirty="0">
              <a:effectLst/>
              <a:latin typeface="Calibri"/>
              <a:ea typeface="Calibri"/>
              <a:cs typeface="Times New Roman"/>
            </a:endParaRPr>
          </a:p>
        </p:txBody>
      </p:sp>
      <p:sp>
        <p:nvSpPr>
          <p:cNvPr id="15" name="Text Box 14"/>
          <p:cNvSpPr txBox="1"/>
          <p:nvPr/>
        </p:nvSpPr>
        <p:spPr>
          <a:xfrm>
            <a:off x="368183" y="4310474"/>
            <a:ext cx="2428222"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001628" y="4300340"/>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krant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336626" y="2836042"/>
            <a:ext cx="6299009" cy="5619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336626" y="2842443"/>
            <a:ext cx="6627861" cy="555584"/>
          </a:xfrm>
          <a:prstGeom prst="rect">
            <a:avLst/>
          </a:prstGeom>
          <a:noFill/>
          <a:ln w="9525">
            <a:noFill/>
            <a:miter lim="800000"/>
            <a:headEnd/>
            <a:tailEnd/>
          </a:ln>
        </p:spPr>
        <p:txBody>
          <a:bodyPr rot="0" vert="horz" wrap="square" lIns="91440" tIns="45720" rIns="91440" bIns="45720" anchor="t" anchorCtr="0">
            <a:noAutofit/>
          </a:bodyPr>
          <a:lstStyle/>
          <a:p>
            <a:pPr algn="l"/>
            <a:r>
              <a:rPr lang="nl-NL" sz="2800" dirty="0">
                <a:latin typeface="Century Gothic" panose="020B0502020202020204" pitchFamily="34" charset="0"/>
              </a:rPr>
              <a:t>= dingen waardoor je over iets leert</a:t>
            </a:r>
          </a:p>
          <a:p>
            <a:r>
              <a:rPr lang="nl-NL" sz="2800" dirty="0">
                <a:latin typeface="Century Gothic" panose="020B0502020202020204" pitchFamily="34" charset="0"/>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4214997" y="71652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journaal </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8654" y="3626208"/>
            <a:ext cx="5088896"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3546739" y="3621093"/>
            <a:ext cx="5330891" cy="707886"/>
          </a:xfrm>
          <a:prstGeom prst="rect">
            <a:avLst/>
          </a:prstGeom>
          <a:noFill/>
        </p:spPr>
        <p:txBody>
          <a:bodyPr wrap="square" rtlCol="0">
            <a:spAutoFit/>
          </a:bodyPr>
          <a:lstStyle/>
          <a:p>
            <a:r>
              <a:rPr lang="nl-NL" sz="4000" dirty="0">
                <a:latin typeface="Century Gothic" panose="020B0502020202020204" pitchFamily="34" charset="0"/>
              </a:rPr>
              <a:t>het informatieboek</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6113102" y="1458996"/>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krant&#10;&#10;Automatisch gegenereerde beschrijving">
            <a:extLst>
              <a:ext uri="{FF2B5EF4-FFF2-40B4-BE49-F238E27FC236}">
                <a16:creationId xmlns:a16="http://schemas.microsoft.com/office/drawing/2014/main" id="{52DE4843-A1E3-4C7F-AB08-12624DD60E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526" y="5037707"/>
            <a:ext cx="2294858" cy="1721144"/>
          </a:xfrm>
          <a:prstGeom prst="rect">
            <a:avLst/>
          </a:prstGeom>
        </p:spPr>
      </p:pic>
      <p:pic>
        <p:nvPicPr>
          <p:cNvPr id="8" name="Afbeelding 7">
            <a:extLst>
              <a:ext uri="{FF2B5EF4-FFF2-40B4-BE49-F238E27FC236}">
                <a16:creationId xmlns:a16="http://schemas.microsoft.com/office/drawing/2014/main" id="{76CCD30A-126A-436C-BF46-6DB72FC1BD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7891" y="335822"/>
            <a:ext cx="2836227" cy="1595378"/>
          </a:xfrm>
          <a:prstGeom prst="rect">
            <a:avLst/>
          </a:prstGeom>
        </p:spPr>
      </p:pic>
      <p:sp>
        <p:nvSpPr>
          <p:cNvPr id="10" name="Tekstvak 9">
            <a:extLst>
              <a:ext uri="{FF2B5EF4-FFF2-40B4-BE49-F238E27FC236}">
                <a16:creationId xmlns:a16="http://schemas.microsoft.com/office/drawing/2014/main" id="{87967861-BF52-4D1C-9613-3413B5DE5229}"/>
              </a:ext>
            </a:extLst>
          </p:cNvPr>
          <p:cNvSpPr txBox="1"/>
          <p:nvPr/>
        </p:nvSpPr>
        <p:spPr>
          <a:xfrm rot="16200000">
            <a:off x="396489" y="608803"/>
            <a:ext cx="2263131" cy="215444"/>
          </a:xfrm>
          <a:prstGeom prst="rect">
            <a:avLst/>
          </a:prstGeom>
          <a:noFill/>
        </p:spPr>
        <p:txBody>
          <a:bodyPr wrap="square" rtlCol="0">
            <a:spAutoFit/>
          </a:bodyPr>
          <a:lstStyle/>
          <a:p>
            <a:r>
              <a:rPr lang="nl-NL" sz="800" dirty="0" err="1"/>
              <a:t>Bron:nos.nl</a:t>
            </a:r>
            <a:endParaRPr lang="nl-NL" sz="800" dirty="0"/>
          </a:p>
        </p:txBody>
      </p:sp>
      <p:pic>
        <p:nvPicPr>
          <p:cNvPr id="11" name="Afbeelding 10">
            <a:extLst>
              <a:ext uri="{FF2B5EF4-FFF2-40B4-BE49-F238E27FC236}">
                <a16:creationId xmlns:a16="http://schemas.microsoft.com/office/drawing/2014/main" id="{394FE0E8-1C62-4196-B0C6-9457BC2A25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4010" y="4536448"/>
            <a:ext cx="2655130" cy="2076996"/>
          </a:xfrm>
          <a:prstGeom prst="rect">
            <a:avLst/>
          </a:prstGeom>
        </p:spPr>
      </p:pic>
      <p:sp>
        <p:nvSpPr>
          <p:cNvPr id="19" name="Tekstvak 18">
            <a:extLst>
              <a:ext uri="{FF2B5EF4-FFF2-40B4-BE49-F238E27FC236}">
                <a16:creationId xmlns:a16="http://schemas.microsoft.com/office/drawing/2014/main" id="{9C8E6C93-E67B-47AB-B02F-A836532E0709}"/>
              </a:ext>
            </a:extLst>
          </p:cNvPr>
          <p:cNvSpPr txBox="1"/>
          <p:nvPr/>
        </p:nvSpPr>
        <p:spPr>
          <a:xfrm rot="16200000">
            <a:off x="6319975" y="4658560"/>
            <a:ext cx="2576933" cy="215444"/>
          </a:xfrm>
          <a:prstGeom prst="rect">
            <a:avLst/>
          </a:prstGeom>
          <a:noFill/>
        </p:spPr>
        <p:txBody>
          <a:bodyPr wrap="square" rtlCol="0">
            <a:spAutoFit/>
          </a:bodyPr>
          <a:lstStyle/>
          <a:p>
            <a:r>
              <a:rPr lang="nl-NL" sz="800" dirty="0" err="1"/>
              <a:t>Bron:schoolsupport.nl</a:t>
            </a:r>
            <a:endParaRPr lang="nl-NL" sz="800" dirty="0"/>
          </a:p>
        </p:txBody>
      </p:sp>
      <p:pic>
        <p:nvPicPr>
          <p:cNvPr id="20" name="Afbeelding 19">
            <a:extLst>
              <a:ext uri="{FF2B5EF4-FFF2-40B4-BE49-F238E27FC236}">
                <a16:creationId xmlns:a16="http://schemas.microsoft.com/office/drawing/2014/main" id="{DE61C96A-6E0E-41ED-8616-A1ECEDF375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8183" y="2465206"/>
            <a:ext cx="1892503" cy="1262822"/>
          </a:xfrm>
          <a:prstGeom prst="rect">
            <a:avLst/>
          </a:prstGeom>
        </p:spPr>
      </p:pic>
    </p:spTree>
    <p:extLst>
      <p:ext uri="{BB962C8B-B14F-4D97-AF65-F5344CB8AC3E}">
        <p14:creationId xmlns:p14="http://schemas.microsoft.com/office/powerpoint/2010/main" val="233821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924973"/>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aangeven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laten weten, zeggen, opschrijven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familieleden mogen </a:t>
            </a:r>
            <a:r>
              <a:rPr lang="nl-NL" sz="2800" i="1" u="sng" dirty="0">
                <a:solidFill>
                  <a:srgbClr val="387038"/>
                </a:solidFill>
                <a:latin typeface="Century Gothic" panose="020B0502020202020204" pitchFamily="34" charset="0"/>
                <a:cs typeface="Times New Roman"/>
              </a:rPr>
              <a:t>aangeven</a:t>
            </a:r>
            <a:r>
              <a:rPr lang="nl-NL" sz="2800" i="1" dirty="0">
                <a:solidFill>
                  <a:srgbClr val="387038"/>
                </a:solidFill>
                <a:latin typeface="Century Gothic" panose="020B0502020202020204" pitchFamily="34" charset="0"/>
                <a:cs typeface="Times New Roman"/>
              </a:rPr>
              <a:t> wat ze vinden van het familieweekend aan de kust.</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D391FC2-8C78-460C-B925-C569CAE71771}"/>
              </a:ext>
            </a:extLst>
          </p:cNvPr>
          <p:cNvPicPr>
            <a:picLocks noChangeAspect="1"/>
          </p:cNvPicPr>
          <p:nvPr/>
        </p:nvPicPr>
        <p:blipFill>
          <a:blip r:embed="rId3"/>
          <a:stretch>
            <a:fillRect/>
          </a:stretch>
        </p:blipFill>
        <p:spPr>
          <a:xfrm>
            <a:off x="3635896" y="1844824"/>
            <a:ext cx="3890817" cy="3880098"/>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22 maart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organiseren</a:t>
            </a:r>
          </a:p>
        </p:txBody>
      </p:sp>
      <p:pic>
        <p:nvPicPr>
          <p:cNvPr id="3" name="Afbeelding 2" descr="Afbeelding met tekst, speelgoed&#10;&#10;Automatisch gegenereerde beschrijving">
            <a:extLst>
              <a:ext uri="{FF2B5EF4-FFF2-40B4-BE49-F238E27FC236}">
                <a16:creationId xmlns:a16="http://schemas.microsoft.com/office/drawing/2014/main" id="{8F52D571-2586-4E80-90F3-933C452D0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 y="1484784"/>
            <a:ext cx="9095232" cy="5117592"/>
          </a:xfrm>
          <a:prstGeom prst="rect">
            <a:avLst/>
          </a:prstGeom>
        </p:spPr>
      </p:pic>
    </p:spTree>
    <p:extLst>
      <p:ext uri="{BB962C8B-B14F-4D97-AF65-F5344CB8AC3E}">
        <p14:creationId xmlns:p14="http://schemas.microsoft.com/office/powerpoint/2010/main" val="357711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de kust</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Afbeelding met lucht, buiten, water, gras&#10;&#10;Automatisch gegenereerde beschrijving">
            <a:extLst>
              <a:ext uri="{FF2B5EF4-FFF2-40B4-BE49-F238E27FC236}">
                <a16:creationId xmlns:a16="http://schemas.microsoft.com/office/drawing/2014/main" id="{57C93D00-A6C0-41B8-A70D-470A2D0209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23439"/>
            <a:ext cx="7776864" cy="5179391"/>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35338" y="-74404"/>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proef</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persoon, buiten, familie&#10;&#10;Automatisch gegenereerde beschrijving">
            <a:extLst>
              <a:ext uri="{FF2B5EF4-FFF2-40B4-BE49-F238E27FC236}">
                <a16:creationId xmlns:a16="http://schemas.microsoft.com/office/drawing/2014/main" id="{48CFD39A-1F9B-475A-BB6B-58CF1752C4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69989"/>
            <a:ext cx="7632848" cy="5098743"/>
          </a:xfrm>
          <a:prstGeom prst="rect">
            <a:avLst/>
          </a:prstGeom>
        </p:spPr>
      </p:pic>
      <p:sp>
        <p:nvSpPr>
          <p:cNvPr id="5" name="Gedachtewolkje: wolk 4">
            <a:extLst>
              <a:ext uri="{FF2B5EF4-FFF2-40B4-BE49-F238E27FC236}">
                <a16:creationId xmlns:a16="http://schemas.microsoft.com/office/drawing/2014/main" id="{050365A1-DDE5-4158-8C9B-96BFCDBCF433}"/>
              </a:ext>
            </a:extLst>
          </p:cNvPr>
          <p:cNvSpPr/>
          <p:nvPr/>
        </p:nvSpPr>
        <p:spPr>
          <a:xfrm>
            <a:off x="4139414" y="375359"/>
            <a:ext cx="4896544" cy="2952328"/>
          </a:xfrm>
          <a:prstGeom prst="cloudCallout">
            <a:avLst>
              <a:gd name="adj1" fmla="val -64592"/>
              <a:gd name="adj2" fmla="val 98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73B9CA86-9D4D-439A-8070-B90EA408C88F}"/>
              </a:ext>
            </a:extLst>
          </p:cNvPr>
          <p:cNvSpPr txBox="1"/>
          <p:nvPr/>
        </p:nvSpPr>
        <p:spPr>
          <a:xfrm>
            <a:off x="4860301" y="915992"/>
            <a:ext cx="4032448" cy="2062103"/>
          </a:xfrm>
          <a:prstGeom prst="rect">
            <a:avLst/>
          </a:prstGeom>
          <a:noFill/>
        </p:spPr>
        <p:txBody>
          <a:bodyPr wrap="square" rtlCol="0">
            <a:spAutoFit/>
          </a:bodyPr>
          <a:lstStyle/>
          <a:p>
            <a:r>
              <a:rPr lang="nl-NL" sz="3200" dirty="0"/>
              <a:t>Familieweekend aan de kust.</a:t>
            </a:r>
          </a:p>
          <a:p>
            <a:r>
              <a:rPr lang="nl-NL" sz="3200" dirty="0"/>
              <a:t>Vinden wij dat eigenlijk leuk?</a:t>
            </a:r>
          </a:p>
        </p:txBody>
      </p:sp>
    </p:spTree>
    <p:extLst>
      <p:ext uri="{BB962C8B-B14F-4D97-AF65-F5344CB8AC3E}">
        <p14:creationId xmlns:p14="http://schemas.microsoft.com/office/powerpoint/2010/main" val="425116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47255"/>
            <a:ext cx="9036496" cy="1323439"/>
          </a:xfrm>
          <a:prstGeom prst="rect">
            <a:avLst/>
          </a:prstGeom>
          <a:noFill/>
        </p:spPr>
        <p:txBody>
          <a:bodyPr wrap="square" rtlCol="0">
            <a:spAutoFit/>
          </a:bodyPr>
          <a:lstStyle/>
          <a:p>
            <a:r>
              <a:rPr lang="nl-NL" sz="8000" b="1" u="sng" dirty="0">
                <a:latin typeface="Century Gothic" panose="020B0502020202020204" pitchFamily="34" charset="0"/>
              </a:rPr>
              <a:t>aangeven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A2D915FE-6E6E-4175-8634-362A48235D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5412" y="1649906"/>
            <a:ext cx="5013176" cy="5013176"/>
          </a:xfrm>
          <a:prstGeom prst="rect">
            <a:avLst/>
          </a:prstGeom>
        </p:spPr>
      </p:pic>
      <p:sp>
        <p:nvSpPr>
          <p:cNvPr id="7" name="Tekstvak 6">
            <a:extLst>
              <a:ext uri="{FF2B5EF4-FFF2-40B4-BE49-F238E27FC236}">
                <a16:creationId xmlns:a16="http://schemas.microsoft.com/office/drawing/2014/main" id="{9637C0C7-48BE-4E41-BC1A-62F9C44718E5}"/>
              </a:ext>
            </a:extLst>
          </p:cNvPr>
          <p:cNvSpPr txBox="1"/>
          <p:nvPr/>
        </p:nvSpPr>
        <p:spPr>
          <a:xfrm>
            <a:off x="3095836" y="2852936"/>
            <a:ext cx="2952328" cy="369332"/>
          </a:xfrm>
          <a:prstGeom prst="rect">
            <a:avLst/>
          </a:prstGeom>
          <a:noFill/>
        </p:spPr>
        <p:txBody>
          <a:bodyPr wrap="square" rtlCol="0">
            <a:spAutoFit/>
          </a:bodyPr>
          <a:lstStyle/>
          <a:p>
            <a:r>
              <a:rPr lang="nl-NL" b="1" u="sng" dirty="0"/>
              <a:t>Familieweekend aan zee</a:t>
            </a:r>
          </a:p>
        </p:txBody>
      </p:sp>
      <p:sp>
        <p:nvSpPr>
          <p:cNvPr id="8" name="Tekstvak 7">
            <a:extLst>
              <a:ext uri="{FF2B5EF4-FFF2-40B4-BE49-F238E27FC236}">
                <a16:creationId xmlns:a16="http://schemas.microsoft.com/office/drawing/2014/main" id="{F5E0B33B-27A6-4AB6-B835-EECA08E300E1}"/>
              </a:ext>
            </a:extLst>
          </p:cNvPr>
          <p:cNvSpPr txBox="1"/>
          <p:nvPr/>
        </p:nvSpPr>
        <p:spPr>
          <a:xfrm>
            <a:off x="3208580" y="3391244"/>
            <a:ext cx="3096344" cy="2308324"/>
          </a:xfrm>
          <a:prstGeom prst="rect">
            <a:avLst/>
          </a:prstGeom>
          <a:noFill/>
        </p:spPr>
        <p:txBody>
          <a:bodyPr wrap="square" rtlCol="0">
            <a:spAutoFit/>
          </a:bodyPr>
          <a:lstStyle/>
          <a:p>
            <a:r>
              <a:rPr lang="nl-NL" b="1" dirty="0"/>
              <a:t>Leuk?</a:t>
            </a:r>
          </a:p>
          <a:p>
            <a:r>
              <a:rPr lang="nl-NL" b="1" dirty="0"/>
              <a:t>Niet leuk?</a:t>
            </a:r>
          </a:p>
          <a:p>
            <a:endParaRPr lang="nl-NL" b="1" dirty="0"/>
          </a:p>
          <a:p>
            <a:endParaRPr lang="nl-NL" b="1" dirty="0"/>
          </a:p>
          <a:p>
            <a:r>
              <a:rPr lang="nl-NL" b="1" dirty="0"/>
              <a:t>Waarom?</a:t>
            </a:r>
          </a:p>
          <a:p>
            <a:endParaRPr lang="nl-NL" b="1" dirty="0"/>
          </a:p>
          <a:p>
            <a:endParaRPr lang="nl-NL" b="1" dirty="0"/>
          </a:p>
          <a:p>
            <a:r>
              <a:rPr lang="nl-NL" b="1" dirty="0"/>
              <a:t>Volgend jaar weer?</a:t>
            </a:r>
          </a:p>
        </p:txBody>
      </p:sp>
      <p:pic>
        <p:nvPicPr>
          <p:cNvPr id="10" name="Afbeelding 9">
            <a:extLst>
              <a:ext uri="{FF2B5EF4-FFF2-40B4-BE49-F238E27FC236}">
                <a16:creationId xmlns:a16="http://schemas.microsoft.com/office/drawing/2014/main" id="{F281586D-5137-4951-9F44-C37016F65F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696" y="3018505"/>
            <a:ext cx="506121" cy="721140"/>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verzamelen</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descr="Afbeelding met persoon, binnen&#10;&#10;Automatisch gegenereerde beschrijving">
            <a:extLst>
              <a:ext uri="{FF2B5EF4-FFF2-40B4-BE49-F238E27FC236}">
                <a16:creationId xmlns:a16="http://schemas.microsoft.com/office/drawing/2014/main" id="{C99F8856-04E1-45AA-BAF1-88B9253BB9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59" y="1483776"/>
            <a:ext cx="8213311" cy="5108680"/>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0"/>
            <a:ext cx="9361040" cy="1323439"/>
          </a:xfrm>
          <a:prstGeom prst="rect">
            <a:avLst/>
          </a:prstGeom>
          <a:noFill/>
        </p:spPr>
        <p:txBody>
          <a:bodyPr wrap="square" rtlCol="0">
            <a:spAutoFit/>
          </a:bodyPr>
          <a:lstStyle/>
          <a:p>
            <a:r>
              <a:rPr lang="nl-NL" sz="8000" b="1" u="sng" dirty="0">
                <a:latin typeface="Century Gothic" panose="020B0502020202020204" pitchFamily="34" charset="0"/>
              </a:rPr>
              <a:t>de informatie</a:t>
            </a:r>
          </a:p>
        </p:txBody>
      </p:sp>
      <p:pic>
        <p:nvPicPr>
          <p:cNvPr id="3" name="Afbeelding 2" descr="Afbeelding met tekst&#10;&#10;Automatisch gegenereerde beschrijving">
            <a:extLst>
              <a:ext uri="{FF2B5EF4-FFF2-40B4-BE49-F238E27FC236}">
                <a16:creationId xmlns:a16="http://schemas.microsoft.com/office/drawing/2014/main" id="{7E8849B8-978A-43C4-9AA0-952A07240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23439"/>
            <a:ext cx="9144000" cy="5450066"/>
          </a:xfrm>
          <a:prstGeom prst="rect">
            <a:avLst/>
          </a:prstGeom>
        </p:spPr>
      </p:pic>
      <p:sp>
        <p:nvSpPr>
          <p:cNvPr id="4" name="Tekstvak 3">
            <a:extLst>
              <a:ext uri="{FF2B5EF4-FFF2-40B4-BE49-F238E27FC236}">
                <a16:creationId xmlns:a16="http://schemas.microsoft.com/office/drawing/2014/main" id="{49918222-49D5-4F44-9BCA-4A10A3C13918}"/>
              </a:ext>
            </a:extLst>
          </p:cNvPr>
          <p:cNvSpPr txBox="1"/>
          <p:nvPr/>
        </p:nvSpPr>
        <p:spPr>
          <a:xfrm>
            <a:off x="5980309" y="3273095"/>
            <a:ext cx="864096" cy="369332"/>
          </a:xfrm>
          <a:prstGeom prst="rect">
            <a:avLst/>
          </a:prstGeom>
          <a:noFill/>
        </p:spPr>
        <p:txBody>
          <a:bodyPr wrap="square" rtlCol="0">
            <a:spAutoFit/>
          </a:bodyPr>
          <a:lstStyle/>
          <a:p>
            <a:r>
              <a:rPr lang="nl-NL" dirty="0"/>
              <a:t>Ja!</a:t>
            </a:r>
          </a:p>
        </p:txBody>
      </p:sp>
      <p:sp>
        <p:nvSpPr>
          <p:cNvPr id="5" name="Tekstvak 4">
            <a:extLst>
              <a:ext uri="{FF2B5EF4-FFF2-40B4-BE49-F238E27FC236}">
                <a16:creationId xmlns:a16="http://schemas.microsoft.com/office/drawing/2014/main" id="{3C82849A-83FB-4E87-AE88-5D895C75F3A0}"/>
              </a:ext>
            </a:extLst>
          </p:cNvPr>
          <p:cNvSpPr txBox="1"/>
          <p:nvPr/>
        </p:nvSpPr>
        <p:spPr>
          <a:xfrm>
            <a:off x="5436096" y="2771636"/>
            <a:ext cx="1152128" cy="369332"/>
          </a:xfrm>
          <a:prstGeom prst="rect">
            <a:avLst/>
          </a:prstGeom>
          <a:noFill/>
        </p:spPr>
        <p:txBody>
          <a:bodyPr wrap="square" rtlCol="0">
            <a:spAutoFit/>
          </a:bodyPr>
          <a:lstStyle/>
          <a:p>
            <a:r>
              <a:rPr lang="nl-NL" dirty="0"/>
              <a:t>Nee!</a:t>
            </a:r>
          </a:p>
        </p:txBody>
      </p:sp>
      <p:sp>
        <p:nvSpPr>
          <p:cNvPr id="7" name="Tekstvak 6">
            <a:extLst>
              <a:ext uri="{FF2B5EF4-FFF2-40B4-BE49-F238E27FC236}">
                <a16:creationId xmlns:a16="http://schemas.microsoft.com/office/drawing/2014/main" id="{D20CC039-589D-4302-BA68-17C8795545E6}"/>
              </a:ext>
            </a:extLst>
          </p:cNvPr>
          <p:cNvSpPr txBox="1"/>
          <p:nvPr/>
        </p:nvSpPr>
        <p:spPr>
          <a:xfrm>
            <a:off x="4283968" y="3244334"/>
            <a:ext cx="1152128" cy="369332"/>
          </a:xfrm>
          <a:prstGeom prst="rect">
            <a:avLst/>
          </a:prstGeom>
          <a:noFill/>
        </p:spPr>
        <p:txBody>
          <a:bodyPr wrap="square" rtlCol="0">
            <a:spAutoFit/>
          </a:bodyPr>
          <a:lstStyle/>
          <a:p>
            <a:r>
              <a:rPr lang="nl-NL" dirty="0"/>
              <a:t>Nee!</a:t>
            </a:r>
          </a:p>
        </p:txBody>
      </p:sp>
      <p:sp>
        <p:nvSpPr>
          <p:cNvPr id="8" name="Tekstvak 7">
            <a:extLst>
              <a:ext uri="{FF2B5EF4-FFF2-40B4-BE49-F238E27FC236}">
                <a16:creationId xmlns:a16="http://schemas.microsoft.com/office/drawing/2014/main" id="{43E6A4CE-914F-47CB-810A-888C7C9D0AFA}"/>
              </a:ext>
            </a:extLst>
          </p:cNvPr>
          <p:cNvSpPr txBox="1"/>
          <p:nvPr/>
        </p:nvSpPr>
        <p:spPr>
          <a:xfrm>
            <a:off x="5148064" y="3918826"/>
            <a:ext cx="1152128" cy="369332"/>
          </a:xfrm>
          <a:prstGeom prst="rect">
            <a:avLst/>
          </a:prstGeom>
          <a:noFill/>
        </p:spPr>
        <p:txBody>
          <a:bodyPr wrap="square" rtlCol="0">
            <a:spAutoFit/>
          </a:bodyPr>
          <a:lstStyle/>
          <a:p>
            <a:r>
              <a:rPr lang="nl-NL" dirty="0"/>
              <a:t>Nee!</a:t>
            </a:r>
          </a:p>
        </p:txBody>
      </p:sp>
      <p:sp>
        <p:nvSpPr>
          <p:cNvPr id="9" name="Tekstvak 8">
            <a:extLst>
              <a:ext uri="{FF2B5EF4-FFF2-40B4-BE49-F238E27FC236}">
                <a16:creationId xmlns:a16="http://schemas.microsoft.com/office/drawing/2014/main" id="{7672F841-2DE4-4FE0-BC0E-EADC728170A3}"/>
              </a:ext>
            </a:extLst>
          </p:cNvPr>
          <p:cNvSpPr txBox="1"/>
          <p:nvPr/>
        </p:nvSpPr>
        <p:spPr>
          <a:xfrm>
            <a:off x="5126883" y="3589888"/>
            <a:ext cx="864096" cy="369332"/>
          </a:xfrm>
          <a:prstGeom prst="rect">
            <a:avLst/>
          </a:prstGeom>
          <a:noFill/>
        </p:spPr>
        <p:txBody>
          <a:bodyPr wrap="square" rtlCol="0">
            <a:spAutoFit/>
          </a:bodyPr>
          <a:lstStyle/>
          <a:p>
            <a:r>
              <a:rPr lang="nl-NL" dirty="0"/>
              <a:t>Ja!</a:t>
            </a:r>
          </a:p>
        </p:txBody>
      </p:sp>
      <p:sp>
        <p:nvSpPr>
          <p:cNvPr id="10" name="Tekstvak 9">
            <a:extLst>
              <a:ext uri="{FF2B5EF4-FFF2-40B4-BE49-F238E27FC236}">
                <a16:creationId xmlns:a16="http://schemas.microsoft.com/office/drawing/2014/main" id="{AA3061C5-5AFF-4818-959D-686C3D19B3CE}"/>
              </a:ext>
            </a:extLst>
          </p:cNvPr>
          <p:cNvSpPr txBox="1"/>
          <p:nvPr/>
        </p:nvSpPr>
        <p:spPr>
          <a:xfrm>
            <a:off x="5579873" y="3701894"/>
            <a:ext cx="864096" cy="369332"/>
          </a:xfrm>
          <a:prstGeom prst="rect">
            <a:avLst/>
          </a:prstGeom>
          <a:noFill/>
        </p:spPr>
        <p:txBody>
          <a:bodyPr wrap="square" rtlCol="0">
            <a:spAutoFit/>
          </a:bodyPr>
          <a:lstStyle/>
          <a:p>
            <a:r>
              <a:rPr lang="nl-NL" dirty="0"/>
              <a:t>Ja!</a:t>
            </a:r>
          </a:p>
        </p:txBody>
      </p:sp>
      <p:sp>
        <p:nvSpPr>
          <p:cNvPr id="11" name="Tekstvak 10">
            <a:extLst>
              <a:ext uri="{FF2B5EF4-FFF2-40B4-BE49-F238E27FC236}">
                <a16:creationId xmlns:a16="http://schemas.microsoft.com/office/drawing/2014/main" id="{1F4D4FA8-E576-4BF0-BAAD-F84520DA3294}"/>
              </a:ext>
            </a:extLst>
          </p:cNvPr>
          <p:cNvSpPr txBox="1"/>
          <p:nvPr/>
        </p:nvSpPr>
        <p:spPr>
          <a:xfrm>
            <a:off x="4472629" y="3014288"/>
            <a:ext cx="1815838" cy="369332"/>
          </a:xfrm>
          <a:prstGeom prst="rect">
            <a:avLst/>
          </a:prstGeom>
          <a:noFill/>
        </p:spPr>
        <p:txBody>
          <a:bodyPr wrap="square" rtlCol="0">
            <a:spAutoFit/>
          </a:bodyPr>
          <a:lstStyle/>
          <a:p>
            <a:r>
              <a:rPr lang="nl-NL" dirty="0"/>
              <a:t>Leuk!</a:t>
            </a:r>
          </a:p>
        </p:txBody>
      </p:sp>
      <p:sp>
        <p:nvSpPr>
          <p:cNvPr id="12" name="Tekstvak 11">
            <a:extLst>
              <a:ext uri="{FF2B5EF4-FFF2-40B4-BE49-F238E27FC236}">
                <a16:creationId xmlns:a16="http://schemas.microsoft.com/office/drawing/2014/main" id="{FE663C43-F7FE-48CE-A691-0327985776EE}"/>
              </a:ext>
            </a:extLst>
          </p:cNvPr>
          <p:cNvSpPr txBox="1"/>
          <p:nvPr/>
        </p:nvSpPr>
        <p:spPr>
          <a:xfrm>
            <a:off x="5371092" y="3261694"/>
            <a:ext cx="1815838" cy="369332"/>
          </a:xfrm>
          <a:prstGeom prst="rect">
            <a:avLst/>
          </a:prstGeom>
          <a:noFill/>
        </p:spPr>
        <p:txBody>
          <a:bodyPr wrap="square" rtlCol="0">
            <a:spAutoFit/>
          </a:bodyPr>
          <a:lstStyle/>
          <a:p>
            <a:r>
              <a:rPr lang="nl-NL" dirty="0"/>
              <a:t>Leuk!</a:t>
            </a:r>
          </a:p>
        </p:txBody>
      </p:sp>
      <p:sp>
        <p:nvSpPr>
          <p:cNvPr id="13" name="Tekstvak 12">
            <a:extLst>
              <a:ext uri="{FF2B5EF4-FFF2-40B4-BE49-F238E27FC236}">
                <a16:creationId xmlns:a16="http://schemas.microsoft.com/office/drawing/2014/main" id="{2B2DDF7B-4E2F-4838-A3C7-D869C855F7B9}"/>
              </a:ext>
            </a:extLst>
          </p:cNvPr>
          <p:cNvSpPr txBox="1"/>
          <p:nvPr/>
        </p:nvSpPr>
        <p:spPr>
          <a:xfrm>
            <a:off x="4518721" y="3452061"/>
            <a:ext cx="1815838" cy="369332"/>
          </a:xfrm>
          <a:prstGeom prst="rect">
            <a:avLst/>
          </a:prstGeom>
          <a:noFill/>
        </p:spPr>
        <p:txBody>
          <a:bodyPr wrap="square" rtlCol="0">
            <a:spAutoFit/>
          </a:bodyPr>
          <a:lstStyle/>
          <a:p>
            <a:r>
              <a:rPr lang="nl-NL" dirty="0"/>
              <a:t>Leuk!</a:t>
            </a:r>
          </a:p>
        </p:txBody>
      </p:sp>
      <p:sp>
        <p:nvSpPr>
          <p:cNvPr id="14" name="Tekstvak 13">
            <a:extLst>
              <a:ext uri="{FF2B5EF4-FFF2-40B4-BE49-F238E27FC236}">
                <a16:creationId xmlns:a16="http://schemas.microsoft.com/office/drawing/2014/main" id="{7FCCB810-8281-420C-BD2D-E9B83DFA1AE0}"/>
              </a:ext>
            </a:extLst>
          </p:cNvPr>
          <p:cNvSpPr txBox="1"/>
          <p:nvPr/>
        </p:nvSpPr>
        <p:spPr>
          <a:xfrm>
            <a:off x="4557148" y="3796156"/>
            <a:ext cx="1815838" cy="369332"/>
          </a:xfrm>
          <a:prstGeom prst="rect">
            <a:avLst/>
          </a:prstGeom>
          <a:noFill/>
        </p:spPr>
        <p:txBody>
          <a:bodyPr wrap="square" rtlCol="0">
            <a:spAutoFit/>
          </a:bodyPr>
          <a:lstStyle/>
          <a:p>
            <a:r>
              <a:rPr lang="nl-NL" dirty="0"/>
              <a:t>Leuk!</a:t>
            </a:r>
          </a:p>
        </p:txBody>
      </p:sp>
      <p:sp>
        <p:nvSpPr>
          <p:cNvPr id="15" name="Tekstvak 14">
            <a:extLst>
              <a:ext uri="{FF2B5EF4-FFF2-40B4-BE49-F238E27FC236}">
                <a16:creationId xmlns:a16="http://schemas.microsoft.com/office/drawing/2014/main" id="{5C880730-4DCD-4BF6-A5A6-894B6353A156}"/>
              </a:ext>
            </a:extLst>
          </p:cNvPr>
          <p:cNvSpPr txBox="1"/>
          <p:nvPr/>
        </p:nvSpPr>
        <p:spPr>
          <a:xfrm>
            <a:off x="5000211" y="3084582"/>
            <a:ext cx="1815838" cy="369332"/>
          </a:xfrm>
          <a:prstGeom prst="rect">
            <a:avLst/>
          </a:prstGeom>
          <a:noFill/>
        </p:spPr>
        <p:txBody>
          <a:bodyPr wrap="square" rtlCol="0">
            <a:spAutoFit/>
          </a:bodyPr>
          <a:lstStyle/>
          <a:p>
            <a:r>
              <a:rPr lang="nl-NL" dirty="0"/>
              <a:t>Leuk!</a:t>
            </a:r>
          </a:p>
        </p:txBody>
      </p:sp>
    </p:spTree>
    <p:extLst>
      <p:ext uri="{BB962C8B-B14F-4D97-AF65-F5344CB8AC3E}">
        <p14:creationId xmlns:p14="http://schemas.microsoft.com/office/powerpoint/2010/main" val="387086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ovaal</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4" name="Afbeelding 3" descr="Afbeelding met binnen, plaats&#10;&#10;Automatisch gegenereerde beschrijving">
            <a:extLst>
              <a:ext uri="{FF2B5EF4-FFF2-40B4-BE49-F238E27FC236}">
                <a16:creationId xmlns:a16="http://schemas.microsoft.com/office/drawing/2014/main" id="{9E3C83F1-4D43-4D95-822A-3FFD2130BD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56792"/>
            <a:ext cx="8136904" cy="5104082"/>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8634</TotalTime>
  <Words>670</Words>
  <Application>Microsoft Office PowerPoint</Application>
  <PresentationFormat>Diavoorstelling (4:3)</PresentationFormat>
  <Paragraphs>191</Paragraphs>
  <Slides>17</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1363</cp:revision>
  <dcterms:created xsi:type="dcterms:W3CDTF">2020-12-15T09:16:44Z</dcterms:created>
  <dcterms:modified xsi:type="dcterms:W3CDTF">2022-03-22T10:51:46Z</dcterms:modified>
</cp:coreProperties>
</file>