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83" r:id="rId2"/>
    <p:sldId id="548" r:id="rId3"/>
    <p:sldId id="265" r:id="rId4"/>
    <p:sldId id="1468" r:id="rId5"/>
    <p:sldId id="1389" r:id="rId6"/>
    <p:sldId id="1163" r:id="rId7"/>
    <p:sldId id="1469" r:id="rId8"/>
    <p:sldId id="1076" r:id="rId9"/>
    <p:sldId id="1471" r:id="rId10"/>
    <p:sldId id="1486" r:id="rId11"/>
    <p:sldId id="1479" r:id="rId12"/>
    <p:sldId id="1465" r:id="rId13"/>
    <p:sldId id="934" r:id="rId14"/>
    <p:sldId id="263" r:id="rId15"/>
    <p:sldId id="1489" r:id="rId16"/>
    <p:sldId id="1490" r:id="rId17"/>
    <p:sldId id="1491" r:id="rId18"/>
    <p:sldId id="1496" r:id="rId19"/>
    <p:sldId id="264" r:id="rId20"/>
    <p:sldId id="1193" r:id="rId21"/>
    <p:sldId id="1499" r:id="rId22"/>
    <p:sldId id="1474" r:id="rId23"/>
    <p:sldId id="1498"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265"/>
            <p14:sldId id="1468"/>
            <p14:sldId id="1389"/>
            <p14:sldId id="1163"/>
            <p14:sldId id="1469"/>
            <p14:sldId id="1076"/>
            <p14:sldId id="1471"/>
            <p14:sldId id="1486"/>
            <p14:sldId id="1479"/>
            <p14:sldId id="1465"/>
            <p14:sldId id="934"/>
            <p14:sldId id="263"/>
            <p14:sldId id="1489"/>
            <p14:sldId id="1490"/>
            <p14:sldId id="1491"/>
            <p14:sldId id="1496"/>
            <p14:sldId id="264"/>
            <p14:sldId id="1193"/>
            <p14:sldId id="1499"/>
            <p14:sldId id="1474"/>
            <p14:sldId id="14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7368" autoAdjust="0"/>
  </p:normalViewPr>
  <p:slideViewPr>
    <p:cSldViewPr>
      <p:cViewPr varScale="1">
        <p:scale>
          <a:sx n="68" d="100"/>
          <a:sy n="68" d="100"/>
        </p:scale>
        <p:origin x="173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DE36C8CB-0842-495F-B078-214836ECB74C}"/>
    <pc:docChg chg="modSld">
      <pc:chgData name="Routledge, Mandy" userId="bacdedf5-8e30-494b-ad8b-f27fa30c4f8d" providerId="ADAL" clId="{DE36C8CB-0842-495F-B078-214836ECB74C}" dt="2022-02-15T10:03:15.665" v="4" actId="20577"/>
      <pc:docMkLst>
        <pc:docMk/>
      </pc:docMkLst>
      <pc:sldChg chg="modSp mod">
        <pc:chgData name="Routledge, Mandy" userId="bacdedf5-8e30-494b-ad8b-f27fa30c4f8d" providerId="ADAL" clId="{DE36C8CB-0842-495F-B078-214836ECB74C}" dt="2022-02-15T10:03:15.665" v="4" actId="20577"/>
        <pc:sldMkLst>
          <pc:docMk/>
          <pc:sldMk cId="323006580" sldId="548"/>
        </pc:sldMkLst>
        <pc:spChg chg="mod">
          <ac:chgData name="Routledge, Mandy" userId="bacdedf5-8e30-494b-ad8b-f27fa30c4f8d" providerId="ADAL" clId="{DE36C8CB-0842-495F-B078-214836ECB74C}" dt="2022-02-15T10:03:15.665" v="4" actId="20577"/>
          <ac:spMkLst>
            <pc:docMk/>
            <pc:sldMk cId="323006580" sldId="548"/>
            <ac:spMk id="3" creationId="{00000000-0000-0000-0000-000000000000}"/>
          </ac:spMkLst>
        </pc:spChg>
      </pc:sldChg>
    </pc:docChg>
  </pc:docChgLst>
  <pc:docChgLst>
    <pc:chgData name="Routledge, Mandy" userId="bacdedf5-8e30-494b-ad8b-f27fa30c4f8d" providerId="ADAL" clId="{D6AE8BD7-5EF4-450B-9744-59156D767F4E}"/>
    <pc:docChg chg="modSld">
      <pc:chgData name="Routledge, Mandy" userId="bacdedf5-8e30-494b-ad8b-f27fa30c4f8d" providerId="ADAL" clId="{D6AE8BD7-5EF4-450B-9744-59156D767F4E}" dt="2022-02-15T10:06:20.258" v="5" actId="20577"/>
      <pc:docMkLst>
        <pc:docMk/>
      </pc:docMkLst>
      <pc:sldChg chg="modSp mod">
        <pc:chgData name="Routledge, Mandy" userId="bacdedf5-8e30-494b-ad8b-f27fa30c4f8d" providerId="ADAL" clId="{D6AE8BD7-5EF4-450B-9744-59156D767F4E}" dt="2022-02-15T10:06:20.258" v="5" actId="20577"/>
        <pc:sldMkLst>
          <pc:docMk/>
          <pc:sldMk cId="323006580" sldId="548"/>
        </pc:sldMkLst>
        <pc:spChg chg="mod">
          <ac:chgData name="Routledge, Mandy" userId="bacdedf5-8e30-494b-ad8b-f27fa30c4f8d" providerId="ADAL" clId="{D6AE8BD7-5EF4-450B-9744-59156D767F4E}" dt="2022-02-15T10:06:20.258" v="5" actId="20577"/>
          <ac:spMkLst>
            <pc:docMk/>
            <pc:sldMk cId="323006580" sldId="548"/>
            <ac:spMk id="3" creationId="{00000000-0000-0000-0000-000000000000}"/>
          </ac:spMkLst>
        </pc:spChg>
      </pc:sldChg>
    </pc:docChg>
  </pc:docChgLst>
  <pc:docChgLst>
    <pc:chgData name="Mandy" userId="bacdedf5-8e30-494b-ad8b-f27fa30c4f8d" providerId="ADAL" clId="{CCD7FD23-F145-4F09-BB77-4DB043452E1E}"/>
    <pc:docChg chg="modSld">
      <pc:chgData name="Mandy" userId="bacdedf5-8e30-494b-ad8b-f27fa30c4f8d" providerId="ADAL" clId="{CCD7FD23-F145-4F09-BB77-4DB043452E1E}" dt="2022-01-11T11:18:42.227" v="9" actId="20577"/>
      <pc:docMkLst>
        <pc:docMk/>
      </pc:docMkLst>
      <pc:sldChg chg="modSp mod">
        <pc:chgData name="Mandy" userId="bacdedf5-8e30-494b-ad8b-f27fa30c4f8d" providerId="ADAL" clId="{CCD7FD23-F145-4F09-BB77-4DB043452E1E}" dt="2022-01-11T11:18:42.227" v="9" actId="20577"/>
        <pc:sldMkLst>
          <pc:docMk/>
          <pc:sldMk cId="323006580" sldId="548"/>
        </pc:sldMkLst>
        <pc:spChg chg="mod">
          <ac:chgData name="Mandy" userId="bacdedf5-8e30-494b-ad8b-f27fa30c4f8d" providerId="ADAL" clId="{CCD7FD23-F145-4F09-BB77-4DB043452E1E}" dt="2022-01-11T11:18:42.227"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22-3-2022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22-3-2022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geboeid zijn door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interessant of spannend vinden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kaart brengen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goed bekijken en voor iedereen duidelijk opschrijven wat je hebt ontdekt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of iemand herkennen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of iemand zien en weten wat of wie het is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ervaring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kennis die je krijgt door iets veel te doen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vergelijken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kijken naar wat hetzelfde en wat anders is (tussen twee dingen of personen)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ordenen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indelen, in een bepaalde volgorde zetten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beschikbaar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is er om te gebruiken als je het nodig hebt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voorkomen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 zijn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ovaal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de vorm van een ei</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groef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diepe lijn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569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22-3-2022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8.png"/><Relationship Id="rId7"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1.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900" dirty="0">
                <a:latin typeface="+mj-lt"/>
                <a:ea typeface="Times New Roman" panose="02020603050405020304" pitchFamily="18" charset="0"/>
                <a:cs typeface="Times New Roman" panose="02020603050405020304" pitchFamily="18" charset="0"/>
              </a:rPr>
              <a:t>In Engeland heb je toch zo’n grappige wedstrijd! Het heet “The World Worm-</a:t>
            </a:r>
            <a:r>
              <a:rPr lang="nl-NL" sz="1900" dirty="0" err="1">
                <a:latin typeface="+mj-lt"/>
                <a:ea typeface="Times New Roman" panose="02020603050405020304" pitchFamily="18" charset="0"/>
                <a:cs typeface="Times New Roman" panose="02020603050405020304" pitchFamily="18" charset="0"/>
              </a:rPr>
              <a:t>Charming</a:t>
            </a:r>
            <a:r>
              <a:rPr lang="nl-NL" sz="1900" dirty="0">
                <a:latin typeface="+mj-lt"/>
                <a:ea typeface="Times New Roman" panose="02020603050405020304" pitchFamily="18" charset="0"/>
                <a:cs typeface="Times New Roman" panose="02020603050405020304" pitchFamily="18" charset="0"/>
              </a:rPr>
              <a:t> </a:t>
            </a:r>
            <a:r>
              <a:rPr lang="nl-NL" sz="1900" dirty="0" err="1">
                <a:latin typeface="+mj-lt"/>
                <a:ea typeface="Times New Roman" panose="02020603050405020304" pitchFamily="18" charset="0"/>
                <a:cs typeface="Times New Roman" panose="02020603050405020304" pitchFamily="18" charset="0"/>
              </a:rPr>
              <a:t>Championships</a:t>
            </a:r>
            <a:r>
              <a:rPr lang="nl-NL" sz="1900" dirty="0">
                <a:latin typeface="+mj-lt"/>
                <a:ea typeface="Times New Roman" panose="02020603050405020304" pitchFamily="18" charset="0"/>
                <a:cs typeface="Times New Roman" panose="02020603050405020304" pitchFamily="18" charset="0"/>
              </a:rPr>
              <a:t>” dat betekent zoiets als De wereldkampioenschappen wormen zoeken.  Iedereen die </a:t>
            </a:r>
            <a:r>
              <a:rPr lang="nl-NL" sz="1900" b="1" u="sng" dirty="0">
                <a:latin typeface="+mj-lt"/>
                <a:ea typeface="Times New Roman" panose="02020603050405020304" pitchFamily="18" charset="0"/>
                <a:cs typeface="Times New Roman" panose="02020603050405020304" pitchFamily="18" charset="0"/>
              </a:rPr>
              <a:t>geboeid is door</a:t>
            </a:r>
            <a:r>
              <a:rPr lang="nl-NL" sz="1900" b="1" dirty="0">
                <a:latin typeface="+mj-lt"/>
                <a:ea typeface="Times New Roman" panose="02020603050405020304" pitchFamily="18" charset="0"/>
                <a:cs typeface="Times New Roman" panose="02020603050405020304" pitchFamily="18" charset="0"/>
              </a:rPr>
              <a:t> </a:t>
            </a:r>
            <a:r>
              <a:rPr lang="nl-NL" sz="1900" dirty="0">
                <a:latin typeface="+mj-lt"/>
                <a:ea typeface="Times New Roman" panose="02020603050405020304" pitchFamily="18" charset="0"/>
                <a:cs typeface="Times New Roman" panose="02020603050405020304" pitchFamily="18" charset="0"/>
              </a:rPr>
              <a:t>wormen kan meedoen. Iedereen die dit </a:t>
            </a:r>
            <a:r>
              <a:rPr lang="nl-NL" sz="1900" b="1" i="1" dirty="0">
                <a:latin typeface="+mj-lt"/>
                <a:ea typeface="Times New Roman" panose="02020603050405020304" pitchFamily="18" charset="0"/>
                <a:cs typeface="Times New Roman" panose="02020603050405020304" pitchFamily="18" charset="0"/>
              </a:rPr>
              <a:t>interessant of spannend vindt</a:t>
            </a:r>
            <a:r>
              <a:rPr lang="nl-NL" sz="1900" dirty="0">
                <a:latin typeface="+mj-lt"/>
                <a:ea typeface="Times New Roman" panose="02020603050405020304" pitchFamily="18" charset="0"/>
                <a:cs typeface="Times New Roman" panose="02020603050405020304" pitchFamily="18" charset="0"/>
              </a:rPr>
              <a:t>, kan meedoen. Het spel gaat zo: Met 3 personen vorm je een team en moet je in 15 minuten zoveel mogelijk wormen uit de grond halen. Er is één vierkante meter </a:t>
            </a:r>
            <a:r>
              <a:rPr lang="nl-NL" sz="1900" b="1" u="sng" dirty="0">
                <a:latin typeface="+mj-lt"/>
                <a:ea typeface="Times New Roman" panose="02020603050405020304" pitchFamily="18" charset="0"/>
                <a:cs typeface="Times New Roman" panose="02020603050405020304" pitchFamily="18" charset="0"/>
              </a:rPr>
              <a:t>beschikbaar</a:t>
            </a:r>
            <a:r>
              <a:rPr lang="nl-NL" sz="1900" dirty="0">
                <a:latin typeface="+mj-lt"/>
                <a:ea typeface="Times New Roman" panose="02020603050405020304" pitchFamily="18" charset="0"/>
                <a:cs typeface="Times New Roman" panose="02020603050405020304" pitchFamily="18" charset="0"/>
              </a:rPr>
              <a:t> per team. Er is één vierkante meter grond </a:t>
            </a:r>
            <a:r>
              <a:rPr lang="nl-NL" sz="1900" b="1" i="1" dirty="0">
                <a:latin typeface="+mj-lt"/>
                <a:ea typeface="Times New Roman" panose="02020603050405020304" pitchFamily="18" charset="0"/>
                <a:cs typeface="Times New Roman" panose="02020603050405020304" pitchFamily="18" charset="0"/>
              </a:rPr>
              <a:t>om te gebruiken</a:t>
            </a:r>
            <a:r>
              <a:rPr lang="nl-NL" sz="1900" dirty="0">
                <a:latin typeface="+mj-lt"/>
                <a:ea typeface="Times New Roman" panose="02020603050405020304" pitchFamily="18" charset="0"/>
                <a:cs typeface="Times New Roman" panose="02020603050405020304" pitchFamily="18" charset="0"/>
              </a:rPr>
              <a:t>. Het is een vierkant. Dus geen </a:t>
            </a:r>
            <a:r>
              <a:rPr lang="nl-NL" sz="1900" b="1" u="sng" dirty="0">
                <a:latin typeface="+mj-lt"/>
                <a:ea typeface="Times New Roman" panose="02020603050405020304" pitchFamily="18" charset="0"/>
                <a:cs typeface="Times New Roman" panose="02020603050405020304" pitchFamily="18" charset="0"/>
              </a:rPr>
              <a:t>ovaal</a:t>
            </a:r>
            <a:r>
              <a:rPr lang="nl-NL" sz="1900" dirty="0">
                <a:latin typeface="+mj-lt"/>
                <a:ea typeface="Times New Roman" panose="02020603050405020304" pitchFamily="18" charset="0"/>
                <a:cs typeface="Times New Roman" panose="02020603050405020304" pitchFamily="18" charset="0"/>
              </a:rPr>
              <a:t> (zo’n </a:t>
            </a:r>
            <a:r>
              <a:rPr lang="nl-NL" sz="1900" b="1" i="1" dirty="0">
                <a:latin typeface="+mj-lt"/>
                <a:ea typeface="Times New Roman" panose="02020603050405020304" pitchFamily="18" charset="0"/>
                <a:cs typeface="Times New Roman" panose="02020603050405020304" pitchFamily="18" charset="0"/>
              </a:rPr>
              <a:t>vorm van een ei</a:t>
            </a:r>
            <a:r>
              <a:rPr lang="nl-NL" sz="1900" dirty="0">
                <a:latin typeface="+mj-lt"/>
                <a:ea typeface="Times New Roman" panose="02020603050405020304" pitchFamily="18" charset="0"/>
                <a:cs typeface="Times New Roman" panose="02020603050405020304" pitchFamily="18" charset="0"/>
              </a:rPr>
              <a:t>) of cirkel. Je hoopt natuurlijk dat er veel wormen </a:t>
            </a:r>
            <a:r>
              <a:rPr lang="nl-NL" sz="1900" b="1" u="sng" dirty="0">
                <a:latin typeface="+mj-lt"/>
                <a:ea typeface="Times New Roman" panose="02020603050405020304" pitchFamily="18" charset="0"/>
                <a:cs typeface="Times New Roman" panose="02020603050405020304" pitchFamily="18" charset="0"/>
              </a:rPr>
              <a:t>voorkomen</a:t>
            </a:r>
            <a:r>
              <a:rPr lang="nl-NL" sz="1900" dirty="0">
                <a:latin typeface="+mj-lt"/>
                <a:ea typeface="Times New Roman" panose="02020603050405020304" pitchFamily="18" charset="0"/>
                <a:cs typeface="Times New Roman" panose="02020603050405020304" pitchFamily="18" charset="0"/>
              </a:rPr>
              <a:t> , dat </a:t>
            </a:r>
            <a:r>
              <a:rPr lang="nl-NL" sz="1900" b="1" i="1" dirty="0">
                <a:latin typeface="+mj-lt"/>
                <a:ea typeface="Times New Roman" panose="02020603050405020304" pitchFamily="18" charset="0"/>
                <a:cs typeface="Times New Roman" panose="02020603050405020304" pitchFamily="18" charset="0"/>
              </a:rPr>
              <a:t>er</a:t>
            </a:r>
            <a:r>
              <a:rPr lang="nl-NL" sz="1900" dirty="0">
                <a:latin typeface="+mj-lt"/>
                <a:ea typeface="Times New Roman" panose="02020603050405020304" pitchFamily="18" charset="0"/>
                <a:cs typeface="Times New Roman" panose="02020603050405020304" pitchFamily="18" charset="0"/>
              </a:rPr>
              <a:t> veel wormen </a:t>
            </a:r>
            <a:r>
              <a:rPr lang="nl-NL" sz="1900" b="1" i="1" dirty="0">
                <a:latin typeface="+mj-lt"/>
                <a:ea typeface="Times New Roman" panose="02020603050405020304" pitchFamily="18" charset="0"/>
                <a:cs typeface="Times New Roman" panose="02020603050405020304" pitchFamily="18" charset="0"/>
              </a:rPr>
              <a:t>zijn</a:t>
            </a:r>
            <a:r>
              <a:rPr lang="nl-NL" sz="1900" dirty="0">
                <a:latin typeface="+mj-lt"/>
                <a:ea typeface="Times New Roman" panose="02020603050405020304" pitchFamily="18" charset="0"/>
                <a:cs typeface="Times New Roman" panose="02020603050405020304" pitchFamily="18" charset="0"/>
              </a:rPr>
              <a:t>, in het stukje grond dat je hebt gekregen. Alle gevonden wormen worden </a:t>
            </a:r>
            <a:r>
              <a:rPr lang="nl-NL" sz="1900" b="1" u="sng" dirty="0">
                <a:latin typeface="+mj-lt"/>
                <a:ea typeface="Times New Roman" panose="02020603050405020304" pitchFamily="18" charset="0"/>
                <a:cs typeface="Times New Roman" panose="02020603050405020304" pitchFamily="18" charset="0"/>
              </a:rPr>
              <a:t>geordend</a:t>
            </a:r>
            <a:r>
              <a:rPr lang="nl-NL" sz="1900" b="1" dirty="0">
                <a:latin typeface="+mj-lt"/>
                <a:ea typeface="Times New Roman" panose="02020603050405020304" pitchFamily="18" charset="0"/>
                <a:cs typeface="Times New Roman" panose="02020603050405020304" pitchFamily="18" charset="0"/>
              </a:rPr>
              <a:t>. </a:t>
            </a:r>
            <a:r>
              <a:rPr lang="nl-NL" sz="1900" dirty="0">
                <a:latin typeface="+mj-lt"/>
                <a:ea typeface="Times New Roman" panose="02020603050405020304" pitchFamily="18" charset="0"/>
                <a:cs typeface="Times New Roman" panose="02020603050405020304" pitchFamily="18" charset="0"/>
              </a:rPr>
              <a:t>Ze worden </a:t>
            </a:r>
            <a:r>
              <a:rPr lang="nl-NL" sz="1900" b="1" i="1" dirty="0">
                <a:latin typeface="+mj-lt"/>
                <a:ea typeface="Times New Roman" panose="02020603050405020304" pitchFamily="18" charset="0"/>
                <a:cs typeface="Times New Roman" panose="02020603050405020304" pitchFamily="18" charset="0"/>
              </a:rPr>
              <a:t>ingedeeld, in een bepaalde volgorde gezet.</a:t>
            </a:r>
            <a:r>
              <a:rPr lang="nl-NL" sz="1900" dirty="0">
                <a:latin typeface="+mj-lt"/>
                <a:ea typeface="Times New Roman" panose="02020603050405020304" pitchFamily="18" charset="0"/>
                <a:cs typeface="Times New Roman" panose="02020603050405020304" pitchFamily="18" charset="0"/>
              </a:rPr>
              <a:t> Zo worden ze </a:t>
            </a:r>
            <a:r>
              <a:rPr lang="nl-NL" sz="1900" b="1" u="sng" dirty="0">
                <a:latin typeface="+mj-lt"/>
                <a:ea typeface="Times New Roman" panose="02020603050405020304" pitchFamily="18" charset="0"/>
                <a:cs typeface="Times New Roman" panose="02020603050405020304" pitchFamily="18" charset="0"/>
              </a:rPr>
              <a:t>in kaart gebracht</a:t>
            </a:r>
            <a:r>
              <a:rPr lang="nl-NL" sz="1900" dirty="0">
                <a:latin typeface="+mj-lt"/>
                <a:ea typeface="Times New Roman" panose="02020603050405020304" pitchFamily="18" charset="0"/>
                <a:cs typeface="Times New Roman" panose="02020603050405020304" pitchFamily="18" charset="0"/>
              </a:rPr>
              <a:t>. In kaart brengen betekent </a:t>
            </a:r>
            <a:r>
              <a:rPr lang="nl-NL" sz="1900" b="1" i="1" dirty="0">
                <a:latin typeface="+mj-lt"/>
                <a:ea typeface="Times New Roman" panose="02020603050405020304" pitchFamily="18" charset="0"/>
                <a:cs typeface="Times New Roman" panose="02020603050405020304" pitchFamily="18" charset="0"/>
              </a:rPr>
              <a:t>iets goed bekijken en voor iedereen duidelijk opschrijven wat je hebt ontdekt.</a:t>
            </a:r>
            <a:r>
              <a:rPr lang="nl-NL" sz="1900" dirty="0">
                <a:latin typeface="+mj-lt"/>
                <a:ea typeface="Times New Roman" panose="02020603050405020304" pitchFamily="18" charset="0"/>
                <a:cs typeface="Times New Roman" panose="02020603050405020304" pitchFamily="18" charset="0"/>
              </a:rPr>
              <a:t> Mensen die veel in de tuin werken hebben natuurlijk </a:t>
            </a:r>
            <a:r>
              <a:rPr lang="nl-NL" sz="1900" b="1" u="sng" dirty="0">
                <a:latin typeface="+mj-lt"/>
                <a:ea typeface="Times New Roman" panose="02020603050405020304" pitchFamily="18" charset="0"/>
                <a:cs typeface="Times New Roman" panose="02020603050405020304" pitchFamily="18" charset="0"/>
              </a:rPr>
              <a:t>ervaring</a:t>
            </a:r>
            <a:r>
              <a:rPr lang="nl-NL" sz="1900" dirty="0">
                <a:latin typeface="+mj-lt"/>
                <a:ea typeface="Times New Roman" panose="02020603050405020304" pitchFamily="18" charset="0"/>
                <a:cs typeface="Times New Roman" panose="02020603050405020304" pitchFamily="18" charset="0"/>
              </a:rPr>
              <a:t>. Ze hebben </a:t>
            </a:r>
            <a:r>
              <a:rPr lang="nl-NL" sz="1900" b="1" i="1" dirty="0">
                <a:latin typeface="+mj-lt"/>
                <a:ea typeface="Times New Roman" panose="02020603050405020304" pitchFamily="18" charset="0"/>
                <a:cs typeface="Times New Roman" panose="02020603050405020304" pitchFamily="18" charset="0"/>
              </a:rPr>
              <a:t>kennis die ze hebben gekregen door iets veel te doen.</a:t>
            </a:r>
            <a:r>
              <a:rPr lang="nl-NL" sz="1900" dirty="0">
                <a:latin typeface="+mj-lt"/>
                <a:ea typeface="Times New Roman" panose="02020603050405020304" pitchFamily="18" charset="0"/>
                <a:cs typeface="Times New Roman" panose="02020603050405020304" pitchFamily="18" charset="0"/>
              </a:rPr>
              <a:t> Je </a:t>
            </a:r>
            <a:r>
              <a:rPr lang="nl-NL" sz="1900" b="1" u="sng" dirty="0">
                <a:latin typeface="+mj-lt"/>
                <a:ea typeface="Times New Roman" panose="02020603050405020304" pitchFamily="18" charset="0"/>
                <a:cs typeface="Times New Roman" panose="02020603050405020304" pitchFamily="18" charset="0"/>
              </a:rPr>
              <a:t>herkent zo’n iemand</a:t>
            </a:r>
            <a:r>
              <a:rPr lang="nl-NL" sz="1900" dirty="0">
                <a:latin typeface="+mj-lt"/>
                <a:ea typeface="Times New Roman" panose="02020603050405020304" pitchFamily="18" charset="0"/>
                <a:cs typeface="Times New Roman" panose="02020603050405020304" pitchFamily="18" charset="0"/>
              </a:rPr>
              <a:t> meteen. Iets of iemand herkennen betekent </a:t>
            </a:r>
            <a:r>
              <a:rPr lang="nl-NL" sz="1900" b="1" i="1" dirty="0">
                <a:latin typeface="+mj-lt"/>
                <a:ea typeface="Times New Roman" panose="02020603050405020304" pitchFamily="18" charset="0"/>
                <a:cs typeface="Times New Roman" panose="02020603050405020304" pitchFamily="18" charset="0"/>
              </a:rPr>
              <a:t>iets of iemand zien en weten wat of wie het is</a:t>
            </a:r>
            <a:r>
              <a:rPr lang="nl-NL" sz="1900" dirty="0">
                <a:latin typeface="+mj-lt"/>
                <a:ea typeface="Times New Roman" panose="02020603050405020304" pitchFamily="18" charset="0"/>
                <a:cs typeface="Times New Roman" panose="02020603050405020304" pitchFamily="18" charset="0"/>
              </a:rPr>
              <a:t>. Dan denk je bijvoorbeeld “</a:t>
            </a:r>
            <a:r>
              <a:rPr lang="nl-NL" sz="1900" dirty="0" err="1">
                <a:latin typeface="+mj-lt"/>
                <a:ea typeface="Times New Roman" panose="02020603050405020304" pitchFamily="18" charset="0"/>
                <a:cs typeface="Times New Roman" panose="02020603050405020304" pitchFamily="18" charset="0"/>
              </a:rPr>
              <a:t>heej</a:t>
            </a:r>
            <a:r>
              <a:rPr lang="nl-NL" sz="1900" dirty="0">
                <a:latin typeface="+mj-lt"/>
                <a:ea typeface="Times New Roman" panose="02020603050405020304" pitchFamily="18" charset="0"/>
                <a:cs typeface="Times New Roman" panose="02020603050405020304" pitchFamily="18" charset="0"/>
              </a:rPr>
              <a:t> die ken ik, dat is Joost!” Dat is herkennen. Iemand met ervaring herken je tijdens de wedstrijd aan dat hij fanatiek met zijn schep bezig is. Hij maakt diepe </a:t>
            </a:r>
            <a:r>
              <a:rPr lang="nl-NL" sz="1900" b="1" u="sng" dirty="0">
                <a:latin typeface="+mj-lt"/>
                <a:ea typeface="Times New Roman" panose="02020603050405020304" pitchFamily="18" charset="0"/>
                <a:cs typeface="Times New Roman" panose="02020603050405020304" pitchFamily="18" charset="0"/>
              </a:rPr>
              <a:t>groeven</a:t>
            </a:r>
            <a:r>
              <a:rPr lang="nl-NL" sz="1900" dirty="0">
                <a:latin typeface="+mj-lt"/>
                <a:ea typeface="Times New Roman" panose="02020603050405020304" pitchFamily="18" charset="0"/>
                <a:cs typeface="Times New Roman" panose="02020603050405020304" pitchFamily="18" charset="0"/>
              </a:rPr>
              <a:t> in het gras. Een groef is </a:t>
            </a:r>
            <a:r>
              <a:rPr lang="nl-NL" sz="1900" b="1" i="1" dirty="0">
                <a:latin typeface="+mj-lt"/>
                <a:ea typeface="Times New Roman" panose="02020603050405020304" pitchFamily="18" charset="0"/>
                <a:cs typeface="Times New Roman" panose="02020603050405020304" pitchFamily="18" charset="0"/>
              </a:rPr>
              <a:t>een diepe lijn.</a:t>
            </a:r>
            <a:r>
              <a:rPr lang="nl-NL" sz="1900" dirty="0">
                <a:latin typeface="+mj-lt"/>
                <a:ea typeface="Times New Roman" panose="02020603050405020304" pitchFamily="18" charset="0"/>
                <a:cs typeface="Times New Roman" panose="02020603050405020304" pitchFamily="18" charset="0"/>
              </a:rPr>
              <a:t> Na 15 minuten zoeken wordt het aantal wormen dat gevonden is per team </a:t>
            </a:r>
            <a:r>
              <a:rPr lang="nl-NL" sz="1900" b="1" u="sng" dirty="0">
                <a:latin typeface="+mj-lt"/>
                <a:ea typeface="Times New Roman" panose="02020603050405020304" pitchFamily="18" charset="0"/>
                <a:cs typeface="Times New Roman" panose="02020603050405020304" pitchFamily="18" charset="0"/>
              </a:rPr>
              <a:t>vergeleken</a:t>
            </a:r>
            <a:r>
              <a:rPr lang="nl-NL" sz="1900" dirty="0">
                <a:latin typeface="+mj-lt"/>
                <a:ea typeface="Times New Roman" panose="02020603050405020304" pitchFamily="18" charset="0"/>
                <a:cs typeface="Times New Roman" panose="02020603050405020304" pitchFamily="18" charset="0"/>
              </a:rPr>
              <a:t>. Er wordt </a:t>
            </a:r>
            <a:r>
              <a:rPr lang="nl-NL" sz="1900" b="1" i="1" dirty="0">
                <a:latin typeface="+mj-lt"/>
                <a:ea typeface="Times New Roman" panose="02020603050405020304" pitchFamily="18" charset="0"/>
                <a:cs typeface="Times New Roman" panose="02020603050405020304" pitchFamily="18" charset="0"/>
              </a:rPr>
              <a:t>gekeken naar wat hetzelfde en wat anders is.</a:t>
            </a:r>
            <a:r>
              <a:rPr lang="nl-NL" sz="1900" dirty="0">
                <a:latin typeface="+mj-lt"/>
                <a:ea typeface="Times New Roman" panose="02020603050405020304" pitchFamily="18" charset="0"/>
                <a:cs typeface="Times New Roman" panose="02020603050405020304" pitchFamily="18" charset="0"/>
              </a:rPr>
              <a:t> Het team met de meeste wormen heeft gewonnen. Ik heb deze wedstrijd in Nederland nog niet gezien. Maar als het ook in Nederland komt, wie wil er dan met mij een team vormen?</a:t>
            </a:r>
          </a:p>
          <a:p>
            <a:pPr marL="0" indent="0">
              <a:spcBef>
                <a:spcPts val="200"/>
              </a:spcBef>
              <a:spcAft>
                <a:spcPts val="200"/>
              </a:spcAft>
              <a:buNone/>
            </a:pPr>
            <a:endParaRPr lang="nl-NL" sz="1900" u="sng"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2554545"/>
          </a:xfrm>
          <a:prstGeom prst="rect">
            <a:avLst/>
          </a:prstGeom>
          <a:noFill/>
        </p:spPr>
        <p:txBody>
          <a:bodyPr wrap="square" rtlCol="0">
            <a:spAutoFit/>
          </a:bodyPr>
          <a:lstStyle/>
          <a:p>
            <a:r>
              <a:rPr lang="nl-NL" sz="8000" b="1" u="sng" dirty="0">
                <a:latin typeface="Century Gothic" panose="020B0502020202020204" pitchFamily="34" charset="0"/>
              </a:rPr>
              <a:t>iets of iemand herkennen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DB574AED-3CC5-4392-AA40-A52FFFE02F27}"/>
              </a:ext>
            </a:extLst>
          </p:cNvPr>
          <p:cNvPicPr>
            <a:picLocks noChangeAspect="1"/>
          </p:cNvPicPr>
          <p:nvPr/>
        </p:nvPicPr>
        <p:blipFill rotWithShape="1">
          <a:blip r:embed="rId3"/>
          <a:srcRect l="48148" t="34698"/>
          <a:stretch/>
        </p:blipFill>
        <p:spPr>
          <a:xfrm>
            <a:off x="1259632" y="2723687"/>
            <a:ext cx="4464496" cy="3751087"/>
          </a:xfrm>
          <a:prstGeom prst="rect">
            <a:avLst/>
          </a:prstGeom>
        </p:spPr>
      </p:pic>
      <p:sp>
        <p:nvSpPr>
          <p:cNvPr id="9" name="Tekstvak 8">
            <a:extLst>
              <a:ext uri="{FF2B5EF4-FFF2-40B4-BE49-F238E27FC236}">
                <a16:creationId xmlns:a16="http://schemas.microsoft.com/office/drawing/2014/main" id="{C1DBAD2F-BC4F-4192-9797-CB75D4EC80B4}"/>
              </a:ext>
            </a:extLst>
          </p:cNvPr>
          <p:cNvSpPr txBox="1"/>
          <p:nvPr/>
        </p:nvSpPr>
        <p:spPr>
          <a:xfrm>
            <a:off x="1403648" y="6059276"/>
            <a:ext cx="4320480" cy="415498"/>
          </a:xfrm>
          <a:prstGeom prst="rect">
            <a:avLst/>
          </a:prstGeom>
          <a:noFill/>
        </p:spPr>
        <p:txBody>
          <a:bodyPr wrap="square">
            <a:spAutoFit/>
          </a:bodyPr>
          <a:lstStyle/>
          <a:p>
            <a:r>
              <a:rPr lang="nl-NL" sz="1050" dirty="0">
                <a:solidFill>
                  <a:schemeClr val="bg1">
                    <a:lumMod val="75000"/>
                  </a:schemeClr>
                </a:solidFill>
              </a:rPr>
              <a:t>https://www.thetravel.com/20-of-the-worlds-most-bizarre-competitions/?msclkid=7e7d39d9a9b911ec8fec57173d731e06</a:t>
            </a:r>
          </a:p>
        </p:txBody>
      </p:sp>
    </p:spTree>
    <p:extLst>
      <p:ext uri="{BB962C8B-B14F-4D97-AF65-F5344CB8AC3E}">
        <p14:creationId xmlns:p14="http://schemas.microsoft.com/office/powerpoint/2010/main" val="62719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7937"/>
            <a:ext cx="8991599" cy="1323439"/>
          </a:xfrm>
          <a:prstGeom prst="rect">
            <a:avLst/>
          </a:prstGeom>
          <a:noFill/>
        </p:spPr>
        <p:txBody>
          <a:bodyPr wrap="square" rtlCol="0">
            <a:spAutoFit/>
          </a:bodyPr>
          <a:lstStyle/>
          <a:p>
            <a:r>
              <a:rPr lang="nl-NL" sz="8000" b="1" u="sng" dirty="0">
                <a:latin typeface="Century Gothic" panose="020B0502020202020204" pitchFamily="34" charset="0"/>
              </a:rPr>
              <a:t>de groef</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4" name="Groep 13">
            <a:extLst>
              <a:ext uri="{FF2B5EF4-FFF2-40B4-BE49-F238E27FC236}">
                <a16:creationId xmlns:a16="http://schemas.microsoft.com/office/drawing/2014/main" id="{183B2196-E466-442D-99BF-51AF21CDF51B}"/>
              </a:ext>
            </a:extLst>
          </p:cNvPr>
          <p:cNvGrpSpPr/>
          <p:nvPr/>
        </p:nvGrpSpPr>
        <p:grpSpPr>
          <a:xfrm>
            <a:off x="1047800" y="2004719"/>
            <a:ext cx="4172272" cy="4291063"/>
            <a:chOff x="1047800" y="2004719"/>
            <a:chExt cx="4172272" cy="4291063"/>
          </a:xfrm>
        </p:grpSpPr>
        <p:pic>
          <p:nvPicPr>
            <p:cNvPr id="9" name="Afbeelding 8" descr="Afbeelding met lucht, buiten, kudde, groep&#10;&#10;Automatisch gegenereerde beschrijving">
              <a:extLst>
                <a:ext uri="{FF2B5EF4-FFF2-40B4-BE49-F238E27FC236}">
                  <a16:creationId xmlns:a16="http://schemas.microsoft.com/office/drawing/2014/main" id="{EF7028DA-60D9-4766-97E0-D7D1F4B52C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000" t="42999" r="30313" b="6252"/>
            <a:stretch/>
          </p:blipFill>
          <p:spPr>
            <a:xfrm>
              <a:off x="1047800" y="2004719"/>
              <a:ext cx="3600400" cy="4176464"/>
            </a:xfrm>
            <a:prstGeom prst="rect">
              <a:avLst/>
            </a:prstGeom>
          </p:spPr>
        </p:pic>
        <p:sp>
          <p:nvSpPr>
            <p:cNvPr id="10" name="Ovaal 9">
              <a:extLst>
                <a:ext uri="{FF2B5EF4-FFF2-40B4-BE49-F238E27FC236}">
                  <a16:creationId xmlns:a16="http://schemas.microsoft.com/office/drawing/2014/main" id="{FCFB411D-C4E6-4926-80E6-A25E7EAE489C}"/>
                </a:ext>
              </a:extLst>
            </p:cNvPr>
            <p:cNvSpPr/>
            <p:nvPr/>
          </p:nvSpPr>
          <p:spPr>
            <a:xfrm>
              <a:off x="3563888" y="3624899"/>
              <a:ext cx="1368152"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8A15291D-321C-43D5-9AA7-F35BB0857830}"/>
                </a:ext>
              </a:extLst>
            </p:cNvPr>
            <p:cNvSpPr/>
            <p:nvPr/>
          </p:nvSpPr>
          <p:spPr>
            <a:xfrm>
              <a:off x="3563888" y="5359678"/>
              <a:ext cx="1656184"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3" name="Afbeelding 12" descr="Afbeelding met gereedschap, schop, schaar, paar&#10;&#10;Automatisch gegenereerde beschrijving">
            <a:extLst>
              <a:ext uri="{FF2B5EF4-FFF2-40B4-BE49-F238E27FC236}">
                <a16:creationId xmlns:a16="http://schemas.microsoft.com/office/drawing/2014/main" id="{9498BE6A-E8B5-48BE-8941-56041AEACB8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6547240">
            <a:off x="3794860" y="2384924"/>
            <a:ext cx="4858263" cy="3245320"/>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vergelijken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descr="Afbeelding met ongewerveld, worm&#10;&#10;Automatisch gegenereerde beschrijving">
            <a:extLst>
              <a:ext uri="{FF2B5EF4-FFF2-40B4-BE49-F238E27FC236}">
                <a16:creationId xmlns:a16="http://schemas.microsoft.com/office/drawing/2014/main" id="{8E06D5FB-E911-476D-B7B9-F392428C7A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2226296"/>
            <a:ext cx="3600400" cy="1771397"/>
          </a:xfrm>
          <a:prstGeom prst="rect">
            <a:avLst/>
          </a:prstGeom>
        </p:spPr>
      </p:pic>
      <p:pic>
        <p:nvPicPr>
          <p:cNvPr id="9" name="Afbeelding 8" descr="Afbeelding met ongewerveld, stekelhuidigen&#10;&#10;Automatisch gegenereerde beschrijving">
            <a:extLst>
              <a:ext uri="{FF2B5EF4-FFF2-40B4-BE49-F238E27FC236}">
                <a16:creationId xmlns:a16="http://schemas.microsoft.com/office/drawing/2014/main" id="{A5883F1D-4842-4040-BADD-40A44F819691}"/>
              </a:ext>
            </a:extLst>
          </p:cNvPr>
          <p:cNvPicPr>
            <a:picLocks noChangeAspect="1"/>
          </p:cNvPicPr>
          <p:nvPr/>
        </p:nvPicPr>
        <p:blipFill rotWithShape="1">
          <a:blip r:embed="rId4">
            <a:extLst>
              <a:ext uri="{28A0092B-C50C-407E-A947-70E740481C1C}">
                <a14:useLocalDpi xmlns:a14="http://schemas.microsoft.com/office/drawing/2010/main"/>
              </a:ext>
            </a:extLst>
          </a:blip>
          <a:srcRect l="14696" t="42126" r="42629" b="29854"/>
          <a:stretch/>
        </p:blipFill>
        <p:spPr>
          <a:xfrm>
            <a:off x="5220072" y="2483836"/>
            <a:ext cx="2952328" cy="1314263"/>
          </a:xfrm>
          <a:prstGeom prst="rect">
            <a:avLst/>
          </a:prstGeom>
        </p:spPr>
      </p:pic>
      <p:pic>
        <p:nvPicPr>
          <p:cNvPr id="4" name="Afbeelding 3" descr="Afbeelding met person, persoon, muur, dragen&#10;&#10;Automatisch gegenereerde beschrijving">
            <a:extLst>
              <a:ext uri="{FF2B5EF4-FFF2-40B4-BE49-F238E27FC236}">
                <a16:creationId xmlns:a16="http://schemas.microsoft.com/office/drawing/2014/main" id="{301D1A8A-1DD9-463F-A55B-9A66737122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4596" y="4149080"/>
            <a:ext cx="3672503" cy="2453232"/>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800" b="1" dirty="0">
                <a:solidFill>
                  <a:srgbClr val="387038"/>
                </a:solidFill>
                <a:latin typeface="Century Gothic" panose="020B0502020202020204" pitchFamily="34" charset="0"/>
                <a:ea typeface="Calibri"/>
                <a:cs typeface="Times New Roman"/>
              </a:rPr>
              <a:t>voorkomen</a:t>
            </a:r>
            <a:endParaRPr lang="nl-NL" sz="5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ontbreken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In dit stuk grond </a:t>
            </a:r>
            <a:r>
              <a:rPr lang="nl-NL" sz="2400" i="1" u="sng" dirty="0">
                <a:solidFill>
                  <a:srgbClr val="387038"/>
                </a:solidFill>
                <a:latin typeface="Century Gothic" panose="020B0502020202020204" pitchFamily="34" charset="0"/>
                <a:ea typeface="Calibri"/>
                <a:cs typeface="Times New Roman"/>
              </a:rPr>
              <a:t>komen</a:t>
            </a:r>
            <a:r>
              <a:rPr lang="nl-NL" sz="2400" i="1" dirty="0">
                <a:solidFill>
                  <a:srgbClr val="387038"/>
                </a:solidFill>
                <a:latin typeface="Century Gothic" panose="020B0502020202020204" pitchFamily="34" charset="0"/>
                <a:ea typeface="Calibri"/>
                <a:cs typeface="Times New Roman"/>
              </a:rPr>
              <a:t> veel wormen </a:t>
            </a:r>
            <a:r>
              <a:rPr lang="nl-NL" sz="2400" i="1" u="sng" dirty="0">
                <a:solidFill>
                  <a:srgbClr val="387038"/>
                </a:solidFill>
                <a:latin typeface="Century Gothic" panose="020B0502020202020204" pitchFamily="34" charset="0"/>
                <a:ea typeface="Calibri"/>
                <a:cs typeface="Times New Roman"/>
              </a:rPr>
              <a:t>voor</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 niet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In dit stuk grond </a:t>
            </a:r>
            <a:r>
              <a:rPr lang="nl-NL" sz="2400" i="1" u="sng" dirty="0">
                <a:solidFill>
                  <a:srgbClr val="387038"/>
                </a:solidFill>
                <a:latin typeface="Century Gothic" panose="020B0502020202020204" pitchFamily="34" charset="0"/>
                <a:ea typeface="Calibri"/>
                <a:cs typeface="Times New Roman"/>
              </a:rPr>
              <a:t>ontbreken</a:t>
            </a:r>
            <a:r>
              <a:rPr lang="nl-NL" sz="2400" i="1" dirty="0">
                <a:solidFill>
                  <a:srgbClr val="387038"/>
                </a:solidFill>
                <a:latin typeface="Century Gothic" panose="020B0502020202020204" pitchFamily="34" charset="0"/>
                <a:ea typeface="Calibri"/>
                <a:cs typeface="Times New Roman"/>
              </a:rPr>
              <a:t> de wormen.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C3E7703B-5465-49ED-B58B-9FE1649F91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5850"/>
          <a:stretch/>
        </p:blipFill>
        <p:spPr>
          <a:xfrm>
            <a:off x="889875" y="2636912"/>
            <a:ext cx="2924944" cy="2168836"/>
          </a:xfrm>
          <a:prstGeom prst="rect">
            <a:avLst/>
          </a:prstGeom>
        </p:spPr>
      </p:pic>
      <p:pic>
        <p:nvPicPr>
          <p:cNvPr id="3" name="Afbeelding 2" descr="Afbeelding met plant, gras, gereedschap&#10;&#10;Automatisch gegenereerde beschrijving">
            <a:extLst>
              <a:ext uri="{FF2B5EF4-FFF2-40B4-BE49-F238E27FC236}">
                <a16:creationId xmlns:a16="http://schemas.microsoft.com/office/drawing/2014/main" id="{F336988C-AA96-4ED9-BDDF-42EF80DA5F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0237"/>
          <a:stretch/>
        </p:blipFill>
        <p:spPr>
          <a:xfrm>
            <a:off x="5652120" y="2420888"/>
            <a:ext cx="2269512" cy="253695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ordenen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husselen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een bepaalde volgorde zetten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Alle gevonden wormen werden </a:t>
            </a:r>
            <a:r>
              <a:rPr lang="nl-NL" sz="2400" i="1" u="sng" dirty="0">
                <a:solidFill>
                  <a:srgbClr val="387038"/>
                </a:solidFill>
                <a:latin typeface="Century Gothic" panose="020B0502020202020204" pitchFamily="34" charset="0"/>
                <a:ea typeface="Calibri"/>
                <a:cs typeface="Times New Roman"/>
              </a:rPr>
              <a:t>geordend</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door elkaar mengen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In de grond zijn alle wormen </a:t>
            </a:r>
            <a:r>
              <a:rPr lang="nl-NL" sz="2400" i="1" u="sng" dirty="0">
                <a:solidFill>
                  <a:srgbClr val="387038"/>
                </a:solidFill>
                <a:effectLst/>
                <a:latin typeface="Century Gothic" panose="020B0502020202020204" pitchFamily="34" charset="0"/>
                <a:ea typeface="Calibri"/>
                <a:cs typeface="Times New Roman"/>
              </a:rPr>
              <a:t>gehusseld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8" name="Groep 7">
            <a:extLst>
              <a:ext uri="{FF2B5EF4-FFF2-40B4-BE49-F238E27FC236}">
                <a16:creationId xmlns:a16="http://schemas.microsoft.com/office/drawing/2014/main" id="{74D7CA1D-43D9-4F30-94DF-2D2B002583DE}"/>
              </a:ext>
            </a:extLst>
          </p:cNvPr>
          <p:cNvGrpSpPr/>
          <p:nvPr/>
        </p:nvGrpSpPr>
        <p:grpSpPr>
          <a:xfrm>
            <a:off x="453234" y="2828525"/>
            <a:ext cx="3878073" cy="2088232"/>
            <a:chOff x="563313" y="1504109"/>
            <a:chExt cx="8255163" cy="4445171"/>
          </a:xfrm>
        </p:grpSpPr>
        <p:pic>
          <p:nvPicPr>
            <p:cNvPr id="9" name="Afbeelding 8" descr="Afbeelding met ongewerveld, worm&#10;&#10;Automatisch gegenereerde beschrijving">
              <a:extLst>
                <a:ext uri="{FF2B5EF4-FFF2-40B4-BE49-F238E27FC236}">
                  <a16:creationId xmlns:a16="http://schemas.microsoft.com/office/drawing/2014/main" id="{1FB48FE8-DF1A-46F3-B7FA-A80279BF2E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997" y="1870206"/>
              <a:ext cx="2623449" cy="1290737"/>
            </a:xfrm>
            <a:prstGeom prst="rect">
              <a:avLst/>
            </a:prstGeom>
          </p:spPr>
        </p:pic>
        <p:pic>
          <p:nvPicPr>
            <p:cNvPr id="10" name="Afbeelding 9" descr="Afbeelding met ongewerveld, worm&#10;&#10;Automatisch gegenereerde beschrijving">
              <a:extLst>
                <a:ext uri="{FF2B5EF4-FFF2-40B4-BE49-F238E27FC236}">
                  <a16:creationId xmlns:a16="http://schemas.microsoft.com/office/drawing/2014/main" id="{35E5123C-A8C1-4CD3-AFE4-EA2D06AFB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625997" y="3402765"/>
              <a:ext cx="2623449" cy="1290737"/>
            </a:xfrm>
            <a:prstGeom prst="rect">
              <a:avLst/>
            </a:prstGeom>
          </p:spPr>
        </p:pic>
        <p:pic>
          <p:nvPicPr>
            <p:cNvPr id="16" name="Afbeelding 15" descr="Afbeelding met ongewerveld, worm&#10;&#10;Automatisch gegenereerde beschrijving">
              <a:extLst>
                <a:ext uri="{FF2B5EF4-FFF2-40B4-BE49-F238E27FC236}">
                  <a16:creationId xmlns:a16="http://schemas.microsoft.com/office/drawing/2014/main" id="{E4695E64-C976-4235-A034-20983F2592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423478">
              <a:off x="563313" y="4658543"/>
              <a:ext cx="2623449" cy="1290737"/>
            </a:xfrm>
            <a:prstGeom prst="rect">
              <a:avLst/>
            </a:prstGeom>
          </p:spPr>
        </p:pic>
        <p:pic>
          <p:nvPicPr>
            <p:cNvPr id="17" name="Afbeelding 16" descr="Afbeelding met ongewerveld, stekelhuidigen&#10;&#10;Automatisch gegenereerde beschrijving">
              <a:extLst>
                <a:ext uri="{FF2B5EF4-FFF2-40B4-BE49-F238E27FC236}">
                  <a16:creationId xmlns:a16="http://schemas.microsoft.com/office/drawing/2014/main" id="{098EC007-58C4-4B40-997D-263C902DB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0092" y="1504109"/>
              <a:ext cx="4218384" cy="2860064"/>
            </a:xfrm>
            <a:prstGeom prst="rect">
              <a:avLst/>
            </a:prstGeom>
          </p:spPr>
        </p:pic>
      </p:grpSp>
      <p:pic>
        <p:nvPicPr>
          <p:cNvPr id="3" name="Afbeelding 2" descr="Afbeelding met plant, chocolade, sluiten&#10;&#10;Automatisch gegenereerde beschrijving">
            <a:extLst>
              <a:ext uri="{FF2B5EF4-FFF2-40B4-BE49-F238E27FC236}">
                <a16:creationId xmlns:a16="http://schemas.microsoft.com/office/drawing/2014/main" id="{18189E8A-1B9C-4F13-8219-F5F6007025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7634" y="2588832"/>
            <a:ext cx="3305868" cy="2208320"/>
          </a:xfrm>
          <a:prstGeom prst="rect">
            <a:avLst/>
          </a:prstGeom>
        </p:spPr>
      </p:pic>
    </p:spTree>
    <p:extLst>
      <p:ext uri="{BB962C8B-B14F-4D97-AF65-F5344CB8AC3E}">
        <p14:creationId xmlns:p14="http://schemas.microsoft.com/office/powerpoint/2010/main" val="261285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04663"/>
            <a:ext cx="4275584"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beschikbaar</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in gebruik </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50500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je kunt krijgen </a:t>
            </a:r>
            <a:br>
              <a:rPr lang="nl-NL" sz="2800" dirty="0">
                <a:latin typeface="Century Gothic" panose="020B0502020202020204" pitchFamily="34" charset="0"/>
                <a:ea typeface="Calibri"/>
                <a:cs typeface="Times New Roman"/>
              </a:rPr>
            </a:br>
            <a:r>
              <a:rPr lang="nl-NL" sz="2800" dirty="0">
                <a:latin typeface="Century Gothic" panose="020B0502020202020204" pitchFamily="34" charset="0"/>
                <a:ea typeface="Calibri"/>
                <a:cs typeface="Times New Roman"/>
              </a:rPr>
              <a:t>of gebruiken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nSpc>
                <a:spcPct val="107000"/>
              </a:lnSpc>
              <a:spcAft>
                <a:spcPts val="0"/>
              </a:spcAft>
            </a:pPr>
            <a:r>
              <a:rPr lang="nl-NL" sz="2400" i="1" dirty="0">
                <a:solidFill>
                  <a:srgbClr val="387038"/>
                </a:solidFill>
                <a:latin typeface="Century Gothic" panose="020B0502020202020204" pitchFamily="34" charset="0"/>
                <a:ea typeface="Calibri"/>
                <a:cs typeface="Times New Roman"/>
              </a:rPr>
              <a:t>      Er is een stuk grond </a:t>
            </a:r>
            <a:r>
              <a:rPr lang="nl-NL" sz="2400" i="1" u="sng" dirty="0">
                <a:solidFill>
                  <a:srgbClr val="387038"/>
                </a:solidFill>
                <a:latin typeface="Century Gothic" panose="020B0502020202020204" pitchFamily="34" charset="0"/>
                <a:ea typeface="Calibri"/>
                <a:cs typeface="Times New Roman"/>
              </a:rPr>
              <a:t>beschikbaar</a:t>
            </a:r>
            <a:r>
              <a:rPr lang="nl-NL" sz="2400" i="1" dirty="0">
                <a:solidFill>
                  <a:srgbClr val="387038"/>
                </a:solidFill>
                <a:latin typeface="Century Gothic" panose="020B0502020202020204" pitchFamily="34" charset="0"/>
                <a:ea typeface="Calibri"/>
                <a:cs typeface="Times New Roman"/>
              </a:rPr>
              <a:t> voor elk team.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gebruikt wordt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Tijdens de wedstrijd was elk plekje </a:t>
            </a:r>
            <a:r>
              <a:rPr lang="nl-NL" sz="2400" i="1" u="sng" dirty="0">
                <a:solidFill>
                  <a:srgbClr val="387038"/>
                </a:solidFill>
                <a:effectLst/>
                <a:latin typeface="Century Gothic" panose="020B0502020202020204" pitchFamily="34" charset="0"/>
                <a:ea typeface="Calibri"/>
                <a:cs typeface="Times New Roman"/>
              </a:rPr>
              <a:t>in gebruik</a:t>
            </a:r>
            <a:r>
              <a:rPr lang="nl-NL" sz="2400" i="1" dirty="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gras, buiten, plant, groente&#10;&#10;Automatisch gegenereerde beschrijving">
            <a:extLst>
              <a:ext uri="{FF2B5EF4-FFF2-40B4-BE49-F238E27FC236}">
                <a16:creationId xmlns:a16="http://schemas.microsoft.com/office/drawing/2014/main" id="{D2A812FC-D8D9-479D-8872-5DA245EE7F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2636912"/>
            <a:ext cx="3071289" cy="2303467"/>
          </a:xfrm>
          <a:prstGeom prst="rect">
            <a:avLst/>
          </a:prstGeom>
        </p:spPr>
      </p:pic>
      <p:pic>
        <p:nvPicPr>
          <p:cNvPr id="9" name="Afbeelding 8">
            <a:extLst>
              <a:ext uri="{FF2B5EF4-FFF2-40B4-BE49-F238E27FC236}">
                <a16:creationId xmlns:a16="http://schemas.microsoft.com/office/drawing/2014/main" id="{0BB58D56-3E2F-41D0-AD75-15E17F5DB1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8148" t="34698"/>
          <a:stretch/>
        </p:blipFill>
        <p:spPr>
          <a:xfrm>
            <a:off x="5215060" y="2416954"/>
            <a:ext cx="3003348" cy="2523425"/>
          </a:xfrm>
          <a:prstGeom prst="rect">
            <a:avLst/>
          </a:prstGeom>
        </p:spPr>
      </p:pic>
    </p:spTree>
    <p:extLst>
      <p:ext uri="{BB962C8B-B14F-4D97-AF65-F5344CB8AC3E}">
        <p14:creationId xmlns:p14="http://schemas.microsoft.com/office/powerpoint/2010/main" val="156154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ovaal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rond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de vorm van een ei</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Je kreeg een vierkant stuk grond. Geen ovaal…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de vorm van een cirkel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 en ook geen rond stuk.</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Ovaal 1">
            <a:extLst>
              <a:ext uri="{FF2B5EF4-FFF2-40B4-BE49-F238E27FC236}">
                <a16:creationId xmlns:a16="http://schemas.microsoft.com/office/drawing/2014/main" id="{5D1D9895-90F9-4BE4-82B2-08A8191884D4}"/>
              </a:ext>
            </a:extLst>
          </p:cNvPr>
          <p:cNvSpPr/>
          <p:nvPr/>
        </p:nvSpPr>
        <p:spPr>
          <a:xfrm>
            <a:off x="683568" y="2996952"/>
            <a:ext cx="338437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A35F3ABB-FC12-4DA6-9B65-CACB73BA97BB}"/>
              </a:ext>
            </a:extLst>
          </p:cNvPr>
          <p:cNvSpPr/>
          <p:nvPr/>
        </p:nvSpPr>
        <p:spPr>
          <a:xfrm>
            <a:off x="5940153" y="2850747"/>
            <a:ext cx="172819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60573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116632"/>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geboeid zijn </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11960" y="116632"/>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solidFill>
                  <a:srgbClr val="387038"/>
                </a:solidFill>
                <a:latin typeface="Century Gothic" panose="020B0502020202020204" pitchFamily="34" charset="0"/>
                <a:ea typeface="Calibri"/>
                <a:cs typeface="Times New Roman"/>
              </a:rPr>
              <a:t>g</a:t>
            </a:r>
            <a:r>
              <a:rPr lang="nl-NL" sz="4500" b="1" dirty="0">
                <a:solidFill>
                  <a:srgbClr val="387038"/>
                </a:solidFill>
                <a:effectLst/>
                <a:latin typeface="Century Gothic" panose="020B0502020202020204" pitchFamily="34" charset="0"/>
                <a:ea typeface="Calibri"/>
                <a:cs typeface="Times New Roman"/>
              </a:rPr>
              <a:t>een interesse</a:t>
            </a:r>
            <a:endParaRPr lang="nl-NL" sz="45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interessant of spannend vinden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3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Iedereen die </a:t>
            </a:r>
            <a:r>
              <a:rPr lang="nl-NL" sz="2200" i="1" u="sng" dirty="0">
                <a:solidFill>
                  <a:srgbClr val="387038"/>
                </a:solidFill>
                <a:latin typeface="Century Gothic" panose="020B0502020202020204" pitchFamily="34" charset="0"/>
                <a:ea typeface="Calibri"/>
                <a:cs typeface="Times New Roman"/>
              </a:rPr>
              <a:t>geboeid is door</a:t>
            </a:r>
            <a:r>
              <a:rPr lang="nl-NL" sz="2200" i="1" dirty="0">
                <a:solidFill>
                  <a:srgbClr val="387038"/>
                </a:solidFill>
                <a:latin typeface="Century Gothic" panose="020B0502020202020204" pitchFamily="34" charset="0"/>
                <a:ea typeface="Calibri"/>
                <a:cs typeface="Times New Roman"/>
              </a:rPr>
              <a:t> wormen kan meedoen met de wedstrijd.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niet boeiend vinden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Zij </a:t>
            </a:r>
            <a:r>
              <a:rPr lang="nl-NL" sz="2200" i="1" u="sng" dirty="0">
                <a:solidFill>
                  <a:srgbClr val="387038"/>
                </a:solidFill>
                <a:latin typeface="Century Gothic" panose="020B0502020202020204" pitchFamily="34" charset="0"/>
                <a:ea typeface="Calibri"/>
                <a:cs typeface="Times New Roman"/>
              </a:rPr>
              <a:t>hebben geen interesse voor </a:t>
            </a:r>
            <a:r>
              <a:rPr lang="nl-NL" sz="2200" i="1" dirty="0">
                <a:solidFill>
                  <a:srgbClr val="387038"/>
                </a:solidFill>
                <a:latin typeface="Century Gothic" panose="020B0502020202020204" pitchFamily="34" charset="0"/>
                <a:ea typeface="Calibri"/>
                <a:cs typeface="Times New Roman"/>
              </a:rPr>
              <a:t>wormen, dus zij doen </a:t>
            </a:r>
            <a:br>
              <a:rPr lang="nl-NL" sz="2200" i="1" dirty="0">
                <a:solidFill>
                  <a:srgbClr val="387038"/>
                </a:solidFill>
                <a:latin typeface="Century Gothic" panose="020B0502020202020204" pitchFamily="34" charset="0"/>
                <a:ea typeface="Calibri"/>
                <a:cs typeface="Times New Roman"/>
              </a:rPr>
            </a:br>
            <a:r>
              <a:rPr lang="nl-NL" sz="2200" i="1" dirty="0">
                <a:solidFill>
                  <a:srgbClr val="387038"/>
                </a:solidFill>
                <a:latin typeface="Century Gothic" panose="020B0502020202020204" pitchFamily="34" charset="0"/>
                <a:ea typeface="Calibri"/>
                <a:cs typeface="Times New Roman"/>
              </a:rPr>
              <a:t>niet mee.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92A34EE3-F954-4C42-837E-B401CD09DE0C}"/>
              </a:ext>
            </a:extLst>
          </p:cNvPr>
          <p:cNvSpPr txBox="1">
            <a:spLocks noChangeArrowheads="1"/>
          </p:cNvSpPr>
          <p:nvPr/>
        </p:nvSpPr>
        <p:spPr bwMode="auto">
          <a:xfrm>
            <a:off x="-108520" y="68696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door </a:t>
            </a:r>
            <a:endParaRPr lang="nl-NL" sz="54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8B9C5566-EF96-4DAA-B9D6-C58BAF0442A9}"/>
              </a:ext>
            </a:extLst>
          </p:cNvPr>
          <p:cNvSpPr txBox="1">
            <a:spLocks noChangeArrowheads="1"/>
          </p:cNvSpPr>
          <p:nvPr/>
        </p:nvSpPr>
        <p:spPr bwMode="auto">
          <a:xfrm>
            <a:off x="4364360" y="707711"/>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solidFill>
                  <a:srgbClr val="387038"/>
                </a:solidFill>
                <a:latin typeface="Century Gothic" panose="020B0502020202020204" pitchFamily="34" charset="0"/>
                <a:ea typeface="Calibri"/>
                <a:cs typeface="Times New Roman"/>
              </a:rPr>
              <a:t>hebben voor</a:t>
            </a:r>
            <a:endParaRPr lang="nl-NL" sz="4500" dirty="0">
              <a:effectLst/>
              <a:latin typeface="Century Gothic" panose="020B0502020202020204" pitchFamily="34" charset="0"/>
              <a:ea typeface="Calibri"/>
              <a:cs typeface="Times New Roman"/>
            </a:endParaRPr>
          </a:p>
        </p:txBody>
      </p:sp>
      <p:pic>
        <p:nvPicPr>
          <p:cNvPr id="9" name="Afbeelding 8" descr="Afbeelding met gras, boom, buiten, plant&#10;&#10;Automatisch gegenereerde beschrijving">
            <a:extLst>
              <a:ext uri="{FF2B5EF4-FFF2-40B4-BE49-F238E27FC236}">
                <a16:creationId xmlns:a16="http://schemas.microsoft.com/office/drawing/2014/main" id="{0F0E282A-1D52-4468-98ED-6126CFA467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175" y="2746513"/>
            <a:ext cx="2870721" cy="1917642"/>
          </a:xfrm>
          <a:prstGeom prst="rect">
            <a:avLst/>
          </a:prstGeom>
        </p:spPr>
      </p:pic>
      <p:pic>
        <p:nvPicPr>
          <p:cNvPr id="21" name="Afbeelding 20" descr="Afbeelding met muur, persoon, vrouw, staand&#10;&#10;Automatisch gegenereerde beschrijving">
            <a:extLst>
              <a:ext uri="{FF2B5EF4-FFF2-40B4-BE49-F238E27FC236}">
                <a16:creationId xmlns:a16="http://schemas.microsoft.com/office/drawing/2014/main" id="{63EA4AD6-3FE3-46E6-94ED-CDBDD7A55A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2746513"/>
            <a:ext cx="2893495" cy="1932855"/>
          </a:xfrm>
          <a:prstGeom prst="rect">
            <a:avLst/>
          </a:prstGeom>
        </p:spPr>
      </p:pic>
    </p:spTree>
    <p:extLst>
      <p:ext uri="{BB962C8B-B14F-4D97-AF65-F5344CB8AC3E}">
        <p14:creationId xmlns:p14="http://schemas.microsoft.com/office/powerpoint/2010/main" val="371962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4" y="-39098"/>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67272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Century Gothic" panose="020B0502020202020204" pitchFamily="34" charset="0"/>
                <a:ea typeface="Calibri"/>
                <a:cs typeface="Times New Roman"/>
              </a:rPr>
              <a:t>kijken</a:t>
            </a:r>
            <a:endParaRPr lang="nl-NL" sz="3800" dirty="0">
              <a:effectLst/>
              <a:latin typeface="Century Gothic" panose="020B0502020202020204" pitchFamily="34" charset="0"/>
              <a:ea typeface="Calibri"/>
              <a:cs typeface="Times New Roman"/>
            </a:endParaRPr>
          </a:p>
        </p:txBody>
      </p:sp>
      <p:sp>
        <p:nvSpPr>
          <p:cNvPr id="9" name="Text Box 14"/>
          <p:cNvSpPr txBox="1"/>
          <p:nvPr/>
        </p:nvSpPr>
        <p:spPr>
          <a:xfrm>
            <a:off x="3002597" y="407412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nadenken</a:t>
            </a:r>
            <a:endParaRPr lang="nl-NL" sz="3200" dirty="0">
              <a:effectLst/>
              <a:latin typeface="Century Gothic" panose="020B0502020202020204" pitchFamily="34" charset="0"/>
              <a:ea typeface="Calibri"/>
              <a:cs typeface="Times New Roman"/>
            </a:endParaRPr>
          </a:p>
        </p:txBody>
      </p:sp>
      <p:sp>
        <p:nvSpPr>
          <p:cNvPr id="10" name="Text Box 14"/>
          <p:cNvSpPr txBox="1"/>
          <p:nvPr/>
        </p:nvSpPr>
        <p:spPr>
          <a:xfrm>
            <a:off x="5940152" y="35065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herkennen</a:t>
            </a:r>
            <a:endParaRPr lang="nl-NL" sz="800" dirty="0">
              <a:effectLst/>
              <a:latin typeface="Century Gothic" panose="020B0502020202020204" pitchFamily="34" charset="0"/>
              <a:ea typeface="Calibri"/>
              <a:cs typeface="Times New Roman"/>
            </a:endParaRPr>
          </a:p>
        </p:txBody>
      </p:sp>
      <p:sp>
        <p:nvSpPr>
          <p:cNvPr id="11" name="Text Box 14"/>
          <p:cNvSpPr txBox="1"/>
          <p:nvPr/>
        </p:nvSpPr>
        <p:spPr>
          <a:xfrm>
            <a:off x="523976" y="415384"/>
            <a:ext cx="779244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Als je goed kijkt en nadenkt over wat je ziet, kun je iemand of iets </a:t>
            </a:r>
            <a:r>
              <a:rPr lang="nl-NL" sz="2000" i="1" u="sng" dirty="0">
                <a:solidFill>
                  <a:srgbClr val="387038"/>
                </a:solidFill>
                <a:effectLst/>
                <a:latin typeface="Century Gothic" panose="020B0502020202020204" pitchFamily="34" charset="0"/>
                <a:ea typeface="Calibri"/>
                <a:cs typeface="Times New Roman"/>
              </a:rPr>
              <a:t>herkennen</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1"/>
            <a:ext cx="2694803" cy="19175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84168" y="4293096"/>
            <a:ext cx="2591332" cy="5373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iets of iemand zien en weten wat of wie het is</a:t>
            </a:r>
            <a:endParaRPr lang="nl-NL" sz="2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nl-NL" sz="2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2" name="Gedachtewolkje: wolk 1">
            <a:extLst>
              <a:ext uri="{FF2B5EF4-FFF2-40B4-BE49-F238E27FC236}">
                <a16:creationId xmlns:a16="http://schemas.microsoft.com/office/drawing/2014/main" id="{07885540-0FAF-46BD-9F14-3C694F04A90E}"/>
              </a:ext>
            </a:extLst>
          </p:cNvPr>
          <p:cNvSpPr/>
          <p:nvPr/>
        </p:nvSpPr>
        <p:spPr>
          <a:xfrm rot="278221">
            <a:off x="278955" y="2701880"/>
            <a:ext cx="2732608" cy="1562440"/>
          </a:xfrm>
          <a:prstGeom prst="cloudCallout">
            <a:avLst>
              <a:gd name="adj1" fmla="val -43151"/>
              <a:gd name="adj2" fmla="val 717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kstvak 2">
            <a:extLst>
              <a:ext uri="{FF2B5EF4-FFF2-40B4-BE49-F238E27FC236}">
                <a16:creationId xmlns:a16="http://schemas.microsoft.com/office/drawing/2014/main" id="{5EE4C01C-ADED-4CF9-8F3A-D4EB0184BA4A}"/>
              </a:ext>
            </a:extLst>
          </p:cNvPr>
          <p:cNvSpPr txBox="1"/>
          <p:nvPr/>
        </p:nvSpPr>
        <p:spPr>
          <a:xfrm>
            <a:off x="523976" y="2984164"/>
            <a:ext cx="3169154" cy="923330"/>
          </a:xfrm>
          <a:prstGeom prst="rect">
            <a:avLst/>
          </a:prstGeom>
          <a:noFill/>
        </p:spPr>
        <p:txBody>
          <a:bodyPr wrap="square" rtlCol="0">
            <a:spAutoFit/>
          </a:bodyPr>
          <a:lstStyle/>
          <a:p>
            <a:r>
              <a:rPr lang="nl-NL" dirty="0"/>
              <a:t>Ik zie een man </a:t>
            </a:r>
            <a:br>
              <a:rPr lang="nl-NL" dirty="0"/>
            </a:br>
            <a:r>
              <a:rPr lang="nl-NL" dirty="0"/>
              <a:t>met een baard. </a:t>
            </a:r>
          </a:p>
          <a:p>
            <a:r>
              <a:rPr lang="nl-NL" dirty="0"/>
              <a:t>Hij is aan het graven.</a:t>
            </a:r>
          </a:p>
        </p:txBody>
      </p:sp>
      <p:sp>
        <p:nvSpPr>
          <p:cNvPr id="19" name="Gedachtewolkje: wolk 18">
            <a:extLst>
              <a:ext uri="{FF2B5EF4-FFF2-40B4-BE49-F238E27FC236}">
                <a16:creationId xmlns:a16="http://schemas.microsoft.com/office/drawing/2014/main" id="{F6B7A9C1-7FBC-43B3-A9FC-718471627A6A}"/>
              </a:ext>
            </a:extLst>
          </p:cNvPr>
          <p:cNvSpPr/>
          <p:nvPr/>
        </p:nvSpPr>
        <p:spPr>
          <a:xfrm rot="278221">
            <a:off x="3330697" y="2097191"/>
            <a:ext cx="2732608" cy="1562440"/>
          </a:xfrm>
          <a:prstGeom prst="cloudCallout">
            <a:avLst>
              <a:gd name="adj1" fmla="val -43151"/>
              <a:gd name="adj2" fmla="val 717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Tekstvak 19">
            <a:extLst>
              <a:ext uri="{FF2B5EF4-FFF2-40B4-BE49-F238E27FC236}">
                <a16:creationId xmlns:a16="http://schemas.microsoft.com/office/drawing/2014/main" id="{E4037C86-5116-4E2D-BF3E-F2085CC10C8C}"/>
              </a:ext>
            </a:extLst>
          </p:cNvPr>
          <p:cNvSpPr txBox="1"/>
          <p:nvPr/>
        </p:nvSpPr>
        <p:spPr>
          <a:xfrm>
            <a:off x="3563888" y="2592336"/>
            <a:ext cx="3169154" cy="369332"/>
          </a:xfrm>
          <a:prstGeom prst="rect">
            <a:avLst/>
          </a:prstGeom>
          <a:noFill/>
        </p:spPr>
        <p:txBody>
          <a:bodyPr wrap="square" rtlCol="0">
            <a:spAutoFit/>
          </a:bodyPr>
          <a:lstStyle/>
          <a:p>
            <a:r>
              <a:rPr lang="nl-NL" dirty="0"/>
              <a:t>Het is een tuinman.</a:t>
            </a:r>
          </a:p>
        </p:txBody>
      </p:sp>
      <p:sp>
        <p:nvSpPr>
          <p:cNvPr id="21" name="Gedachtewolkje: wolk 20">
            <a:extLst>
              <a:ext uri="{FF2B5EF4-FFF2-40B4-BE49-F238E27FC236}">
                <a16:creationId xmlns:a16="http://schemas.microsoft.com/office/drawing/2014/main" id="{6961620F-011C-4534-B27C-BCAB5F84F2FF}"/>
              </a:ext>
            </a:extLst>
          </p:cNvPr>
          <p:cNvSpPr/>
          <p:nvPr/>
        </p:nvSpPr>
        <p:spPr>
          <a:xfrm rot="278221">
            <a:off x="6309619" y="1465624"/>
            <a:ext cx="2732608" cy="1562440"/>
          </a:xfrm>
          <a:prstGeom prst="cloudCallout">
            <a:avLst>
              <a:gd name="adj1" fmla="val -43151"/>
              <a:gd name="adj2" fmla="val 717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Tekstvak 21">
            <a:extLst>
              <a:ext uri="{FF2B5EF4-FFF2-40B4-BE49-F238E27FC236}">
                <a16:creationId xmlns:a16="http://schemas.microsoft.com/office/drawing/2014/main" id="{6EC40372-1319-407C-AD0D-ED333DA3AA34}"/>
              </a:ext>
            </a:extLst>
          </p:cNvPr>
          <p:cNvSpPr txBox="1"/>
          <p:nvPr/>
        </p:nvSpPr>
        <p:spPr>
          <a:xfrm>
            <a:off x="6588224" y="1944729"/>
            <a:ext cx="3169154" cy="369332"/>
          </a:xfrm>
          <a:prstGeom prst="rect">
            <a:avLst/>
          </a:prstGeom>
          <a:noFill/>
        </p:spPr>
        <p:txBody>
          <a:bodyPr wrap="square" rtlCol="0">
            <a:spAutoFit/>
          </a:bodyPr>
          <a:lstStyle/>
          <a:p>
            <a:r>
              <a:rPr lang="nl-NL" dirty="0"/>
              <a:t>Het is mijn buurman!!</a:t>
            </a:r>
          </a:p>
        </p:txBody>
      </p:sp>
    </p:spTree>
    <p:extLst>
      <p:ext uri="{BB962C8B-B14F-4D97-AF65-F5344CB8AC3E}">
        <p14:creationId xmlns:p14="http://schemas.microsoft.com/office/powerpoint/2010/main" val="39843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22 maart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60631" y="1708364"/>
            <a:ext cx="58326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519325" y="1700808"/>
            <a:ext cx="6221027"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in kaart brengen</a:t>
            </a:r>
            <a:endParaRPr lang="nl-NL" sz="1200" dirty="0">
              <a:effectLst/>
              <a:ea typeface="Calibri"/>
              <a:cs typeface="Times New Roman"/>
            </a:endParaRPr>
          </a:p>
        </p:txBody>
      </p:sp>
      <p:cxnSp>
        <p:nvCxnSpPr>
          <p:cNvPr id="8" name="Rechte verbindingslijn 7"/>
          <p:cNvCxnSpPr>
            <a:cxnSpLocks/>
          </p:cNvCxnSpPr>
          <p:nvPr/>
        </p:nvCxnSpPr>
        <p:spPr>
          <a:xfrm flipH="1">
            <a:off x="1403648" y="3212976"/>
            <a:ext cx="2204968" cy="148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051720" y="1329237"/>
            <a:ext cx="1556896" cy="362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11464" y="4279605"/>
            <a:ext cx="324534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379240" y="4215153"/>
            <a:ext cx="34022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het overzicht</a:t>
            </a:r>
            <a:endParaRPr lang="nl-NL" sz="1050" dirty="0">
              <a:effectLst/>
              <a:ea typeface="Calibri"/>
              <a:cs typeface="Times New Roman"/>
            </a:endParaRPr>
          </a:p>
        </p:txBody>
      </p:sp>
      <p:sp>
        <p:nvSpPr>
          <p:cNvPr id="13" name="Text Box 14"/>
          <p:cNvSpPr txBox="1"/>
          <p:nvPr/>
        </p:nvSpPr>
        <p:spPr>
          <a:xfrm>
            <a:off x="1016151" y="119802"/>
            <a:ext cx="22322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5" name="Text Box 14"/>
          <p:cNvSpPr txBox="1"/>
          <p:nvPr/>
        </p:nvSpPr>
        <p:spPr>
          <a:xfrm>
            <a:off x="362504" y="4670264"/>
            <a:ext cx="2841344" cy="6745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874008" y="78717"/>
            <a:ext cx="22322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data</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683568" y="2640750"/>
            <a:ext cx="7779573" cy="11285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784954" y="2698441"/>
            <a:ext cx="7819493"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goed bekijken en voor iedereen duidelijk opschrijven wat je hebt ontdekt</a:t>
            </a:r>
            <a:endParaRPr lang="nl-NL" sz="1100" dirty="0">
              <a:effectLst/>
              <a:latin typeface="Calibri"/>
              <a:ea typeface="Calibri"/>
              <a:cs typeface="Times New Roman"/>
            </a:endParaRPr>
          </a:p>
        </p:txBody>
      </p:sp>
      <p:sp>
        <p:nvSpPr>
          <p:cNvPr id="19" name="Text Box 14">
            <a:extLst>
              <a:ext uri="{FF2B5EF4-FFF2-40B4-BE49-F238E27FC236}">
                <a16:creationId xmlns:a16="http://schemas.microsoft.com/office/drawing/2014/main" id="{D432B9A4-3717-46DC-B6BD-238BF12EBBCA}"/>
              </a:ext>
            </a:extLst>
          </p:cNvPr>
          <p:cNvSpPr txBox="1"/>
          <p:nvPr/>
        </p:nvSpPr>
        <p:spPr>
          <a:xfrm>
            <a:off x="446169" y="706025"/>
            <a:ext cx="4140421" cy="6069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10A80533-AF4A-4C48-A9BA-F9352E38AA2C}"/>
              </a:ext>
            </a:extLst>
          </p:cNvPr>
          <p:cNvSpPr txBox="1">
            <a:spLocks noChangeArrowheads="1"/>
          </p:cNvSpPr>
          <p:nvPr/>
        </p:nvSpPr>
        <p:spPr bwMode="auto">
          <a:xfrm>
            <a:off x="505794" y="790845"/>
            <a:ext cx="3868132"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informatie</a:t>
            </a:r>
            <a:endParaRPr lang="nl-NL" sz="1100" dirty="0">
              <a:effectLst/>
              <a:latin typeface="Calibri"/>
              <a:ea typeface="Calibri"/>
              <a:cs typeface="Times New Roman"/>
            </a:endParaRPr>
          </a:p>
        </p:txBody>
      </p:sp>
      <p:sp>
        <p:nvSpPr>
          <p:cNvPr id="22" name="Text Box 14">
            <a:extLst>
              <a:ext uri="{FF2B5EF4-FFF2-40B4-BE49-F238E27FC236}">
                <a16:creationId xmlns:a16="http://schemas.microsoft.com/office/drawing/2014/main" id="{7F2AF4FE-9C45-4D3C-833C-1544CE0510E0}"/>
              </a:ext>
            </a:extLst>
          </p:cNvPr>
          <p:cNvSpPr txBox="1"/>
          <p:nvPr/>
        </p:nvSpPr>
        <p:spPr>
          <a:xfrm>
            <a:off x="359571" y="5349925"/>
            <a:ext cx="4140421" cy="6069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1535657E-5CA6-47BD-978B-4CF115A94488}"/>
              </a:ext>
            </a:extLst>
          </p:cNvPr>
          <p:cNvSpPr txBox="1">
            <a:spLocks noChangeArrowheads="1"/>
          </p:cNvSpPr>
          <p:nvPr/>
        </p:nvSpPr>
        <p:spPr bwMode="auto">
          <a:xfrm>
            <a:off x="384436" y="5434745"/>
            <a:ext cx="3868132"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goed bekijken</a:t>
            </a:r>
            <a:endParaRPr lang="nl-NL" sz="1100" dirty="0">
              <a:effectLst/>
              <a:latin typeface="Calibri"/>
              <a:ea typeface="Calibri"/>
              <a:cs typeface="Times New Roman"/>
            </a:endParaRPr>
          </a:p>
        </p:txBody>
      </p:sp>
      <p:sp>
        <p:nvSpPr>
          <p:cNvPr id="14" name="Text Box 14"/>
          <p:cNvSpPr txBox="1"/>
          <p:nvPr/>
        </p:nvSpPr>
        <p:spPr>
          <a:xfrm>
            <a:off x="387195" y="4653127"/>
            <a:ext cx="28886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observeren</a:t>
            </a:r>
            <a:endParaRPr lang="nl-NL" sz="1050" dirty="0">
              <a:effectLst/>
              <a:ea typeface="Calibri"/>
              <a:cs typeface="Times New Roman"/>
            </a:endParaRPr>
          </a:p>
        </p:txBody>
      </p:sp>
      <p:grpSp>
        <p:nvGrpSpPr>
          <p:cNvPr id="27" name="Groep 26">
            <a:extLst>
              <a:ext uri="{FF2B5EF4-FFF2-40B4-BE49-F238E27FC236}">
                <a16:creationId xmlns:a16="http://schemas.microsoft.com/office/drawing/2014/main" id="{739F8B76-AB46-4320-AB47-6BEB274289C5}"/>
              </a:ext>
            </a:extLst>
          </p:cNvPr>
          <p:cNvGrpSpPr/>
          <p:nvPr/>
        </p:nvGrpSpPr>
        <p:grpSpPr>
          <a:xfrm>
            <a:off x="6018011" y="94191"/>
            <a:ext cx="2232248" cy="1495606"/>
            <a:chOff x="304800" y="1368398"/>
            <a:chExt cx="7653808" cy="5128051"/>
          </a:xfrm>
        </p:grpSpPr>
        <p:pic>
          <p:nvPicPr>
            <p:cNvPr id="28" name="Afbeelding 27" descr="Afbeelding met tekst&#10;&#10;Automatisch gegenereerde beschrijving">
              <a:extLst>
                <a:ext uri="{FF2B5EF4-FFF2-40B4-BE49-F238E27FC236}">
                  <a16:creationId xmlns:a16="http://schemas.microsoft.com/office/drawing/2014/main" id="{D6159913-8C4F-4712-AB08-55C8A0C6B2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368398"/>
              <a:ext cx="7653808" cy="5128051"/>
            </a:xfrm>
            <a:prstGeom prst="rect">
              <a:avLst/>
            </a:prstGeom>
          </p:spPr>
        </p:pic>
        <p:pic>
          <p:nvPicPr>
            <p:cNvPr id="29" name="Afbeelding 28" descr="Afbeelding met ongewerveld, worm&#10;&#10;Automatisch gegenereerde beschrijving">
              <a:extLst>
                <a:ext uri="{FF2B5EF4-FFF2-40B4-BE49-F238E27FC236}">
                  <a16:creationId xmlns:a16="http://schemas.microsoft.com/office/drawing/2014/main" id="{9EB380F4-A146-4728-AE67-D0E3AC9DD69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6200000">
              <a:off x="4502469" y="4701329"/>
              <a:ext cx="1323720" cy="651270"/>
            </a:xfrm>
            <a:prstGeom prst="rect">
              <a:avLst/>
            </a:prstGeom>
          </p:spPr>
        </p:pic>
      </p:grpSp>
      <p:pic>
        <p:nvPicPr>
          <p:cNvPr id="30" name="Afbeelding 29" descr="Afbeelding met person, persoon, muur, dragen&#10;&#10;Automatisch gegenereerde beschrijving">
            <a:extLst>
              <a:ext uri="{FF2B5EF4-FFF2-40B4-BE49-F238E27FC236}">
                <a16:creationId xmlns:a16="http://schemas.microsoft.com/office/drawing/2014/main" id="{DEC02545-EC02-4028-83CF-A9D9B11EC1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7161" y="4332613"/>
            <a:ext cx="1329851" cy="888341"/>
          </a:xfrm>
          <a:prstGeom prst="rect">
            <a:avLst/>
          </a:prstGeom>
        </p:spPr>
      </p:pic>
      <p:pic>
        <p:nvPicPr>
          <p:cNvPr id="31" name="Afbeelding 30">
            <a:extLst>
              <a:ext uri="{FF2B5EF4-FFF2-40B4-BE49-F238E27FC236}">
                <a16:creationId xmlns:a16="http://schemas.microsoft.com/office/drawing/2014/main" id="{976D2104-F251-4A4E-B2BB-E9875A06EA8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1269" t="9550" r="27599" b="53646"/>
          <a:stretch/>
        </p:blipFill>
        <p:spPr>
          <a:xfrm>
            <a:off x="6097439" y="5060297"/>
            <a:ext cx="1103361" cy="13705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38227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87824" y="1708364"/>
            <a:ext cx="3456384"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519325" y="1700808"/>
            <a:ext cx="6221027"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de groef</a:t>
            </a:r>
            <a:endParaRPr lang="nl-NL" sz="1200" dirty="0">
              <a:effectLst/>
              <a:ea typeface="Calibri"/>
              <a:cs typeface="Times New Roman"/>
            </a:endParaRPr>
          </a:p>
        </p:txBody>
      </p:sp>
      <p:cxnSp>
        <p:nvCxnSpPr>
          <p:cNvPr id="8" name="Rechte verbindingslijn 7"/>
          <p:cNvCxnSpPr>
            <a:cxnSpLocks/>
          </p:cNvCxnSpPr>
          <p:nvPr/>
        </p:nvCxnSpPr>
        <p:spPr>
          <a:xfrm flipH="1">
            <a:off x="1403648" y="3212976"/>
            <a:ext cx="2204968" cy="148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051720" y="1329237"/>
            <a:ext cx="1556896" cy="362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965728" y="2624670"/>
            <a:ext cx="3478480" cy="7179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067114" y="2682361"/>
            <a:ext cx="3030326"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diepe lijn</a:t>
            </a:r>
            <a:endParaRPr lang="nl-NL" sz="1100" dirty="0">
              <a:effectLst/>
              <a:latin typeface="Calibri"/>
              <a:ea typeface="Calibri"/>
              <a:cs typeface="Times New Roman"/>
            </a:endParaRPr>
          </a:p>
        </p:txBody>
      </p:sp>
      <p:grpSp>
        <p:nvGrpSpPr>
          <p:cNvPr id="26" name="Groep 25">
            <a:extLst>
              <a:ext uri="{FF2B5EF4-FFF2-40B4-BE49-F238E27FC236}">
                <a16:creationId xmlns:a16="http://schemas.microsoft.com/office/drawing/2014/main" id="{A6CCE270-B83C-4188-BD65-8CF5535A2F51}"/>
              </a:ext>
            </a:extLst>
          </p:cNvPr>
          <p:cNvGrpSpPr/>
          <p:nvPr/>
        </p:nvGrpSpPr>
        <p:grpSpPr>
          <a:xfrm>
            <a:off x="740794" y="3483151"/>
            <a:ext cx="2089374" cy="2148862"/>
            <a:chOff x="1047800" y="2004719"/>
            <a:chExt cx="4172272" cy="4291063"/>
          </a:xfrm>
        </p:grpSpPr>
        <p:pic>
          <p:nvPicPr>
            <p:cNvPr id="33" name="Afbeelding 32" descr="Afbeelding met lucht, buiten, kudde, groep&#10;&#10;Automatisch gegenereerde beschrijving">
              <a:extLst>
                <a:ext uri="{FF2B5EF4-FFF2-40B4-BE49-F238E27FC236}">
                  <a16:creationId xmlns:a16="http://schemas.microsoft.com/office/drawing/2014/main" id="{1E4C1E45-06FD-42BD-84B2-D940D5A0E9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0000" t="42999" r="30313" b="6252"/>
            <a:stretch/>
          </p:blipFill>
          <p:spPr>
            <a:xfrm>
              <a:off x="1047800" y="2004719"/>
              <a:ext cx="3600400" cy="4176464"/>
            </a:xfrm>
            <a:prstGeom prst="rect">
              <a:avLst/>
            </a:prstGeom>
          </p:spPr>
        </p:pic>
        <p:sp>
          <p:nvSpPr>
            <p:cNvPr id="34" name="Ovaal 33">
              <a:extLst>
                <a:ext uri="{FF2B5EF4-FFF2-40B4-BE49-F238E27FC236}">
                  <a16:creationId xmlns:a16="http://schemas.microsoft.com/office/drawing/2014/main" id="{3C4DE1D3-652A-4E4B-90D8-94DF18B2676A}"/>
                </a:ext>
              </a:extLst>
            </p:cNvPr>
            <p:cNvSpPr/>
            <p:nvPr/>
          </p:nvSpPr>
          <p:spPr>
            <a:xfrm>
              <a:off x="3563888" y="3624899"/>
              <a:ext cx="1368152"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al 34">
              <a:extLst>
                <a:ext uri="{FF2B5EF4-FFF2-40B4-BE49-F238E27FC236}">
                  <a16:creationId xmlns:a16="http://schemas.microsoft.com/office/drawing/2014/main" id="{4BA89697-6D1E-40D0-8DAB-60CC795D3BBD}"/>
                </a:ext>
              </a:extLst>
            </p:cNvPr>
            <p:cNvSpPr/>
            <p:nvPr/>
          </p:nvSpPr>
          <p:spPr>
            <a:xfrm>
              <a:off x="3563888" y="5359678"/>
              <a:ext cx="1656184"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3" name="Afbeelding 2" descr="Afbeelding met wiel&#10;&#10;Automatisch gegenereerde beschrijving">
            <a:extLst>
              <a:ext uri="{FF2B5EF4-FFF2-40B4-BE49-F238E27FC236}">
                <a16:creationId xmlns:a16="http://schemas.microsoft.com/office/drawing/2014/main" id="{98C92A0F-704B-4FBE-924F-5C83C5A2C2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3853" y="3961128"/>
            <a:ext cx="2361218" cy="1888974"/>
          </a:xfrm>
          <a:prstGeom prst="rect">
            <a:avLst/>
          </a:prstGeom>
        </p:spPr>
      </p:pic>
      <p:pic>
        <p:nvPicPr>
          <p:cNvPr id="6" name="Afbeelding 5" descr="Afbeelding met ongewerveld, weekdier&#10;&#10;Automatisch gegenereerde beschrijving">
            <a:extLst>
              <a:ext uri="{FF2B5EF4-FFF2-40B4-BE49-F238E27FC236}">
                <a16:creationId xmlns:a16="http://schemas.microsoft.com/office/drawing/2014/main" id="{BD76B6EF-CCDF-481F-87D1-EC6F1CAE2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0081"/>
          <a:stretch/>
        </p:blipFill>
        <p:spPr>
          <a:xfrm>
            <a:off x="272027" y="388442"/>
            <a:ext cx="1802994" cy="2256026"/>
          </a:xfrm>
          <a:prstGeom prst="rect">
            <a:avLst/>
          </a:prstGeom>
        </p:spPr>
      </p:pic>
      <p:pic>
        <p:nvPicPr>
          <p:cNvPr id="24" name="Afbeelding 23" descr="Afbeelding met sluiten&#10;&#10;Automatisch gegenereerde beschrijving">
            <a:extLst>
              <a:ext uri="{FF2B5EF4-FFF2-40B4-BE49-F238E27FC236}">
                <a16:creationId xmlns:a16="http://schemas.microsoft.com/office/drawing/2014/main" id="{E369FB3F-E9D3-4ECB-B294-BB86B4A68E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50206"/>
          <a:stretch/>
        </p:blipFill>
        <p:spPr>
          <a:xfrm>
            <a:off x="7127742" y="454439"/>
            <a:ext cx="1621727" cy="1888974"/>
          </a:xfrm>
          <a:prstGeom prst="rect">
            <a:avLst/>
          </a:prstGeom>
        </p:spPr>
      </p:pic>
      <p:cxnSp>
        <p:nvCxnSpPr>
          <p:cNvPr id="36" name="Rechte verbindingslijn 35">
            <a:extLst>
              <a:ext uri="{FF2B5EF4-FFF2-40B4-BE49-F238E27FC236}">
                <a16:creationId xmlns:a16="http://schemas.microsoft.com/office/drawing/2014/main" id="{4C2478CD-4AA7-47A7-BD53-BB2F19D4FE66}"/>
              </a:ext>
            </a:extLst>
          </p:cNvPr>
          <p:cNvCxnSpPr>
            <a:cxnSpLocks/>
          </p:cNvCxnSpPr>
          <p:nvPr/>
        </p:nvCxnSpPr>
        <p:spPr>
          <a:xfrm flipV="1">
            <a:off x="5850727" y="648558"/>
            <a:ext cx="1298417" cy="1059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5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ervaring</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kennis die je krijgt door iets vaak te doen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Hij tuiniert vaak. Daardoor heeft hij </a:t>
            </a:r>
            <a:r>
              <a:rPr lang="nl-NL" sz="2800" i="1" u="sng" dirty="0">
                <a:solidFill>
                  <a:srgbClr val="387038"/>
                </a:solidFill>
                <a:latin typeface="Century Gothic" panose="020B0502020202020204" pitchFamily="34" charset="0"/>
                <a:cs typeface="Times New Roman"/>
              </a:rPr>
              <a:t>ervaring</a:t>
            </a:r>
            <a:r>
              <a:rPr lang="nl-NL" sz="2800" i="1" dirty="0">
                <a:solidFill>
                  <a:srgbClr val="387038"/>
                </a:solidFill>
                <a:latin typeface="Century Gothic" panose="020B0502020202020204" pitchFamily="34" charset="0"/>
                <a:cs typeface="Times New Roman"/>
              </a:rPr>
              <a:t> met het vinden van wormen.</a:t>
            </a:r>
            <a:endParaRPr lang="nl-NL" sz="2800" i="1" dirty="0">
              <a:solidFill>
                <a:srgbClr val="00B050"/>
              </a:solidFill>
              <a:latin typeface="Century Gothic" panose="020B0502020202020204" pitchFamily="34" charset="0"/>
            </a:endParaRPr>
          </a:p>
        </p:txBody>
      </p:sp>
      <p:pic>
        <p:nvPicPr>
          <p:cNvPr id="5" name="Afbeelding 4" descr="Afbeelding met speelgoed, verschillend, verschillende&#10;&#10;Automatisch gegenereerde beschrijving">
            <a:extLst>
              <a:ext uri="{FF2B5EF4-FFF2-40B4-BE49-F238E27FC236}">
                <a16:creationId xmlns:a16="http://schemas.microsoft.com/office/drawing/2014/main" id="{CB6E6BF2-9DF5-4561-800C-5D3330B167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622" r="29525"/>
          <a:stretch/>
        </p:blipFill>
        <p:spPr>
          <a:xfrm>
            <a:off x="4139952" y="2204864"/>
            <a:ext cx="3960440" cy="3385972"/>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32640"/>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vergelijken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kijken naar wat hetzelfde en wat anders is (bij twee dingen of personen)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aantal wormen </a:t>
            </a:r>
            <a:br>
              <a:rPr lang="nl-NL" sz="2800" i="1" dirty="0">
                <a:solidFill>
                  <a:srgbClr val="387038"/>
                </a:solidFill>
                <a:latin typeface="Century Gothic" panose="020B0502020202020204" pitchFamily="34" charset="0"/>
                <a:cs typeface="Times New Roman"/>
              </a:rPr>
            </a:br>
            <a:r>
              <a:rPr lang="nl-NL" sz="2800" i="1" dirty="0">
                <a:solidFill>
                  <a:srgbClr val="387038"/>
                </a:solidFill>
                <a:latin typeface="Century Gothic" panose="020B0502020202020204" pitchFamily="34" charset="0"/>
                <a:cs typeface="Times New Roman"/>
              </a:rPr>
              <a:t>per team werd </a:t>
            </a:r>
            <a:r>
              <a:rPr lang="nl-NL" sz="2800" i="1" u="sng" dirty="0">
                <a:solidFill>
                  <a:srgbClr val="387038"/>
                </a:solidFill>
                <a:latin typeface="Century Gothic" panose="020B0502020202020204" pitchFamily="34" charset="0"/>
                <a:cs typeface="Times New Roman"/>
              </a:rPr>
              <a:t>vergeleken</a:t>
            </a:r>
            <a:r>
              <a:rPr lang="nl-NL" sz="2800" i="1" dirty="0">
                <a:solidFill>
                  <a:srgbClr val="387038"/>
                </a:solidFill>
                <a:latin typeface="Century Gothic" panose="020B0502020202020204" pitchFamily="34" charset="0"/>
                <a:cs typeface="Times New Roman"/>
              </a:rPr>
              <a:t>.</a:t>
            </a:r>
            <a:endParaRPr lang="nl-NL" sz="2800" i="1" dirty="0">
              <a:solidFill>
                <a:srgbClr val="00B050"/>
              </a:solidFill>
              <a:latin typeface="Century Gothic" panose="020B0502020202020204" pitchFamily="34" charset="0"/>
            </a:endParaRPr>
          </a:p>
        </p:txBody>
      </p:sp>
      <p:pic>
        <p:nvPicPr>
          <p:cNvPr id="7" name="Afbeelding 6" descr="Afbeelding met person, persoon, muur, dragen&#10;&#10;Automatisch gegenereerde beschrijving">
            <a:extLst>
              <a:ext uri="{FF2B5EF4-FFF2-40B4-BE49-F238E27FC236}">
                <a16:creationId xmlns:a16="http://schemas.microsoft.com/office/drawing/2014/main" id="{5D9A5E56-3B45-4B6D-958B-A74A9394AD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2636912"/>
            <a:ext cx="4447814" cy="2971140"/>
          </a:xfrm>
          <a:prstGeom prst="rect">
            <a:avLst/>
          </a:prstGeom>
        </p:spPr>
      </p:pic>
    </p:spTree>
    <p:extLst>
      <p:ext uri="{BB962C8B-B14F-4D97-AF65-F5344CB8AC3E}">
        <p14:creationId xmlns:p14="http://schemas.microsoft.com/office/powerpoint/2010/main" val="149483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0750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geboeid zijn door</a:t>
            </a:r>
            <a:endParaRPr lang="nl-NL" sz="8000" b="1" u="sng" dirty="0"/>
          </a:p>
        </p:txBody>
      </p:sp>
      <p:pic>
        <p:nvPicPr>
          <p:cNvPr id="8" name="Afbeelding 7" descr="Afbeelding met gras, boom, buiten, plant&#10;&#10;Automatisch gegenereerde beschrijving">
            <a:extLst>
              <a:ext uri="{FF2B5EF4-FFF2-40B4-BE49-F238E27FC236}">
                <a16:creationId xmlns:a16="http://schemas.microsoft.com/office/drawing/2014/main" id="{E7A4EEF7-BAF0-4154-8DC5-760157FBAF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3630" y="1844824"/>
            <a:ext cx="7016740" cy="4687183"/>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beschikbaar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gras, buiten, plant, groente&#10;&#10;Automatisch gegenereerde beschrijving">
            <a:extLst>
              <a:ext uri="{FF2B5EF4-FFF2-40B4-BE49-F238E27FC236}">
                <a16:creationId xmlns:a16="http://schemas.microsoft.com/office/drawing/2014/main" id="{5A274749-005F-456C-A92F-4F6D88D67B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519530"/>
            <a:ext cx="6669205" cy="5001905"/>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ovaal</a:t>
            </a:r>
            <a:endParaRPr lang="nl-NL" sz="6800" b="1" u="sng" dirty="0">
              <a:latin typeface="Century Gothic" panose="020B0502020202020204" pitchFamily="34" charset="0"/>
            </a:endParaRPr>
          </a:p>
        </p:txBody>
      </p:sp>
      <p:sp>
        <p:nvSpPr>
          <p:cNvPr id="2" name="Ovaal 1">
            <a:extLst>
              <a:ext uri="{FF2B5EF4-FFF2-40B4-BE49-F238E27FC236}">
                <a16:creationId xmlns:a16="http://schemas.microsoft.com/office/drawing/2014/main" id="{36F411A2-FF39-4CDC-96AB-EA1C0C9AF995}"/>
              </a:ext>
            </a:extLst>
          </p:cNvPr>
          <p:cNvSpPr/>
          <p:nvPr/>
        </p:nvSpPr>
        <p:spPr>
          <a:xfrm>
            <a:off x="719064" y="1772816"/>
            <a:ext cx="5472608"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ADC9AC83-2A8A-42F7-ADD4-C694E7A658AE}"/>
              </a:ext>
            </a:extLst>
          </p:cNvPr>
          <p:cNvSpPr/>
          <p:nvPr/>
        </p:nvSpPr>
        <p:spPr>
          <a:xfrm>
            <a:off x="4961915" y="4909688"/>
            <a:ext cx="1958717" cy="1750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 illustratie&#10;&#10;Automatisch gegenereerde beschrijving">
            <a:extLst>
              <a:ext uri="{FF2B5EF4-FFF2-40B4-BE49-F238E27FC236}">
                <a16:creationId xmlns:a16="http://schemas.microsoft.com/office/drawing/2014/main" id="{5633DC9D-3238-4792-B7F2-A98D8FF871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1575"/>
          <a:stretch/>
        </p:blipFill>
        <p:spPr>
          <a:xfrm>
            <a:off x="6516216" y="2121521"/>
            <a:ext cx="1369275" cy="1750862"/>
          </a:xfrm>
          <a:prstGeom prst="rect">
            <a:avLst/>
          </a:prstGeom>
        </p:spPr>
      </p:pic>
      <p:pic>
        <p:nvPicPr>
          <p:cNvPr id="8" name="Afbeelding 7" descr="Afbeelding met tekst, illustratie&#10;&#10;Automatisch gegenereerde beschrijving">
            <a:extLst>
              <a:ext uri="{FF2B5EF4-FFF2-40B4-BE49-F238E27FC236}">
                <a16:creationId xmlns:a16="http://schemas.microsoft.com/office/drawing/2014/main" id="{A9F9A244-743B-41F3-AB45-E2DE8AA6E3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8488"/>
          <a:stretch/>
        </p:blipFill>
        <p:spPr>
          <a:xfrm>
            <a:off x="7200853" y="4915911"/>
            <a:ext cx="1456577" cy="1750862"/>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voorkomen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a16="http://schemas.microsoft.com/office/drawing/2014/main" id="{E37B3254-2E76-4592-A5D6-AC9CEEC428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5850"/>
          <a:stretch/>
        </p:blipFill>
        <p:spPr>
          <a:xfrm>
            <a:off x="1143000" y="1519530"/>
            <a:ext cx="6858000" cy="5085184"/>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ordenen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5" name="Groep 14">
            <a:extLst>
              <a:ext uri="{FF2B5EF4-FFF2-40B4-BE49-F238E27FC236}">
                <a16:creationId xmlns:a16="http://schemas.microsoft.com/office/drawing/2014/main" id="{83795099-80AC-47B8-8AEC-689DF348EBAD}"/>
              </a:ext>
            </a:extLst>
          </p:cNvPr>
          <p:cNvGrpSpPr/>
          <p:nvPr/>
        </p:nvGrpSpPr>
        <p:grpSpPr>
          <a:xfrm>
            <a:off x="563313" y="1504109"/>
            <a:ext cx="8255163" cy="4445171"/>
            <a:chOff x="563313" y="1504109"/>
            <a:chExt cx="8255163" cy="4445171"/>
          </a:xfrm>
        </p:grpSpPr>
        <p:pic>
          <p:nvPicPr>
            <p:cNvPr id="4" name="Afbeelding 3" descr="Afbeelding met ongewerveld, worm&#10;&#10;Automatisch gegenereerde beschrijving">
              <a:extLst>
                <a:ext uri="{FF2B5EF4-FFF2-40B4-BE49-F238E27FC236}">
                  <a16:creationId xmlns:a16="http://schemas.microsoft.com/office/drawing/2014/main" id="{2F9632C3-3B8C-4C56-ADAE-C47B4201C6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997" y="1870206"/>
              <a:ext cx="2623449" cy="1290737"/>
            </a:xfrm>
            <a:prstGeom prst="rect">
              <a:avLst/>
            </a:prstGeom>
          </p:spPr>
        </p:pic>
        <p:pic>
          <p:nvPicPr>
            <p:cNvPr id="9" name="Afbeelding 8" descr="Afbeelding met ongewerveld, worm&#10;&#10;Automatisch gegenereerde beschrijving">
              <a:extLst>
                <a:ext uri="{FF2B5EF4-FFF2-40B4-BE49-F238E27FC236}">
                  <a16:creationId xmlns:a16="http://schemas.microsoft.com/office/drawing/2014/main" id="{0E8F7428-F90A-429B-BF21-A8F4879341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625997" y="3402765"/>
              <a:ext cx="2623449" cy="1290737"/>
            </a:xfrm>
            <a:prstGeom prst="rect">
              <a:avLst/>
            </a:prstGeom>
          </p:spPr>
        </p:pic>
        <p:pic>
          <p:nvPicPr>
            <p:cNvPr id="11" name="Afbeelding 10" descr="Afbeelding met ongewerveld, worm&#10;&#10;Automatisch gegenereerde beschrijving">
              <a:extLst>
                <a:ext uri="{FF2B5EF4-FFF2-40B4-BE49-F238E27FC236}">
                  <a16:creationId xmlns:a16="http://schemas.microsoft.com/office/drawing/2014/main" id="{7E5B8330-304C-47FB-B563-9C2BB30AE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423478">
              <a:off x="563313" y="4658543"/>
              <a:ext cx="2623449" cy="1290737"/>
            </a:xfrm>
            <a:prstGeom prst="rect">
              <a:avLst/>
            </a:prstGeom>
          </p:spPr>
        </p:pic>
        <p:pic>
          <p:nvPicPr>
            <p:cNvPr id="13" name="Afbeelding 12" descr="Afbeelding met ongewerveld, stekelhuidigen&#10;&#10;Automatisch gegenereerde beschrijving">
              <a:extLst>
                <a:ext uri="{FF2B5EF4-FFF2-40B4-BE49-F238E27FC236}">
                  <a16:creationId xmlns:a16="http://schemas.microsoft.com/office/drawing/2014/main" id="{F0311D1B-4FDD-4A05-A156-A4C8277F5D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0092" y="1504109"/>
              <a:ext cx="4218384" cy="2860064"/>
            </a:xfrm>
            <a:prstGeom prst="rect">
              <a:avLst/>
            </a:prstGeom>
          </p:spPr>
        </p:pic>
      </p:grpSp>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in kaart brengen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9" name="Groep 8">
            <a:extLst>
              <a:ext uri="{FF2B5EF4-FFF2-40B4-BE49-F238E27FC236}">
                <a16:creationId xmlns:a16="http://schemas.microsoft.com/office/drawing/2014/main" id="{888CB1C2-B09F-47BD-A92E-AA3E7C72FE09}"/>
              </a:ext>
            </a:extLst>
          </p:cNvPr>
          <p:cNvGrpSpPr/>
          <p:nvPr/>
        </p:nvGrpSpPr>
        <p:grpSpPr>
          <a:xfrm>
            <a:off x="304800" y="1368398"/>
            <a:ext cx="7653808" cy="5128051"/>
            <a:chOff x="304800" y="1368398"/>
            <a:chExt cx="7653808" cy="5128051"/>
          </a:xfrm>
        </p:grpSpPr>
        <p:pic>
          <p:nvPicPr>
            <p:cNvPr id="4" name="Afbeelding 3" descr="Afbeelding met tekst&#10;&#10;Automatisch gegenereerde beschrijving">
              <a:extLst>
                <a:ext uri="{FF2B5EF4-FFF2-40B4-BE49-F238E27FC236}">
                  <a16:creationId xmlns:a16="http://schemas.microsoft.com/office/drawing/2014/main" id="{875C0E80-7536-4E31-B6CB-0AE533AFF1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368398"/>
              <a:ext cx="7653808" cy="5128051"/>
            </a:xfrm>
            <a:prstGeom prst="rect">
              <a:avLst/>
            </a:prstGeom>
          </p:spPr>
        </p:pic>
        <p:pic>
          <p:nvPicPr>
            <p:cNvPr id="8" name="Afbeelding 7" descr="Afbeelding met ongewerveld, worm&#10;&#10;Automatisch gegenereerde beschrijving">
              <a:extLst>
                <a:ext uri="{FF2B5EF4-FFF2-40B4-BE49-F238E27FC236}">
                  <a16:creationId xmlns:a16="http://schemas.microsoft.com/office/drawing/2014/main" id="{E2C00C3A-6295-4034-A81D-29E31FF57779}"/>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6200000">
              <a:off x="4502469" y="4701329"/>
              <a:ext cx="1323720" cy="651270"/>
            </a:xfrm>
            <a:prstGeom prst="rect">
              <a:avLst/>
            </a:prstGeom>
          </p:spPr>
        </p:pic>
      </p:grpSp>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ervaring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speelgoed, verschillend, verschillende&#10;&#10;Automatisch gegenereerde beschrijving">
            <a:extLst>
              <a:ext uri="{FF2B5EF4-FFF2-40B4-BE49-F238E27FC236}">
                <a16:creationId xmlns:a16="http://schemas.microsoft.com/office/drawing/2014/main" id="{F7201589-79C4-4A37-A355-0729510D1D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622" r="29525"/>
          <a:stretch/>
        </p:blipFill>
        <p:spPr>
          <a:xfrm>
            <a:off x="1043608" y="1349253"/>
            <a:ext cx="6768752" cy="5786934"/>
          </a:xfrm>
          <a:prstGeom prst="rect">
            <a:avLst/>
          </a:prstGeom>
        </p:spPr>
      </p:pic>
    </p:spTree>
    <p:extLst>
      <p:ext uri="{BB962C8B-B14F-4D97-AF65-F5344CB8AC3E}">
        <p14:creationId xmlns:p14="http://schemas.microsoft.com/office/powerpoint/2010/main" val="853388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6262</TotalTime>
  <Words>953</Words>
  <Application>Microsoft Office PowerPoint</Application>
  <PresentationFormat>Diavoorstelling (4:3)</PresentationFormat>
  <Paragraphs>255</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Century Gothic</vt:lpstr>
      <vt:lpstr>Segoe UI Light</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1392</cp:revision>
  <dcterms:created xsi:type="dcterms:W3CDTF">2020-12-15T09:16:44Z</dcterms:created>
  <dcterms:modified xsi:type="dcterms:W3CDTF">2022-03-22T11:07:14Z</dcterms:modified>
</cp:coreProperties>
</file>