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90" r:id="rId2"/>
    <p:sldId id="548" r:id="rId3"/>
    <p:sldId id="265" r:id="rId4"/>
    <p:sldId id="1468" r:id="rId5"/>
    <p:sldId id="1465" r:id="rId6"/>
    <p:sldId id="1389" r:id="rId7"/>
    <p:sldId id="1163" r:id="rId8"/>
    <p:sldId id="1469" r:id="rId9"/>
    <p:sldId id="1076" r:id="rId10"/>
    <p:sldId id="1471" r:id="rId11"/>
    <p:sldId id="1486" r:id="rId12"/>
    <p:sldId id="1479" r:id="rId13"/>
    <p:sldId id="934" r:id="rId14"/>
    <p:sldId id="1498" r:id="rId15"/>
    <p:sldId id="263" r:id="rId16"/>
    <p:sldId id="1503" r:id="rId17"/>
    <p:sldId id="1502" r:id="rId18"/>
    <p:sldId id="1505" r:id="rId19"/>
    <p:sldId id="264" r:id="rId20"/>
    <p:sldId id="259" r:id="rId21"/>
    <p:sldId id="1500" r:id="rId22"/>
    <p:sldId id="1499" r:id="rId23"/>
    <p:sldId id="150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90"/>
            <p14:sldId id="548"/>
            <p14:sldId id="265"/>
            <p14:sldId id="1468"/>
            <p14:sldId id="1465"/>
            <p14:sldId id="1389"/>
            <p14:sldId id="1163"/>
            <p14:sldId id="1469"/>
            <p14:sldId id="1076"/>
            <p14:sldId id="1471"/>
            <p14:sldId id="1486"/>
            <p14:sldId id="1479"/>
            <p14:sldId id="934"/>
            <p14:sldId id="1498"/>
            <p14:sldId id="263"/>
            <p14:sldId id="1503"/>
            <p14:sldId id="1502"/>
            <p14:sldId id="1505"/>
            <p14:sldId id="264"/>
            <p14:sldId id="259"/>
            <p14:sldId id="1500"/>
            <p14:sldId id="1499"/>
            <p14:sldId id="15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5126" autoAdjust="0"/>
  </p:normalViewPr>
  <p:slideViewPr>
    <p:cSldViewPr>
      <p:cViewPr varScale="1">
        <p:scale>
          <a:sx n="67" d="100"/>
          <a:sy n="67" d="100"/>
        </p:scale>
        <p:origin x="159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CCD7FD23-F145-4F09-BB77-4DB043452E1E}"/>
    <pc:docChg chg="modSld">
      <pc:chgData name="Mandy" userId="bacdedf5-8e30-494b-ad8b-f27fa30c4f8d" providerId="ADAL" clId="{CCD7FD23-F145-4F09-BB77-4DB043452E1E}" dt="2022-01-11T11:18:42.227" v="9" actId="20577"/>
      <pc:docMkLst>
        <pc:docMk/>
      </pc:docMkLst>
      <pc:sldChg chg="modSp mod">
        <pc:chgData name="Mandy" userId="bacdedf5-8e30-494b-ad8b-f27fa30c4f8d" providerId="ADAL" clId="{CCD7FD23-F145-4F09-BB77-4DB043452E1E}" dt="2022-01-11T11:18:42.227" v="9" actId="20577"/>
        <pc:sldMkLst>
          <pc:docMk/>
          <pc:sldMk cId="323006580" sldId="548"/>
        </pc:sldMkLst>
        <pc:spChg chg="mod">
          <ac:chgData name="Mandy" userId="bacdedf5-8e30-494b-ad8b-f27fa30c4f8d" providerId="ADAL" clId="{CCD7FD23-F145-4F09-BB77-4DB043452E1E}" dt="2022-01-11T11:18:42.227" v="9"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10-3-2022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10-3-2022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fontAlgn="t">
              <a:spcBef>
                <a:spcPts val="200"/>
              </a:spcBef>
              <a:spcAft>
                <a:spcPts val="200"/>
              </a:spcAft>
            </a:pP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grenzen aan = liggen naast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natie = de groep mensen die samen in een land woont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onafhankelijk = zelfstandig, vrij</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het oog houden = op iets of iemand letten, in de gaten houden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eeuw = honderd jaar</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vertrouwen = denken dat iets goed of eerlijk is</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uiteenvallen = in stukken vallen, uit elkaar vallen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bezetten = een land of plaats in bezit nemen met een leger soldaten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slachtoffer = iemand die iets ergs heeft meegemaakt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geschokt = heel erg geschrokken en in de war</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75695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66875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160147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6151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6753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10-3-2022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pn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lvl="0" indent="0">
              <a:buNone/>
            </a:pPr>
            <a:r>
              <a:rPr lang="nl-NL" sz="1900" dirty="0">
                <a:solidFill>
                  <a:prstClr val="black"/>
                </a:solidFill>
              </a:rPr>
              <a:t>Wij spelen thuis graag bordspellen. Je weet wel, spelletjes zoals monopoly of Kolonisten van </a:t>
            </a:r>
            <a:r>
              <a:rPr lang="nl-NL" sz="1900" dirty="0" err="1">
                <a:solidFill>
                  <a:prstClr val="black"/>
                </a:solidFill>
              </a:rPr>
              <a:t>Catan</a:t>
            </a:r>
            <a:r>
              <a:rPr lang="nl-NL" sz="1900" dirty="0">
                <a:solidFill>
                  <a:prstClr val="black"/>
                </a:solidFill>
              </a:rPr>
              <a:t>. Spelletjes zijn leuk en worden al </a:t>
            </a:r>
            <a:r>
              <a:rPr lang="nl-NL" sz="1900" b="1" u="sng" dirty="0">
                <a:solidFill>
                  <a:prstClr val="black"/>
                </a:solidFill>
              </a:rPr>
              <a:t>eeuw</a:t>
            </a:r>
            <a:r>
              <a:rPr lang="nl-NL" sz="1900" dirty="0">
                <a:solidFill>
                  <a:prstClr val="black"/>
                </a:solidFill>
              </a:rPr>
              <a:t>enlang gedaan. Een eeuw is </a:t>
            </a:r>
            <a:r>
              <a:rPr lang="nl-NL" sz="1900" b="1" i="1" dirty="0">
                <a:solidFill>
                  <a:prstClr val="black"/>
                </a:solidFill>
              </a:rPr>
              <a:t>100 jaar</a:t>
            </a:r>
            <a:r>
              <a:rPr lang="nl-NL" sz="1900" dirty="0">
                <a:solidFill>
                  <a:prstClr val="black"/>
                </a:solidFill>
              </a:rPr>
              <a:t>. Spelletjes worden al honderden jaren gespeeld. Afgelopen weekend speelden wij thuis weer eens het spel Risk. Kennen jullie dat spel? Bij het bordspel Risk heb je een grote wereldkaart en je probeert landen te veroveren, te pakken. Je </a:t>
            </a:r>
            <a:r>
              <a:rPr lang="nl-NL" sz="1900" b="1" u="sng" dirty="0">
                <a:solidFill>
                  <a:prstClr val="black"/>
                </a:solidFill>
              </a:rPr>
              <a:t>bezet</a:t>
            </a:r>
            <a:r>
              <a:rPr lang="nl-NL" sz="1900" dirty="0">
                <a:solidFill>
                  <a:prstClr val="black"/>
                </a:solidFill>
              </a:rPr>
              <a:t> eerst land. Bezetten betekent </a:t>
            </a:r>
            <a:r>
              <a:rPr lang="nl-NL" sz="1900" b="1" i="1" dirty="0">
                <a:solidFill>
                  <a:prstClr val="black"/>
                </a:solidFill>
              </a:rPr>
              <a:t>een land of plaats in bezit nemen met een leger soldaten</a:t>
            </a:r>
            <a:r>
              <a:rPr lang="nl-NL" sz="1900" dirty="0">
                <a:solidFill>
                  <a:prstClr val="black"/>
                </a:solidFill>
              </a:rPr>
              <a:t>. En daarna is het land en </a:t>
            </a:r>
            <a:r>
              <a:rPr lang="nl-NL" sz="1900" b="1" u="sng" dirty="0">
                <a:solidFill>
                  <a:prstClr val="black"/>
                </a:solidFill>
              </a:rPr>
              <a:t>de natie </a:t>
            </a:r>
            <a:r>
              <a:rPr lang="nl-NL" sz="1900" dirty="0">
                <a:solidFill>
                  <a:prstClr val="black"/>
                </a:solidFill>
              </a:rPr>
              <a:t>van jou. De natie is </a:t>
            </a:r>
            <a:r>
              <a:rPr lang="nl-NL" sz="1900" b="1" i="1" dirty="0">
                <a:solidFill>
                  <a:prstClr val="black"/>
                </a:solidFill>
              </a:rPr>
              <a:t>de groep mensen die samen in het land woont</a:t>
            </a:r>
            <a:r>
              <a:rPr lang="nl-NL" sz="1900" dirty="0">
                <a:solidFill>
                  <a:prstClr val="black"/>
                </a:solidFill>
              </a:rPr>
              <a:t>. Mijn nichtje deed ook mee. Zij is 6 jaar en wilde zelf spelen. Niet meer samen met haar vader. Nee, ze vond zichzelf </a:t>
            </a:r>
            <a:r>
              <a:rPr lang="nl-NL" sz="1900" b="1" u="sng" dirty="0">
                <a:solidFill>
                  <a:prstClr val="black"/>
                </a:solidFill>
              </a:rPr>
              <a:t>onafhankelijk</a:t>
            </a:r>
            <a:r>
              <a:rPr lang="nl-NL" sz="1900" dirty="0">
                <a:solidFill>
                  <a:prstClr val="black"/>
                </a:solidFill>
              </a:rPr>
              <a:t>. Ze vond zichzelf </a:t>
            </a:r>
            <a:r>
              <a:rPr lang="nl-NL" sz="1900" b="1" i="1" dirty="0">
                <a:solidFill>
                  <a:prstClr val="black"/>
                </a:solidFill>
              </a:rPr>
              <a:t>zelfstandig </a:t>
            </a:r>
            <a:r>
              <a:rPr lang="nl-NL" sz="1900" dirty="0">
                <a:solidFill>
                  <a:prstClr val="black"/>
                </a:solidFill>
              </a:rPr>
              <a:t>en prima in staat om zelf het spel te spelen. Nou, dat ging dus niet goed. Tijdens het spel moet je de andere spelers </a:t>
            </a:r>
            <a:r>
              <a:rPr lang="nl-NL" sz="1900" b="1" u="sng" dirty="0">
                <a:solidFill>
                  <a:prstClr val="black"/>
                </a:solidFill>
              </a:rPr>
              <a:t>in het oog houden</a:t>
            </a:r>
            <a:r>
              <a:rPr lang="nl-NL" sz="1900" dirty="0">
                <a:solidFill>
                  <a:prstClr val="black"/>
                </a:solidFill>
              </a:rPr>
              <a:t>. Je moet </a:t>
            </a:r>
            <a:r>
              <a:rPr lang="nl-NL" sz="1900" b="1" i="1" dirty="0">
                <a:solidFill>
                  <a:prstClr val="black"/>
                </a:solidFill>
              </a:rPr>
              <a:t>op de andere spelers letten, in de gaten houden. </a:t>
            </a:r>
            <a:r>
              <a:rPr lang="nl-NL" sz="1900" dirty="0">
                <a:solidFill>
                  <a:prstClr val="black"/>
                </a:solidFill>
              </a:rPr>
              <a:t>Mijn nichtje </a:t>
            </a:r>
            <a:r>
              <a:rPr lang="nl-NL" sz="1900" b="1" u="sng" dirty="0">
                <a:solidFill>
                  <a:prstClr val="black"/>
                </a:solidFill>
              </a:rPr>
              <a:t>vertrouwde</a:t>
            </a:r>
            <a:r>
              <a:rPr lang="nl-NL" sz="1900" dirty="0">
                <a:solidFill>
                  <a:prstClr val="black"/>
                </a:solidFill>
              </a:rPr>
              <a:t> haar vader in het spel. Vertrouwen betekent </a:t>
            </a:r>
            <a:r>
              <a:rPr lang="nl-NL" sz="1900" b="1" i="1" dirty="0">
                <a:solidFill>
                  <a:prstClr val="black"/>
                </a:solidFill>
              </a:rPr>
              <a:t>denken dat iets goed of eerlijk is</a:t>
            </a:r>
            <a:r>
              <a:rPr lang="nl-NL" sz="1900" dirty="0">
                <a:solidFill>
                  <a:prstClr val="black"/>
                </a:solidFill>
              </a:rPr>
              <a:t>. Maar ze vertrouwde mij niet! Ze dacht dat ik een land dat </a:t>
            </a:r>
            <a:r>
              <a:rPr lang="nl-NL" sz="1900" b="1" u="sng" dirty="0">
                <a:solidFill>
                  <a:prstClr val="black"/>
                </a:solidFill>
              </a:rPr>
              <a:t>grensde aan</a:t>
            </a:r>
            <a:r>
              <a:rPr lang="nl-NL" sz="1900" b="1" dirty="0">
                <a:solidFill>
                  <a:prstClr val="black"/>
                </a:solidFill>
              </a:rPr>
              <a:t> </a:t>
            </a:r>
            <a:r>
              <a:rPr lang="nl-NL" sz="1900" dirty="0">
                <a:solidFill>
                  <a:prstClr val="black"/>
                </a:solidFill>
              </a:rPr>
              <a:t>dat van haar, wilde bezetten en pakken. Grenzen aan betekent dat de landen </a:t>
            </a:r>
            <a:r>
              <a:rPr lang="nl-NL" sz="1900" b="1" i="1" dirty="0">
                <a:solidFill>
                  <a:prstClr val="black"/>
                </a:solidFill>
              </a:rPr>
              <a:t>naast elkaar liggen</a:t>
            </a:r>
            <a:r>
              <a:rPr lang="nl-NL" sz="1900" dirty="0">
                <a:solidFill>
                  <a:prstClr val="black"/>
                </a:solidFill>
              </a:rPr>
              <a:t>. Ze werd heel boos! Zó boos dat ze het bordspel van de tafel gooide! Alles vloog door de lucht. Op de grond bleek dat het spel </a:t>
            </a:r>
            <a:r>
              <a:rPr lang="nl-NL" sz="1900" b="1" u="sng" dirty="0">
                <a:solidFill>
                  <a:prstClr val="black"/>
                </a:solidFill>
              </a:rPr>
              <a:t>uiteengevallen</a:t>
            </a:r>
            <a:r>
              <a:rPr lang="nl-NL" sz="1900" dirty="0">
                <a:solidFill>
                  <a:prstClr val="black"/>
                </a:solidFill>
              </a:rPr>
              <a:t> was. Uiteenvallen betekent </a:t>
            </a:r>
            <a:r>
              <a:rPr lang="nl-NL" sz="1900" b="1" i="1" dirty="0">
                <a:solidFill>
                  <a:prstClr val="black"/>
                </a:solidFill>
              </a:rPr>
              <a:t>in stukken vallen of uit elkaar vallen</a:t>
            </a:r>
            <a:r>
              <a:rPr lang="nl-NL" sz="1900" dirty="0">
                <a:solidFill>
                  <a:prstClr val="black"/>
                </a:solidFill>
              </a:rPr>
              <a:t>. Het spel was stuk. Het spel was van mijn neefje. Die was </a:t>
            </a:r>
            <a:r>
              <a:rPr lang="nl-NL" sz="1900" b="1" u="sng" dirty="0">
                <a:solidFill>
                  <a:prstClr val="black"/>
                </a:solidFill>
              </a:rPr>
              <a:t>geschokt</a:t>
            </a:r>
            <a:r>
              <a:rPr lang="nl-NL" sz="1900" dirty="0">
                <a:solidFill>
                  <a:prstClr val="black"/>
                </a:solidFill>
              </a:rPr>
              <a:t> door wat er gebeurde. Hij was heel erg geschrokken en in de war. Mijn nichtje had wel </a:t>
            </a:r>
            <a:r>
              <a:rPr lang="nl-NL" sz="1900" b="1" u="sng" dirty="0">
                <a:solidFill>
                  <a:prstClr val="black"/>
                </a:solidFill>
              </a:rPr>
              <a:t>slachtoffers</a:t>
            </a:r>
            <a:r>
              <a:rPr lang="nl-NL" sz="1900" dirty="0">
                <a:solidFill>
                  <a:prstClr val="black"/>
                </a:solidFill>
              </a:rPr>
              <a:t> kunnen maken met het gooien van het spel! Slachtoffers zijn </a:t>
            </a:r>
            <a:r>
              <a:rPr lang="nl-NL" sz="1900" b="1" i="1" dirty="0">
                <a:solidFill>
                  <a:prstClr val="black"/>
                </a:solidFill>
              </a:rPr>
              <a:t>mensen die iets ergs hebben meegemaakt.</a:t>
            </a:r>
            <a:r>
              <a:rPr lang="nl-NL" sz="1900" dirty="0">
                <a:solidFill>
                  <a:prstClr val="black"/>
                </a:solidFill>
              </a:rPr>
              <a:t> Gelukkig viel dat mee. </a:t>
            </a:r>
            <a:endParaRPr lang="nl-NL" sz="1900" i="1" dirty="0">
              <a:solidFill>
                <a:prstClr val="black"/>
              </a:solidFill>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5179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uiteenvallen</a:t>
            </a:r>
          </a:p>
        </p:txBody>
      </p:sp>
      <p:sp>
        <p:nvSpPr>
          <p:cNvPr id="20" name="Gelijkbenige driehoek 19">
            <a:extLst>
              <a:ext uri="{FF2B5EF4-FFF2-40B4-BE49-F238E27FC236}">
                <a16:creationId xmlns:a16="http://schemas.microsoft.com/office/drawing/2014/main" id="{24D94B84-CEBF-4EF3-9913-DB31192F9D24}"/>
              </a:ext>
            </a:extLst>
          </p:cNvPr>
          <p:cNvSpPr/>
          <p:nvPr/>
        </p:nvSpPr>
        <p:spPr>
          <a:xfrm rot="20046971">
            <a:off x="3059832" y="1412776"/>
            <a:ext cx="1661425" cy="97901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Gelijkbenige driehoek 22">
            <a:extLst>
              <a:ext uri="{FF2B5EF4-FFF2-40B4-BE49-F238E27FC236}">
                <a16:creationId xmlns:a16="http://schemas.microsoft.com/office/drawing/2014/main" id="{7E2DBBDF-D255-4718-B215-F532B1E1C2B2}"/>
              </a:ext>
            </a:extLst>
          </p:cNvPr>
          <p:cNvSpPr/>
          <p:nvPr/>
        </p:nvSpPr>
        <p:spPr>
          <a:xfrm>
            <a:off x="6374976" y="1380525"/>
            <a:ext cx="1007704" cy="10081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6" name="Groep 25">
            <a:extLst>
              <a:ext uri="{FF2B5EF4-FFF2-40B4-BE49-F238E27FC236}">
                <a16:creationId xmlns:a16="http://schemas.microsoft.com/office/drawing/2014/main" id="{9F9EE2E2-1613-4430-8FD4-223CC15ABBBF}"/>
              </a:ext>
            </a:extLst>
          </p:cNvPr>
          <p:cNvGrpSpPr/>
          <p:nvPr/>
        </p:nvGrpSpPr>
        <p:grpSpPr>
          <a:xfrm>
            <a:off x="460375" y="2132856"/>
            <a:ext cx="7781504" cy="4128422"/>
            <a:chOff x="631971" y="1964874"/>
            <a:chExt cx="7781504" cy="4128422"/>
          </a:xfrm>
        </p:grpSpPr>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descr="Afbeelding met binnen, beddengoed, versierd, dessert&#10;&#10;Automatisch gegenereerde beschrijving">
              <a:extLst>
                <a:ext uri="{FF2B5EF4-FFF2-40B4-BE49-F238E27FC236}">
                  <a16:creationId xmlns:a16="http://schemas.microsoft.com/office/drawing/2014/main" id="{8C47ABAD-D7B3-4344-B9B5-9B8555DEC0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607"/>
            <a:stretch/>
          </p:blipFill>
          <p:spPr>
            <a:xfrm rot="642884">
              <a:off x="6482666" y="1964874"/>
              <a:ext cx="1922139" cy="2958991"/>
            </a:xfrm>
            <a:prstGeom prst="rect">
              <a:avLst/>
            </a:prstGeom>
          </p:spPr>
        </p:pic>
        <p:grpSp>
          <p:nvGrpSpPr>
            <p:cNvPr id="19" name="Groep 18">
              <a:extLst>
                <a:ext uri="{FF2B5EF4-FFF2-40B4-BE49-F238E27FC236}">
                  <a16:creationId xmlns:a16="http://schemas.microsoft.com/office/drawing/2014/main" id="{2119A305-6696-4BDA-B0CE-4B0D53113BAC}"/>
                </a:ext>
              </a:extLst>
            </p:cNvPr>
            <p:cNvGrpSpPr/>
            <p:nvPr/>
          </p:nvGrpSpPr>
          <p:grpSpPr>
            <a:xfrm>
              <a:off x="2371571" y="2036328"/>
              <a:ext cx="3414038" cy="4056968"/>
              <a:chOff x="2371571" y="2036328"/>
              <a:chExt cx="3414038" cy="4056968"/>
            </a:xfrm>
          </p:grpSpPr>
          <p:grpSp>
            <p:nvGrpSpPr>
              <p:cNvPr id="17" name="Groep 16">
                <a:extLst>
                  <a:ext uri="{FF2B5EF4-FFF2-40B4-BE49-F238E27FC236}">
                    <a16:creationId xmlns:a16="http://schemas.microsoft.com/office/drawing/2014/main" id="{5B4C273E-2731-4523-BF12-5953DAF2FF95}"/>
                  </a:ext>
                </a:extLst>
              </p:cNvPr>
              <p:cNvGrpSpPr/>
              <p:nvPr/>
            </p:nvGrpSpPr>
            <p:grpSpPr>
              <a:xfrm rot="2072055">
                <a:off x="2371571" y="2036328"/>
                <a:ext cx="3414038" cy="3433972"/>
                <a:chOff x="4228749" y="2240437"/>
                <a:chExt cx="3414038" cy="3433972"/>
              </a:xfrm>
            </p:grpSpPr>
            <p:pic>
              <p:nvPicPr>
                <p:cNvPr id="8" name="Afbeelding 7" descr="Afbeelding met binnen, beddengoed, versierd, dessert&#10;&#10;Automatisch gegenereerde beschrijving">
                  <a:extLst>
                    <a:ext uri="{FF2B5EF4-FFF2-40B4-BE49-F238E27FC236}">
                      <a16:creationId xmlns:a16="http://schemas.microsoft.com/office/drawing/2014/main" id="{1EF70FD0-B364-40B3-8289-C2ABB5FC76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611"/>
                <a:stretch/>
              </p:blipFill>
              <p:spPr>
                <a:xfrm>
                  <a:off x="4480510" y="2527919"/>
                  <a:ext cx="3162277" cy="2958991"/>
                </a:xfrm>
                <a:prstGeom prst="rect">
                  <a:avLst/>
                </a:prstGeom>
              </p:spPr>
            </p:pic>
            <p:sp>
              <p:nvSpPr>
                <p:cNvPr id="15" name="Rechthoek 14">
                  <a:extLst>
                    <a:ext uri="{FF2B5EF4-FFF2-40B4-BE49-F238E27FC236}">
                      <a16:creationId xmlns:a16="http://schemas.microsoft.com/office/drawing/2014/main" id="{014090E9-C10F-4BDB-8400-83C45D152962}"/>
                    </a:ext>
                  </a:extLst>
                </p:cNvPr>
                <p:cNvSpPr/>
                <p:nvPr/>
              </p:nvSpPr>
              <p:spPr>
                <a:xfrm rot="19869169">
                  <a:off x="5065068" y="2240437"/>
                  <a:ext cx="1936884" cy="97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8FDE0F7-36F8-4108-B93A-4C0CF979BF6B}"/>
                    </a:ext>
                  </a:extLst>
                </p:cNvPr>
                <p:cNvSpPr/>
                <p:nvPr/>
              </p:nvSpPr>
              <p:spPr>
                <a:xfrm rot="198040">
                  <a:off x="4228749" y="4308385"/>
                  <a:ext cx="1936884" cy="136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8" name="Gelijkbenige driehoek 17">
                <a:extLst>
                  <a:ext uri="{FF2B5EF4-FFF2-40B4-BE49-F238E27FC236}">
                    <a16:creationId xmlns:a16="http://schemas.microsoft.com/office/drawing/2014/main" id="{A9D81515-E874-4A45-ACC6-42B73D802B22}"/>
                  </a:ext>
                </a:extLst>
              </p:cNvPr>
              <p:cNvSpPr/>
              <p:nvPr/>
            </p:nvSpPr>
            <p:spPr>
              <a:xfrm>
                <a:off x="4519542" y="4005064"/>
                <a:ext cx="729685" cy="208823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4" name="Groep 13">
              <a:extLst>
                <a:ext uri="{FF2B5EF4-FFF2-40B4-BE49-F238E27FC236}">
                  <a16:creationId xmlns:a16="http://schemas.microsoft.com/office/drawing/2014/main" id="{219E6A0D-A104-4E49-827E-A421AB7CD3B6}"/>
                </a:ext>
              </a:extLst>
            </p:cNvPr>
            <p:cNvGrpSpPr/>
            <p:nvPr/>
          </p:nvGrpSpPr>
          <p:grpSpPr>
            <a:xfrm rot="21052586">
              <a:off x="631971" y="2510539"/>
              <a:ext cx="2448272" cy="3351703"/>
              <a:chOff x="500848" y="2636912"/>
              <a:chExt cx="2448272" cy="3351703"/>
            </a:xfrm>
          </p:grpSpPr>
          <p:grpSp>
            <p:nvGrpSpPr>
              <p:cNvPr id="12" name="Groep 11">
                <a:extLst>
                  <a:ext uri="{FF2B5EF4-FFF2-40B4-BE49-F238E27FC236}">
                    <a16:creationId xmlns:a16="http://schemas.microsoft.com/office/drawing/2014/main" id="{E6CC128F-78AD-4A9B-AAB4-DF348B7FD636}"/>
                  </a:ext>
                </a:extLst>
              </p:cNvPr>
              <p:cNvGrpSpPr/>
              <p:nvPr/>
            </p:nvGrpSpPr>
            <p:grpSpPr>
              <a:xfrm>
                <a:off x="500848" y="2918281"/>
                <a:ext cx="2448272" cy="3070334"/>
                <a:chOff x="500848" y="2918281"/>
                <a:chExt cx="2448272" cy="3070334"/>
              </a:xfrm>
            </p:grpSpPr>
            <p:pic>
              <p:nvPicPr>
                <p:cNvPr id="4" name="Afbeelding 3" descr="Afbeelding met binnen, beddengoed, versierd, dessert&#10;&#10;Automatisch gegenereerde beschrijving">
                  <a:extLst>
                    <a:ext uri="{FF2B5EF4-FFF2-40B4-BE49-F238E27FC236}">
                      <a16:creationId xmlns:a16="http://schemas.microsoft.com/office/drawing/2014/main" id="{1E1FB809-47D2-4AEA-B2EA-215954DC9F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4237"/>
                <a:stretch/>
              </p:blipFill>
              <p:spPr>
                <a:xfrm>
                  <a:off x="906924" y="2918281"/>
                  <a:ext cx="1584176" cy="2958991"/>
                </a:xfrm>
                <a:prstGeom prst="rect">
                  <a:avLst/>
                </a:prstGeom>
              </p:spPr>
            </p:pic>
            <p:sp>
              <p:nvSpPr>
                <p:cNvPr id="11" name="Gelijkbenige driehoek 10">
                  <a:extLst>
                    <a:ext uri="{FF2B5EF4-FFF2-40B4-BE49-F238E27FC236}">
                      <a16:creationId xmlns:a16="http://schemas.microsoft.com/office/drawing/2014/main" id="{1E75C2A2-018F-4FEF-9B24-6CA7BFEC7395}"/>
                    </a:ext>
                  </a:extLst>
                </p:cNvPr>
                <p:cNvSpPr/>
                <p:nvPr/>
              </p:nvSpPr>
              <p:spPr>
                <a:xfrm>
                  <a:off x="500848" y="4253760"/>
                  <a:ext cx="2448272" cy="1734855"/>
                </a:xfrm>
                <a:prstGeom prst="triangle">
                  <a:avLst>
                    <a:gd name="adj" fmla="val 424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Gelijkbenige driehoek 12">
                <a:extLst>
                  <a:ext uri="{FF2B5EF4-FFF2-40B4-BE49-F238E27FC236}">
                    <a16:creationId xmlns:a16="http://schemas.microsoft.com/office/drawing/2014/main" id="{5F9853A0-CE82-4A4C-9E9D-EF38BCB2F2AC}"/>
                  </a:ext>
                </a:extLst>
              </p:cNvPr>
              <p:cNvSpPr/>
              <p:nvPr/>
            </p:nvSpPr>
            <p:spPr>
              <a:xfrm rot="1140374">
                <a:off x="1907704" y="2636912"/>
                <a:ext cx="989470" cy="87338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Gelijkbenige driehoek 20">
              <a:extLst>
                <a:ext uri="{FF2B5EF4-FFF2-40B4-BE49-F238E27FC236}">
                  <a16:creationId xmlns:a16="http://schemas.microsoft.com/office/drawing/2014/main" id="{AB25C7D4-9FE1-45CF-BA31-AD1607B8E019}"/>
                </a:ext>
              </a:extLst>
            </p:cNvPr>
            <p:cNvSpPr/>
            <p:nvPr/>
          </p:nvSpPr>
          <p:spPr>
            <a:xfrm rot="14618489">
              <a:off x="2209848" y="3381181"/>
              <a:ext cx="1661425" cy="97901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Gelijkbenige driehoek 23">
              <a:extLst>
                <a:ext uri="{FF2B5EF4-FFF2-40B4-BE49-F238E27FC236}">
                  <a16:creationId xmlns:a16="http://schemas.microsoft.com/office/drawing/2014/main" id="{CAD8782A-901C-4F18-9714-4363F893ED07}"/>
                </a:ext>
              </a:extLst>
            </p:cNvPr>
            <p:cNvSpPr/>
            <p:nvPr/>
          </p:nvSpPr>
          <p:spPr>
            <a:xfrm>
              <a:off x="6910878" y="3934028"/>
              <a:ext cx="1502597" cy="115635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Gelijkbenige driehoek 24">
              <a:extLst>
                <a:ext uri="{FF2B5EF4-FFF2-40B4-BE49-F238E27FC236}">
                  <a16:creationId xmlns:a16="http://schemas.microsoft.com/office/drawing/2014/main" id="{063722B1-99A2-446A-9CA7-E57BA2DE374C}"/>
                </a:ext>
              </a:extLst>
            </p:cNvPr>
            <p:cNvSpPr/>
            <p:nvPr/>
          </p:nvSpPr>
          <p:spPr>
            <a:xfrm>
              <a:off x="5871124" y="3842447"/>
              <a:ext cx="1007704" cy="10081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853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geschokt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jongen, persoon, jong&#10;&#10;Automatisch gegenereerde beschrijving">
            <a:extLst>
              <a:ext uri="{FF2B5EF4-FFF2-40B4-BE49-F238E27FC236}">
                <a16:creationId xmlns:a16="http://schemas.microsoft.com/office/drawing/2014/main" id="{4784FF45-9EEA-4F2C-9B41-AAF3E650C2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340192"/>
            <a:ext cx="7962800" cy="5319150"/>
          </a:xfrm>
          <a:prstGeom prst="rect">
            <a:avLst/>
          </a:prstGeom>
        </p:spPr>
      </p:pic>
    </p:spTree>
    <p:extLst>
      <p:ext uri="{BB962C8B-B14F-4D97-AF65-F5344CB8AC3E}">
        <p14:creationId xmlns:p14="http://schemas.microsoft.com/office/powerpoint/2010/main" val="627199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het slachtoffer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tekst, speelgoed, pop&#10;&#10;Automatisch gegenereerde beschrijving">
            <a:extLst>
              <a:ext uri="{FF2B5EF4-FFF2-40B4-BE49-F238E27FC236}">
                <a16:creationId xmlns:a16="http://schemas.microsoft.com/office/drawing/2014/main" id="{1E36E863-67E1-4F55-AB20-776EE6ABA8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0433"/>
            <a:ext cx="9144000" cy="3257133"/>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404663"/>
            <a:ext cx="4275584" cy="9939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afhankelijk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9939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onafhankelijk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steun of hulp van iemand nodig hebben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Zij is </a:t>
            </a:r>
            <a:r>
              <a:rPr lang="nl-NL" sz="2000" i="1" u="sng" dirty="0">
                <a:solidFill>
                  <a:srgbClr val="387038"/>
                </a:solidFill>
                <a:latin typeface="Century Gothic" panose="020B0502020202020204" pitchFamily="34" charset="0"/>
                <a:ea typeface="Calibri"/>
                <a:cs typeface="Times New Roman"/>
              </a:rPr>
              <a:t>afhankelijk</a:t>
            </a:r>
            <a:r>
              <a:rPr lang="nl-NL" sz="2000" i="1" dirty="0">
                <a:solidFill>
                  <a:srgbClr val="387038"/>
                </a:solidFill>
                <a:latin typeface="Century Gothic" panose="020B0502020202020204" pitchFamily="34" charset="0"/>
                <a:ea typeface="Calibri"/>
                <a:cs typeface="Times New Roman"/>
              </a:rPr>
              <a:t> van hulp. Fijn dat haar dochter helpt.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zelfstandig, vrij</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r>
              <a:rPr lang="nl-NL" sz="1600" dirty="0">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Mijn nichtje vindt zich </a:t>
            </a:r>
            <a:r>
              <a:rPr lang="nl-NL" sz="2000" i="1" u="sng" dirty="0">
                <a:solidFill>
                  <a:srgbClr val="387038"/>
                </a:solidFill>
                <a:latin typeface="Century Gothic" panose="020B0502020202020204" pitchFamily="34" charset="0"/>
                <a:ea typeface="Calibri"/>
                <a:cs typeface="Times New Roman"/>
              </a:rPr>
              <a:t>onafhankelijk</a:t>
            </a:r>
            <a:r>
              <a:rPr lang="nl-NL" sz="2000" i="1" dirty="0">
                <a:solidFill>
                  <a:srgbClr val="387038"/>
                </a:solidFill>
                <a:latin typeface="Century Gothic" panose="020B0502020202020204" pitchFamily="34" charset="0"/>
                <a:ea typeface="Calibri"/>
                <a:cs typeface="Times New Roman"/>
              </a:rPr>
              <a:t> en speelt het spel alleen.</a:t>
            </a:r>
          </a:p>
          <a:p>
            <a:pPr algn="ctr">
              <a:lnSpc>
                <a:spcPct val="107000"/>
              </a:lnSpc>
            </a:pP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kleding, persoon, buiten, poseren&#10;&#10;Automatisch gegenereerde beschrijving">
            <a:extLst>
              <a:ext uri="{FF2B5EF4-FFF2-40B4-BE49-F238E27FC236}">
                <a16:creationId xmlns:a16="http://schemas.microsoft.com/office/drawing/2014/main" id="{8CE2C0F1-0338-44E3-8ED2-39215D447A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3277" y="2820342"/>
            <a:ext cx="3733952" cy="2173159"/>
          </a:xfrm>
          <a:prstGeom prst="rect">
            <a:avLst/>
          </a:prstGeom>
        </p:spPr>
      </p:pic>
      <p:pic>
        <p:nvPicPr>
          <p:cNvPr id="3" name="Afbeelding 2" descr="Afbeelding met persoon, vloer, vrouw, binnen&#10;&#10;Automatisch gegenereerde beschrijving">
            <a:extLst>
              <a:ext uri="{FF2B5EF4-FFF2-40B4-BE49-F238E27FC236}">
                <a16:creationId xmlns:a16="http://schemas.microsoft.com/office/drawing/2014/main" id="{83F0B402-4BAC-4F9C-AB81-7CD3C9EE64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568" y="3174359"/>
            <a:ext cx="3055109" cy="2040813"/>
          </a:xfrm>
          <a:prstGeom prst="rect">
            <a:avLst/>
          </a:prstGeom>
        </p:spPr>
      </p:pic>
      <p:sp>
        <p:nvSpPr>
          <p:cNvPr id="16" name="Tekstballon: ovaal 15">
            <a:extLst>
              <a:ext uri="{FF2B5EF4-FFF2-40B4-BE49-F238E27FC236}">
                <a16:creationId xmlns:a16="http://schemas.microsoft.com/office/drawing/2014/main" id="{6C7B5E28-8DF5-41CD-B112-13C34A7221AD}"/>
              </a:ext>
            </a:extLst>
          </p:cNvPr>
          <p:cNvSpPr/>
          <p:nvPr/>
        </p:nvSpPr>
        <p:spPr>
          <a:xfrm>
            <a:off x="7011951" y="2210879"/>
            <a:ext cx="1777021" cy="1020142"/>
          </a:xfrm>
          <a:prstGeom prst="wedgeEllipseCallout">
            <a:avLst>
              <a:gd name="adj1" fmla="val -60668"/>
              <a:gd name="adj2" fmla="val 49970"/>
            </a:avLst>
          </a:prstGeom>
          <a:solidFill>
            <a:srgbClr val="EEF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60AD7CB8-428B-490A-8D7A-A091299A66E5}"/>
              </a:ext>
            </a:extLst>
          </p:cNvPr>
          <p:cNvSpPr txBox="1"/>
          <p:nvPr/>
        </p:nvSpPr>
        <p:spPr>
          <a:xfrm>
            <a:off x="7196562" y="2594276"/>
            <a:ext cx="1546671" cy="307777"/>
          </a:xfrm>
          <a:prstGeom prst="rect">
            <a:avLst/>
          </a:prstGeom>
          <a:noFill/>
        </p:spPr>
        <p:txBody>
          <a:bodyPr wrap="square" rtlCol="0">
            <a:spAutoFit/>
          </a:bodyPr>
          <a:lstStyle/>
          <a:p>
            <a:r>
              <a:rPr lang="nl-NL" sz="1400" dirty="0">
                <a:latin typeface="Century Gothic" panose="020B0502020202020204" pitchFamily="34" charset="0"/>
                <a:cs typeface="Cavolini" panose="03000502040302020204" pitchFamily="66" charset="0"/>
              </a:rPr>
              <a:t>Ik kan het zelf!</a:t>
            </a:r>
          </a:p>
        </p:txBody>
      </p:sp>
    </p:spTree>
    <p:extLst>
      <p:ext uri="{BB962C8B-B14F-4D97-AF65-F5344CB8AC3E}">
        <p14:creationId xmlns:p14="http://schemas.microsoft.com/office/powerpoint/2010/main" val="605995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vertrouwen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9939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wantrouwen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denken dat iets goed of eerlijk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Zij </a:t>
            </a:r>
            <a:r>
              <a:rPr lang="nl-NL" sz="2000" i="1" u="sng" dirty="0">
                <a:solidFill>
                  <a:srgbClr val="387038"/>
                </a:solidFill>
                <a:latin typeface="Century Gothic" panose="020B0502020202020204" pitchFamily="34" charset="0"/>
                <a:ea typeface="Calibri"/>
                <a:cs typeface="Times New Roman"/>
              </a:rPr>
              <a:t>vertrouwde</a:t>
            </a:r>
            <a:r>
              <a:rPr lang="nl-NL" sz="2000" i="1" dirty="0">
                <a:solidFill>
                  <a:srgbClr val="387038"/>
                </a:solidFill>
                <a:latin typeface="Century Gothic" panose="020B0502020202020204" pitchFamily="34" charset="0"/>
                <a:ea typeface="Calibri"/>
                <a:cs typeface="Times New Roman"/>
              </a:rPr>
              <a:t> haar vader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in het spel.</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geloven dat iets goed of eerlijk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Zij </a:t>
            </a:r>
            <a:r>
              <a:rPr lang="nl-NL" sz="2000" i="1" u="sng" dirty="0">
                <a:solidFill>
                  <a:srgbClr val="387038"/>
                </a:solidFill>
                <a:latin typeface="Century Gothic" panose="020B0502020202020204" pitchFamily="34" charset="0"/>
                <a:ea typeface="Calibri"/>
                <a:cs typeface="Times New Roman"/>
              </a:rPr>
              <a:t>wantrouwde</a:t>
            </a:r>
            <a:r>
              <a:rPr lang="nl-NL" sz="2000" i="1" dirty="0">
                <a:solidFill>
                  <a:srgbClr val="387038"/>
                </a:solidFill>
                <a:latin typeface="Century Gothic" panose="020B0502020202020204" pitchFamily="34" charset="0"/>
                <a:ea typeface="Calibri"/>
                <a:cs typeface="Times New Roman"/>
              </a:rPr>
              <a:t> mij in het spel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en werd heel boos.</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kleding, persoon, jurk&#10;&#10;Automatisch gegenereerde beschrijving">
            <a:extLst>
              <a:ext uri="{FF2B5EF4-FFF2-40B4-BE49-F238E27FC236}">
                <a16:creationId xmlns:a16="http://schemas.microsoft.com/office/drawing/2014/main" id="{2BBEB63B-E666-4B85-ACC1-6BBD6E4650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3709"/>
          <a:stretch/>
        </p:blipFill>
        <p:spPr>
          <a:xfrm>
            <a:off x="870030" y="2744742"/>
            <a:ext cx="2936180" cy="2577823"/>
          </a:xfrm>
          <a:prstGeom prst="rect">
            <a:avLst/>
          </a:prstGeom>
        </p:spPr>
      </p:pic>
      <p:pic>
        <p:nvPicPr>
          <p:cNvPr id="3" name="Afbeelding 2" descr="Afbeelding met kleding, buiten, persoon, meisje&#10;&#10;Automatisch gegenereerde beschrijving">
            <a:extLst>
              <a:ext uri="{FF2B5EF4-FFF2-40B4-BE49-F238E27FC236}">
                <a16:creationId xmlns:a16="http://schemas.microsoft.com/office/drawing/2014/main" id="{2AE31C72-306A-43B2-AC1E-4AD8A41BBC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8317"/>
          <a:stretch/>
        </p:blipFill>
        <p:spPr>
          <a:xfrm>
            <a:off x="5234499" y="2744741"/>
            <a:ext cx="3174994" cy="2577823"/>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latin typeface="Century Gothic" panose="020B0502020202020204" pitchFamily="34" charset="0"/>
                <a:ea typeface="Calibri"/>
                <a:cs typeface="Times New Roman"/>
              </a:rPr>
              <a:t>in het oog houden</a:t>
            </a:r>
            <a:endParaRPr lang="nl-NL" sz="5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dirty="0">
                <a:solidFill>
                  <a:srgbClr val="387038"/>
                </a:solidFill>
                <a:effectLst/>
                <a:latin typeface="Century Gothic" panose="020B0502020202020204" pitchFamily="34" charset="0"/>
                <a:ea typeface="Calibri"/>
                <a:cs typeface="Times New Roman"/>
              </a:rPr>
              <a:t>uit het oog verliezen</a:t>
            </a:r>
            <a:endParaRPr lang="nl-NL" sz="5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op iets of iemand letten, in de gaten houden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4000" dirty="0">
                <a:effectLst/>
                <a:latin typeface="Century Gothic" panose="020B0502020202020204" pitchFamily="34" charset="0"/>
                <a:ea typeface="Calibri"/>
                <a:cs typeface="Times New Roman"/>
              </a:rPr>
              <a:t> </a:t>
            </a: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000" i="1" dirty="0">
                <a:solidFill>
                  <a:srgbClr val="387038"/>
                </a:solidFill>
                <a:latin typeface="Century Gothic" panose="020B0502020202020204" pitchFamily="34" charset="0"/>
                <a:ea typeface="Calibri"/>
                <a:cs typeface="Times New Roman"/>
              </a:rPr>
              <a:t>Tijdens het spel moet je de andere spelers </a:t>
            </a:r>
            <a:r>
              <a:rPr lang="nl-NL" sz="2000" i="1" u="sng" dirty="0">
                <a:solidFill>
                  <a:srgbClr val="387038"/>
                </a:solidFill>
                <a:latin typeface="Century Gothic" panose="020B0502020202020204" pitchFamily="34" charset="0"/>
                <a:ea typeface="Calibri"/>
                <a:cs typeface="Times New Roman"/>
              </a:rPr>
              <a:t>in het oog houden</a:t>
            </a:r>
            <a:r>
              <a:rPr lang="nl-NL" sz="2000" i="1" dirty="0">
                <a:solidFill>
                  <a:srgbClr val="387038"/>
                </a:solidFill>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of iets </a:t>
            </a:r>
            <a:r>
              <a:rPr lang="nl-NL" sz="2800" dirty="0">
                <a:latin typeface="Century Gothic" panose="020B0502020202020204" pitchFamily="34" charset="0"/>
                <a:ea typeface="Calibri"/>
                <a:cs typeface="Times New Roman"/>
              </a:rPr>
              <a:t>niet meer zien, niet meer aan denken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Als je slaperig wordt, </a:t>
            </a:r>
            <a:r>
              <a:rPr lang="nl-NL" sz="2000" i="1" u="sng" dirty="0">
                <a:solidFill>
                  <a:srgbClr val="387038"/>
                </a:solidFill>
                <a:effectLst/>
                <a:latin typeface="Century Gothic" panose="020B0502020202020204" pitchFamily="34" charset="0"/>
                <a:ea typeface="Calibri"/>
                <a:cs typeface="Times New Roman"/>
              </a:rPr>
              <a:t>verlies</a:t>
            </a:r>
            <a:r>
              <a:rPr lang="nl-NL" sz="2000" i="1" dirty="0">
                <a:solidFill>
                  <a:srgbClr val="387038"/>
                </a:solidFill>
                <a:effectLst/>
                <a:latin typeface="Century Gothic" panose="020B0502020202020204" pitchFamily="34" charset="0"/>
                <a:ea typeface="Calibri"/>
                <a:cs typeface="Times New Roman"/>
              </a:rPr>
              <a:t> je de andere spelers </a:t>
            </a:r>
            <a:r>
              <a:rPr lang="nl-NL" sz="2000" i="1" u="sng" dirty="0">
                <a:solidFill>
                  <a:srgbClr val="387038"/>
                </a:solidFill>
                <a:effectLst/>
                <a:latin typeface="Century Gothic" panose="020B0502020202020204" pitchFamily="34" charset="0"/>
                <a:ea typeface="Calibri"/>
                <a:cs typeface="Times New Roman"/>
              </a:rPr>
              <a:t>uit het oog</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kleding, buiten, jurk, betegeld&#10;&#10;Automatisch gegenereerde beschrijving">
            <a:extLst>
              <a:ext uri="{FF2B5EF4-FFF2-40B4-BE49-F238E27FC236}">
                <a16:creationId xmlns:a16="http://schemas.microsoft.com/office/drawing/2014/main" id="{5CDF8DE1-08AD-48D9-BAB8-67812B650C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544" y="3068960"/>
            <a:ext cx="2721135" cy="1583700"/>
          </a:xfrm>
          <a:prstGeom prst="rect">
            <a:avLst/>
          </a:prstGeom>
        </p:spPr>
      </p:pic>
      <p:pic>
        <p:nvPicPr>
          <p:cNvPr id="9" name="Afbeelding 8" descr="Afbeelding met silhouet&#10;&#10;Automatisch gegenereerde beschrijving">
            <a:extLst>
              <a:ext uri="{FF2B5EF4-FFF2-40B4-BE49-F238E27FC236}">
                <a16:creationId xmlns:a16="http://schemas.microsoft.com/office/drawing/2014/main" id="{A542DBA1-15AD-4D3E-92CD-202EEEE158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90193" y="3504174"/>
            <a:ext cx="1921767" cy="1537414"/>
          </a:xfrm>
          <a:prstGeom prst="rect">
            <a:avLst/>
          </a:prstGeom>
        </p:spPr>
      </p:pic>
      <p:pic>
        <p:nvPicPr>
          <p:cNvPr id="3" name="Afbeelding 2" descr="Afbeelding met kleding, persoon, meisje, jurk&#10;&#10;Automatisch gegenereerde beschrijving">
            <a:extLst>
              <a:ext uri="{FF2B5EF4-FFF2-40B4-BE49-F238E27FC236}">
                <a16:creationId xmlns:a16="http://schemas.microsoft.com/office/drawing/2014/main" id="{7BB89615-3C2D-4D9F-9FDE-DEA64EB4EE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1328" y="3068960"/>
            <a:ext cx="2721135" cy="1583700"/>
          </a:xfrm>
          <a:prstGeom prst="rect">
            <a:avLst/>
          </a:prstGeom>
        </p:spPr>
      </p:pic>
      <p:pic>
        <p:nvPicPr>
          <p:cNvPr id="5" name="Afbeelding 4" descr="Afbeelding met tennis, vrouw&#10;&#10;Automatisch gegenereerde beschrijving">
            <a:extLst>
              <a:ext uri="{FF2B5EF4-FFF2-40B4-BE49-F238E27FC236}">
                <a16:creationId xmlns:a16="http://schemas.microsoft.com/office/drawing/2014/main" id="{0E4829C1-72FA-4468-9EE8-70D16F1FBD9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2344" r="30564"/>
          <a:stretch/>
        </p:blipFill>
        <p:spPr>
          <a:xfrm>
            <a:off x="7041439" y="3272902"/>
            <a:ext cx="1382048" cy="1960444"/>
          </a:xfrm>
          <a:prstGeom prst="rect">
            <a:avLst/>
          </a:prstGeom>
        </p:spPr>
      </p:pic>
    </p:spTree>
    <p:extLst>
      <p:ext uri="{BB962C8B-B14F-4D97-AF65-F5344CB8AC3E}">
        <p14:creationId xmlns:p14="http://schemas.microsoft.com/office/powerpoint/2010/main" val="356917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325"/>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de schuldige</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het slachtoffer</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iets verkeerds gedaan heeft, de dader</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Zij gooide het spel door de kamer. Zij is </a:t>
            </a:r>
            <a:r>
              <a:rPr lang="nl-NL" sz="2000" i="1" u="sng" dirty="0">
                <a:solidFill>
                  <a:srgbClr val="387038"/>
                </a:solidFill>
                <a:latin typeface="Century Gothic" panose="020B0502020202020204" pitchFamily="34" charset="0"/>
                <a:ea typeface="Calibri"/>
                <a:cs typeface="Times New Roman"/>
              </a:rPr>
              <a:t>de schuldige</a:t>
            </a:r>
            <a:r>
              <a:rPr lang="nl-NL" sz="2000" i="1" dirty="0">
                <a:solidFill>
                  <a:srgbClr val="387038"/>
                </a:solidFill>
                <a:latin typeface="Century Gothic" panose="020B0502020202020204" pitchFamily="34" charset="0"/>
                <a:ea typeface="Calibri"/>
                <a:cs typeface="Times New Roman"/>
              </a:rPr>
              <a:t>.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iets ergs heeft meegemaakt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Zij kregen het spel tegen zich aan gegooid en raakte gewond. Zij zijn </a:t>
            </a:r>
            <a:r>
              <a:rPr lang="nl-NL" sz="2000" i="1" u="sng" dirty="0">
                <a:solidFill>
                  <a:srgbClr val="387038"/>
                </a:solidFill>
                <a:effectLst/>
                <a:latin typeface="Century Gothic" panose="020B0502020202020204" pitchFamily="34" charset="0"/>
                <a:ea typeface="Calibri"/>
                <a:cs typeface="Times New Roman"/>
              </a:rPr>
              <a:t>de slachtoffers</a:t>
            </a:r>
            <a:r>
              <a:rPr lang="nl-NL" sz="2000" i="1" dirty="0">
                <a:solidFill>
                  <a:srgbClr val="387038"/>
                </a:solidFill>
                <a:effectLst/>
                <a:latin typeface="Century Gothic" panose="020B0502020202020204" pitchFamily="34" charset="0"/>
                <a:ea typeface="Calibri"/>
                <a:cs typeface="Times New Roman"/>
              </a:rPr>
              <a:t>.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tekst, speelgoed, pop&#10;&#10;Automatisch gegenereerde beschrijving">
            <a:extLst>
              <a:ext uri="{FF2B5EF4-FFF2-40B4-BE49-F238E27FC236}">
                <a16:creationId xmlns:a16="http://schemas.microsoft.com/office/drawing/2014/main" id="{3154073D-90E4-4C84-BE40-16BB0048EA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380" r="35826"/>
          <a:stretch/>
        </p:blipFill>
        <p:spPr>
          <a:xfrm>
            <a:off x="4861680" y="2743993"/>
            <a:ext cx="3930250" cy="2341338"/>
          </a:xfrm>
          <a:prstGeom prst="rect">
            <a:avLst/>
          </a:prstGeom>
        </p:spPr>
      </p:pic>
      <p:pic>
        <p:nvPicPr>
          <p:cNvPr id="3" name="Afbeelding 2" descr="Afbeelding met kleding, persoon, buiten, jurk&#10;&#10;Automatisch gegenereerde beschrijving">
            <a:extLst>
              <a:ext uri="{FF2B5EF4-FFF2-40B4-BE49-F238E27FC236}">
                <a16:creationId xmlns:a16="http://schemas.microsoft.com/office/drawing/2014/main" id="{6F0DEDDF-EC3A-48CB-A11B-744BBFE0BB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3187798"/>
            <a:ext cx="3257249" cy="1895718"/>
          </a:xfrm>
          <a:prstGeom prst="rect">
            <a:avLst/>
          </a:prstGeom>
        </p:spPr>
      </p:pic>
    </p:spTree>
    <p:extLst>
      <p:ext uri="{BB962C8B-B14F-4D97-AF65-F5344CB8AC3E}">
        <p14:creationId xmlns:p14="http://schemas.microsoft.com/office/powerpoint/2010/main" val="306963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bezetten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bevrijden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een land of plaats in bezit nemen met een leger soldaten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Je </a:t>
            </a:r>
            <a:r>
              <a:rPr lang="nl-NL" sz="2000" i="1" u="sng" dirty="0">
                <a:solidFill>
                  <a:srgbClr val="387038"/>
                </a:solidFill>
                <a:latin typeface="Century Gothic" panose="020B0502020202020204" pitchFamily="34" charset="0"/>
                <a:ea typeface="Calibri"/>
                <a:cs typeface="Times New Roman"/>
              </a:rPr>
              <a:t>bezet</a:t>
            </a:r>
            <a:r>
              <a:rPr lang="nl-NL" sz="2000" i="1" dirty="0">
                <a:solidFill>
                  <a:srgbClr val="387038"/>
                </a:solidFill>
                <a:latin typeface="Century Gothic" panose="020B0502020202020204" pitchFamily="34" charset="0"/>
                <a:ea typeface="Calibri"/>
                <a:cs typeface="Times New Roman"/>
              </a:rPr>
              <a:t> eerst land.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4524" y="1561317"/>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zorgen dat iemand niet meer gevangen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Na een tijdje werd </a:t>
            </a: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het land </a:t>
            </a:r>
            <a:r>
              <a:rPr lang="nl-NL" sz="2000" i="1" u="sng" dirty="0">
                <a:solidFill>
                  <a:srgbClr val="387038"/>
                </a:solidFill>
                <a:effectLst/>
                <a:latin typeface="Century Gothic" panose="020B0502020202020204" pitchFamily="34" charset="0"/>
                <a:ea typeface="Calibri"/>
                <a:cs typeface="Times New Roman"/>
              </a:rPr>
              <a:t>bevrijd</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tekst&#10;&#10;Automatisch gegenereerde beschrijving">
            <a:extLst>
              <a:ext uri="{FF2B5EF4-FFF2-40B4-BE49-F238E27FC236}">
                <a16:creationId xmlns:a16="http://schemas.microsoft.com/office/drawing/2014/main" id="{5AFD5016-36DC-485C-84A3-2749498CCD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272" y="3083851"/>
            <a:ext cx="3511474" cy="2345665"/>
          </a:xfrm>
          <a:prstGeom prst="rect">
            <a:avLst/>
          </a:prstGeom>
        </p:spPr>
      </p:pic>
      <p:pic>
        <p:nvPicPr>
          <p:cNvPr id="3" name="Afbeelding 2" descr="Afbeelding met lucht, kudde, draad, hek&#10;&#10;Automatisch gegenereerde beschrijving">
            <a:extLst>
              <a:ext uri="{FF2B5EF4-FFF2-40B4-BE49-F238E27FC236}">
                <a16:creationId xmlns:a16="http://schemas.microsoft.com/office/drawing/2014/main" id="{703DDFE8-DC0C-4492-BE3C-945E7C75F3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3083851"/>
            <a:ext cx="3528392" cy="1933558"/>
          </a:xfrm>
          <a:prstGeom prst="rect">
            <a:avLst/>
          </a:prstGeom>
        </p:spPr>
      </p:pic>
    </p:spTree>
    <p:extLst>
      <p:ext uri="{BB962C8B-B14F-4D97-AF65-F5344CB8AC3E}">
        <p14:creationId xmlns:p14="http://schemas.microsoft.com/office/powerpoint/2010/main" val="20794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2692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Century Gothic" panose="020B0502020202020204" pitchFamily="34" charset="0"/>
                <a:ea typeface="Calibri"/>
                <a:cs typeface="Times New Roman"/>
              </a:rPr>
              <a:t>uiteenvallen</a:t>
            </a:r>
            <a:endParaRPr lang="nl-NL" sz="52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700" b="1" dirty="0">
                <a:solidFill>
                  <a:srgbClr val="387038"/>
                </a:solidFill>
                <a:latin typeface="Century Gothic" panose="020B0502020202020204" pitchFamily="34" charset="0"/>
                <a:ea typeface="Calibri"/>
                <a:cs typeface="Times New Roman"/>
              </a:rPr>
              <a:t>b</a:t>
            </a:r>
            <a:r>
              <a:rPr lang="nl-NL" sz="4700" b="1" dirty="0">
                <a:solidFill>
                  <a:srgbClr val="387038"/>
                </a:solidFill>
                <a:effectLst/>
                <a:latin typeface="Century Gothic" panose="020B0502020202020204" pitchFamily="34" charset="0"/>
                <a:ea typeface="Calibri"/>
                <a:cs typeface="Times New Roman"/>
              </a:rPr>
              <a:t>ijeenhouden</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stukken vallen, uit elkaar vallen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Op de grond bleek dat het spel </a:t>
            </a:r>
            <a:r>
              <a:rPr lang="nl-NL" sz="2000" i="1" u="sng" dirty="0">
                <a:solidFill>
                  <a:srgbClr val="387038"/>
                </a:solidFill>
                <a:latin typeface="Century Gothic" panose="020B0502020202020204" pitchFamily="34" charset="0"/>
                <a:ea typeface="Calibri"/>
                <a:cs typeface="Times New Roman"/>
              </a:rPr>
              <a:t>uiteengevallen</a:t>
            </a:r>
            <a:r>
              <a:rPr lang="nl-NL" sz="2000" i="1" dirty="0">
                <a:solidFill>
                  <a:srgbClr val="387038"/>
                </a:solidFill>
                <a:latin typeface="Century Gothic" panose="020B0502020202020204" pitchFamily="34" charset="0"/>
                <a:ea typeface="Calibri"/>
                <a:cs typeface="Times New Roman"/>
              </a:rPr>
              <a:t> was.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bij elkaar houden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Het elastiekje </a:t>
            </a:r>
            <a:r>
              <a:rPr lang="nl-NL" sz="2000" i="1" u="sng" dirty="0">
                <a:solidFill>
                  <a:srgbClr val="387038"/>
                </a:solidFill>
                <a:effectLst/>
                <a:latin typeface="Century Gothic" panose="020B0502020202020204" pitchFamily="34" charset="0"/>
                <a:ea typeface="Calibri"/>
                <a:cs typeface="Times New Roman"/>
              </a:rPr>
              <a:t>houdt</a:t>
            </a:r>
            <a:r>
              <a:rPr lang="nl-NL" sz="2000" i="1" dirty="0">
                <a:solidFill>
                  <a:srgbClr val="387038"/>
                </a:solidFill>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de haren </a:t>
            </a:r>
            <a:r>
              <a:rPr lang="nl-NL" sz="2000" i="1" u="sng" dirty="0">
                <a:solidFill>
                  <a:srgbClr val="387038"/>
                </a:solidFill>
                <a:effectLst/>
                <a:latin typeface="Century Gothic" panose="020B0502020202020204" pitchFamily="34" charset="0"/>
                <a:ea typeface="Calibri"/>
                <a:cs typeface="Times New Roman"/>
              </a:rPr>
              <a:t>bijeen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0" name="Groep 9">
            <a:extLst>
              <a:ext uri="{FF2B5EF4-FFF2-40B4-BE49-F238E27FC236}">
                <a16:creationId xmlns:a16="http://schemas.microsoft.com/office/drawing/2014/main" id="{C94F3DA2-F7FD-4585-BD2A-77E9C0A49BEE}"/>
              </a:ext>
            </a:extLst>
          </p:cNvPr>
          <p:cNvGrpSpPr/>
          <p:nvPr/>
        </p:nvGrpSpPr>
        <p:grpSpPr>
          <a:xfrm>
            <a:off x="320956" y="2773389"/>
            <a:ext cx="3950238" cy="2095771"/>
            <a:chOff x="631971" y="1964874"/>
            <a:chExt cx="7781504" cy="4128422"/>
          </a:xfrm>
        </p:grpSpPr>
        <p:sp>
          <p:nvSpPr>
            <p:cNvPr id="16" name="Tekstvak 15">
              <a:extLst>
                <a:ext uri="{FF2B5EF4-FFF2-40B4-BE49-F238E27FC236}">
                  <a16:creationId xmlns:a16="http://schemas.microsoft.com/office/drawing/2014/main" id="{7EC46E26-9CA2-403D-93F0-84C6FE11E8C1}"/>
                </a:ext>
              </a:extLst>
            </p:cNvPr>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7" name="Afbeelding 16" descr="Afbeelding met binnen, beddengoed, versierd, dessert&#10;&#10;Automatisch gegenereerde beschrijving">
              <a:extLst>
                <a:ext uri="{FF2B5EF4-FFF2-40B4-BE49-F238E27FC236}">
                  <a16:creationId xmlns:a16="http://schemas.microsoft.com/office/drawing/2014/main" id="{73B10E81-8CF3-4091-A190-17F485C9A4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6607"/>
            <a:stretch/>
          </p:blipFill>
          <p:spPr>
            <a:xfrm rot="642884">
              <a:off x="6482666" y="1964874"/>
              <a:ext cx="1922139" cy="2958991"/>
            </a:xfrm>
            <a:prstGeom prst="rect">
              <a:avLst/>
            </a:prstGeom>
          </p:spPr>
        </p:pic>
        <p:grpSp>
          <p:nvGrpSpPr>
            <p:cNvPr id="18" name="Groep 17">
              <a:extLst>
                <a:ext uri="{FF2B5EF4-FFF2-40B4-BE49-F238E27FC236}">
                  <a16:creationId xmlns:a16="http://schemas.microsoft.com/office/drawing/2014/main" id="{7119C7DA-FEFD-4314-A0D8-55275FBB98B2}"/>
                </a:ext>
              </a:extLst>
            </p:cNvPr>
            <p:cNvGrpSpPr/>
            <p:nvPr/>
          </p:nvGrpSpPr>
          <p:grpSpPr>
            <a:xfrm>
              <a:off x="2371571" y="2036328"/>
              <a:ext cx="3414038" cy="4056968"/>
              <a:chOff x="2371571" y="2036328"/>
              <a:chExt cx="3414038" cy="4056968"/>
            </a:xfrm>
          </p:grpSpPr>
          <p:grpSp>
            <p:nvGrpSpPr>
              <p:cNvPr id="27" name="Groep 26">
                <a:extLst>
                  <a:ext uri="{FF2B5EF4-FFF2-40B4-BE49-F238E27FC236}">
                    <a16:creationId xmlns:a16="http://schemas.microsoft.com/office/drawing/2014/main" id="{128EC9B1-8B8A-47D7-9D65-C2B8A2E8C71D}"/>
                  </a:ext>
                </a:extLst>
              </p:cNvPr>
              <p:cNvGrpSpPr/>
              <p:nvPr/>
            </p:nvGrpSpPr>
            <p:grpSpPr>
              <a:xfrm rot="2072055">
                <a:off x="2371571" y="2036328"/>
                <a:ext cx="3414038" cy="3433972"/>
                <a:chOff x="4228749" y="2240437"/>
                <a:chExt cx="3414038" cy="3433972"/>
              </a:xfrm>
            </p:grpSpPr>
            <p:pic>
              <p:nvPicPr>
                <p:cNvPr id="29" name="Afbeelding 28" descr="Afbeelding met binnen, beddengoed, versierd, dessert&#10;&#10;Automatisch gegenereerde beschrijving">
                  <a:extLst>
                    <a:ext uri="{FF2B5EF4-FFF2-40B4-BE49-F238E27FC236}">
                      <a16:creationId xmlns:a16="http://schemas.microsoft.com/office/drawing/2014/main" id="{067E90E5-77F2-43A8-8409-85503DC5063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8611"/>
                <a:stretch/>
              </p:blipFill>
              <p:spPr>
                <a:xfrm>
                  <a:off x="4480510" y="2527919"/>
                  <a:ext cx="3162277" cy="2958991"/>
                </a:xfrm>
                <a:prstGeom prst="rect">
                  <a:avLst/>
                </a:prstGeom>
              </p:spPr>
            </p:pic>
            <p:sp>
              <p:nvSpPr>
                <p:cNvPr id="30" name="Rechthoek 29">
                  <a:extLst>
                    <a:ext uri="{FF2B5EF4-FFF2-40B4-BE49-F238E27FC236}">
                      <a16:creationId xmlns:a16="http://schemas.microsoft.com/office/drawing/2014/main" id="{B4E8F97D-6B5B-42BC-BCD4-558DC62F1589}"/>
                    </a:ext>
                  </a:extLst>
                </p:cNvPr>
                <p:cNvSpPr/>
                <p:nvPr/>
              </p:nvSpPr>
              <p:spPr>
                <a:xfrm rot="19869169">
                  <a:off x="5065068" y="2240437"/>
                  <a:ext cx="1936884" cy="97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85789656-9437-4486-95FE-034D914A2C9E}"/>
                    </a:ext>
                  </a:extLst>
                </p:cNvPr>
                <p:cNvSpPr/>
                <p:nvPr/>
              </p:nvSpPr>
              <p:spPr>
                <a:xfrm rot="198040">
                  <a:off x="4228749" y="4308385"/>
                  <a:ext cx="1936884" cy="136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8" name="Gelijkbenige driehoek 27">
                <a:extLst>
                  <a:ext uri="{FF2B5EF4-FFF2-40B4-BE49-F238E27FC236}">
                    <a16:creationId xmlns:a16="http://schemas.microsoft.com/office/drawing/2014/main" id="{84058097-64BE-4020-A683-1885D27D03E2}"/>
                  </a:ext>
                </a:extLst>
              </p:cNvPr>
              <p:cNvSpPr/>
              <p:nvPr/>
            </p:nvSpPr>
            <p:spPr>
              <a:xfrm>
                <a:off x="4519542" y="4005064"/>
                <a:ext cx="729685" cy="208823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9" name="Groep 18">
              <a:extLst>
                <a:ext uri="{FF2B5EF4-FFF2-40B4-BE49-F238E27FC236}">
                  <a16:creationId xmlns:a16="http://schemas.microsoft.com/office/drawing/2014/main" id="{28FD2789-5338-4F60-9FF8-9D10CEB97E2F}"/>
                </a:ext>
              </a:extLst>
            </p:cNvPr>
            <p:cNvGrpSpPr/>
            <p:nvPr/>
          </p:nvGrpSpPr>
          <p:grpSpPr>
            <a:xfrm rot="21052586">
              <a:off x="631971" y="2510539"/>
              <a:ext cx="2448272" cy="3351703"/>
              <a:chOff x="500848" y="2636912"/>
              <a:chExt cx="2448272" cy="3351703"/>
            </a:xfrm>
          </p:grpSpPr>
          <p:grpSp>
            <p:nvGrpSpPr>
              <p:cNvPr id="23" name="Groep 22">
                <a:extLst>
                  <a:ext uri="{FF2B5EF4-FFF2-40B4-BE49-F238E27FC236}">
                    <a16:creationId xmlns:a16="http://schemas.microsoft.com/office/drawing/2014/main" id="{3B235D18-3090-4938-99DA-CBD2BA22894F}"/>
                  </a:ext>
                </a:extLst>
              </p:cNvPr>
              <p:cNvGrpSpPr/>
              <p:nvPr/>
            </p:nvGrpSpPr>
            <p:grpSpPr>
              <a:xfrm>
                <a:off x="500848" y="2918281"/>
                <a:ext cx="2448272" cy="3070334"/>
                <a:chOff x="500848" y="2918281"/>
                <a:chExt cx="2448272" cy="3070334"/>
              </a:xfrm>
            </p:grpSpPr>
            <p:pic>
              <p:nvPicPr>
                <p:cNvPr id="25" name="Afbeelding 24" descr="Afbeelding met binnen, beddengoed, versierd, dessert&#10;&#10;Automatisch gegenereerde beschrijving">
                  <a:extLst>
                    <a:ext uri="{FF2B5EF4-FFF2-40B4-BE49-F238E27FC236}">
                      <a16:creationId xmlns:a16="http://schemas.microsoft.com/office/drawing/2014/main" id="{B7BD2FA7-890F-427F-B8B5-FB7CAB4B51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4237"/>
                <a:stretch/>
              </p:blipFill>
              <p:spPr>
                <a:xfrm>
                  <a:off x="906924" y="2918281"/>
                  <a:ext cx="1584176" cy="2958991"/>
                </a:xfrm>
                <a:prstGeom prst="rect">
                  <a:avLst/>
                </a:prstGeom>
              </p:spPr>
            </p:pic>
            <p:sp>
              <p:nvSpPr>
                <p:cNvPr id="26" name="Gelijkbenige driehoek 25">
                  <a:extLst>
                    <a:ext uri="{FF2B5EF4-FFF2-40B4-BE49-F238E27FC236}">
                      <a16:creationId xmlns:a16="http://schemas.microsoft.com/office/drawing/2014/main" id="{0063653E-6114-4C21-BB3A-9D92357433E5}"/>
                    </a:ext>
                  </a:extLst>
                </p:cNvPr>
                <p:cNvSpPr/>
                <p:nvPr/>
              </p:nvSpPr>
              <p:spPr>
                <a:xfrm>
                  <a:off x="500848" y="4253760"/>
                  <a:ext cx="2448272" cy="1734855"/>
                </a:xfrm>
                <a:prstGeom prst="triangle">
                  <a:avLst>
                    <a:gd name="adj" fmla="val 4242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Gelijkbenige driehoek 23">
                <a:extLst>
                  <a:ext uri="{FF2B5EF4-FFF2-40B4-BE49-F238E27FC236}">
                    <a16:creationId xmlns:a16="http://schemas.microsoft.com/office/drawing/2014/main" id="{EC9B309F-A55D-4814-8A32-018593F95603}"/>
                  </a:ext>
                </a:extLst>
              </p:cNvPr>
              <p:cNvSpPr/>
              <p:nvPr/>
            </p:nvSpPr>
            <p:spPr>
              <a:xfrm rot="1140374">
                <a:off x="1907704" y="2636912"/>
                <a:ext cx="989470" cy="87338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 name="Gelijkbenige driehoek 19">
              <a:extLst>
                <a:ext uri="{FF2B5EF4-FFF2-40B4-BE49-F238E27FC236}">
                  <a16:creationId xmlns:a16="http://schemas.microsoft.com/office/drawing/2014/main" id="{81BA19F0-2089-4413-A411-2B6ACF2A290C}"/>
                </a:ext>
              </a:extLst>
            </p:cNvPr>
            <p:cNvSpPr/>
            <p:nvPr/>
          </p:nvSpPr>
          <p:spPr>
            <a:xfrm rot="14618489">
              <a:off x="2209848" y="3381181"/>
              <a:ext cx="1661425" cy="97901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Gelijkbenige driehoek 20">
              <a:extLst>
                <a:ext uri="{FF2B5EF4-FFF2-40B4-BE49-F238E27FC236}">
                  <a16:creationId xmlns:a16="http://schemas.microsoft.com/office/drawing/2014/main" id="{EFDDFC9A-C216-406B-A248-250757293D03}"/>
                </a:ext>
              </a:extLst>
            </p:cNvPr>
            <p:cNvSpPr/>
            <p:nvPr/>
          </p:nvSpPr>
          <p:spPr>
            <a:xfrm>
              <a:off x="6910878" y="3934028"/>
              <a:ext cx="1502597" cy="115635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Gelijkbenige driehoek 21">
              <a:extLst>
                <a:ext uri="{FF2B5EF4-FFF2-40B4-BE49-F238E27FC236}">
                  <a16:creationId xmlns:a16="http://schemas.microsoft.com/office/drawing/2014/main" id="{F0867F15-BE5C-43F6-B229-CB1750E9D6B3}"/>
                </a:ext>
              </a:extLst>
            </p:cNvPr>
            <p:cNvSpPr/>
            <p:nvPr/>
          </p:nvSpPr>
          <p:spPr>
            <a:xfrm>
              <a:off x="5871124" y="3842447"/>
              <a:ext cx="1007704" cy="100811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6" name="Afbeelding 5" descr="Afbeelding met persoon, vrouw, haarstukje, haar&#10;&#10;Automatisch gegenereerde beschrijving">
            <a:extLst>
              <a:ext uri="{FF2B5EF4-FFF2-40B4-BE49-F238E27FC236}">
                <a16:creationId xmlns:a16="http://schemas.microsoft.com/office/drawing/2014/main" id="{1D3484D7-A4E6-4C86-B647-203945C39E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83291" y="2678894"/>
            <a:ext cx="3233125" cy="2159728"/>
          </a:xfrm>
          <a:prstGeom prst="rect">
            <a:avLst/>
          </a:prstGeom>
        </p:spPr>
      </p:pic>
    </p:spTree>
    <p:extLst>
      <p:ext uri="{BB962C8B-B14F-4D97-AF65-F5344CB8AC3E}">
        <p14:creationId xmlns:p14="http://schemas.microsoft.com/office/powerpoint/2010/main" val="140612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10 – </a:t>
            </a:r>
            <a:r>
              <a:rPr lang="nl-NL">
                <a:solidFill>
                  <a:srgbClr val="C00000"/>
                </a:solidFill>
                <a:latin typeface="Century Gothic" panose="020B0502020202020204" pitchFamily="34" charset="0"/>
              </a:rPr>
              <a:t>8 maart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emotie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geschokt</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92766" y="3861048"/>
            <a:ext cx="264738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56782" y="3861985"/>
            <a:ext cx="2755378"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enthousiast</a:t>
            </a:r>
          </a:p>
        </p:txBody>
      </p:sp>
      <p:sp>
        <p:nvSpPr>
          <p:cNvPr id="11" name="Text Box 14"/>
          <p:cNvSpPr txBox="1"/>
          <p:nvPr/>
        </p:nvSpPr>
        <p:spPr>
          <a:xfrm>
            <a:off x="6101079" y="3861048"/>
            <a:ext cx="280655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48145" y="3861049"/>
            <a:ext cx="291634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gefrustreerd</a:t>
            </a: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5"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1521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62065" y="556392"/>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gevoel dat je hebt</a:t>
            </a:r>
            <a:endParaRPr lang="nl-NL" sz="1100" dirty="0">
              <a:effectLst/>
              <a:latin typeface="Century Gothic" panose="020B0502020202020204" pitchFamily="34" charset="0"/>
              <a:ea typeface="Calibri"/>
              <a:cs typeface="Times New Roman"/>
            </a:endParaRPr>
          </a:p>
        </p:txBody>
      </p:sp>
      <p:pic>
        <p:nvPicPr>
          <p:cNvPr id="17" name="Afbeelding 16" descr="Afbeelding met jongen, persoon, jong&#10;&#10;Automatisch gegenereerde beschrijving">
            <a:extLst>
              <a:ext uri="{FF2B5EF4-FFF2-40B4-BE49-F238E27FC236}">
                <a16:creationId xmlns:a16="http://schemas.microsoft.com/office/drawing/2014/main" id="{D30C7790-B85A-4CC2-9988-141D0BA26A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870" y="4581128"/>
            <a:ext cx="2140931" cy="1430142"/>
          </a:xfrm>
          <a:prstGeom prst="rect">
            <a:avLst/>
          </a:prstGeom>
        </p:spPr>
      </p:pic>
      <p:pic>
        <p:nvPicPr>
          <p:cNvPr id="3" name="Afbeelding 2" descr="Afbeelding met persoon, kleding, binnen&#10;&#10;Automatisch gegenereerde beschrijving">
            <a:extLst>
              <a:ext uri="{FF2B5EF4-FFF2-40B4-BE49-F238E27FC236}">
                <a16:creationId xmlns:a16="http://schemas.microsoft.com/office/drawing/2014/main" id="{F2D12DB0-EECF-4933-BFEB-49D7432D1B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80966" y="4643814"/>
            <a:ext cx="1959913" cy="1309222"/>
          </a:xfrm>
          <a:prstGeom prst="rect">
            <a:avLst/>
          </a:prstGeom>
        </p:spPr>
      </p:pic>
      <p:pic>
        <p:nvPicPr>
          <p:cNvPr id="18" name="Afbeelding 17" descr="Afbeelding met persoon, person, sport&#10;&#10;Automatisch gegenereerde beschrijving">
            <a:extLst>
              <a:ext uri="{FF2B5EF4-FFF2-40B4-BE49-F238E27FC236}">
                <a16:creationId xmlns:a16="http://schemas.microsoft.com/office/drawing/2014/main" id="{BA106387-2637-423E-B55B-FD51C950E7F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97410" y="4692969"/>
            <a:ext cx="2287346" cy="1290064"/>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618869"/>
            <a:ext cx="2808312" cy="10872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het</a:t>
            </a:r>
            <a:r>
              <a:rPr lang="nl-NL" sz="4000" dirty="0">
                <a:latin typeface="Century Gothic" panose="020B0502020202020204" pitchFamily="34" charset="0"/>
                <a:ea typeface="Calibri"/>
                <a:cs typeface="Times New Roman"/>
              </a:rPr>
              <a:t> jaar</a:t>
            </a:r>
            <a:endParaRPr lang="nl-NL" sz="4000" dirty="0">
              <a:effectLst/>
              <a:latin typeface="Century Gothic" panose="020B0502020202020204" pitchFamily="34" charset="0"/>
              <a:ea typeface="Calibri"/>
              <a:cs typeface="Times New Roman"/>
            </a:endParaRPr>
          </a:p>
        </p:txBody>
      </p:sp>
      <p:sp>
        <p:nvSpPr>
          <p:cNvPr id="9" name="Text Box 14"/>
          <p:cNvSpPr txBox="1"/>
          <p:nvPr/>
        </p:nvSpPr>
        <p:spPr>
          <a:xfrm>
            <a:off x="2976729" y="3767169"/>
            <a:ext cx="3138805" cy="57329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effectLst/>
                <a:latin typeface="Century Gothic" panose="020B0502020202020204" pitchFamily="34" charset="0"/>
                <a:ea typeface="Calibri"/>
                <a:cs typeface="Times New Roman"/>
              </a:rPr>
              <a:t>het decennium</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de eeuw</a:t>
            </a:r>
          </a:p>
        </p:txBody>
      </p:sp>
      <p:sp>
        <p:nvSpPr>
          <p:cNvPr id="11" name="Text Box 14"/>
          <p:cNvSpPr txBox="1"/>
          <p:nvPr/>
        </p:nvSpPr>
        <p:spPr>
          <a:xfrm>
            <a:off x="371750" y="531289"/>
            <a:ext cx="6151885"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Spelletjes worden al </a:t>
            </a:r>
            <a:r>
              <a:rPr lang="nl-NL" sz="2000" i="1" u="sng" dirty="0">
                <a:solidFill>
                  <a:srgbClr val="387038"/>
                </a:solidFill>
                <a:effectLst/>
                <a:latin typeface="Century Gothic" panose="020B0502020202020204" pitchFamily="34" charset="0"/>
                <a:ea typeface="Calibri"/>
                <a:cs typeface="Times New Roman"/>
              </a:rPr>
              <a:t>eeuw</a:t>
            </a:r>
            <a:r>
              <a:rPr lang="nl-NL" sz="2000" i="1" dirty="0">
                <a:solidFill>
                  <a:srgbClr val="387038"/>
                </a:solidFill>
                <a:effectLst/>
                <a:latin typeface="Century Gothic" panose="020B0502020202020204" pitchFamily="34" charset="0"/>
                <a:ea typeface="Calibri"/>
                <a:cs typeface="Times New Roman"/>
              </a:rPr>
              <a:t>enlang gespeeld.</a:t>
            </a:r>
            <a:endParaRPr lang="nl-NL" sz="1100" dirty="0">
              <a:effectLst/>
              <a:latin typeface="Century Gothic" panose="020B0502020202020204" pitchFamily="34" charset="0"/>
              <a:ea typeface="Calibri"/>
              <a:cs typeface="Times New Roman"/>
            </a:endParaRPr>
          </a:p>
        </p:txBody>
      </p:sp>
      <p:sp>
        <p:nvSpPr>
          <p:cNvPr id="2" name="Ovaal 1">
            <a:extLst>
              <a:ext uri="{FF2B5EF4-FFF2-40B4-BE49-F238E27FC236}">
                <a16:creationId xmlns:a16="http://schemas.microsoft.com/office/drawing/2014/main" id="{5C05F5F0-47E0-4B4E-BFB7-6660C2ED61B4}"/>
              </a:ext>
            </a:extLst>
          </p:cNvPr>
          <p:cNvSpPr/>
          <p:nvPr/>
        </p:nvSpPr>
        <p:spPr>
          <a:xfrm>
            <a:off x="683568" y="3284984"/>
            <a:ext cx="2012092" cy="114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2"/>
          <p:cNvSpPr txBox="1">
            <a:spLocks noChangeArrowheads="1"/>
          </p:cNvSpPr>
          <p:nvPr/>
        </p:nvSpPr>
        <p:spPr bwMode="auto">
          <a:xfrm>
            <a:off x="683568" y="3661440"/>
            <a:ext cx="201209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solidFill>
                  <a:schemeClr val="bg1"/>
                </a:solidFill>
                <a:latin typeface="Century Gothic" panose="020B0502020202020204" pitchFamily="34" charset="0"/>
                <a:ea typeface="Calibri"/>
                <a:cs typeface="Times New Roman"/>
              </a:rPr>
              <a:t>  12 maanden</a:t>
            </a:r>
            <a:endParaRPr lang="nl-NL" sz="1000" dirty="0">
              <a:solidFill>
                <a:schemeClr val="bg1"/>
              </a:solidFill>
              <a:effectLst/>
              <a:latin typeface="Century Gothic" panose="020B0502020202020204" pitchFamily="34" charset="0"/>
              <a:ea typeface="Calibri"/>
              <a:cs typeface="Times New Roman"/>
            </a:endParaRPr>
          </a:p>
        </p:txBody>
      </p:sp>
      <p:sp>
        <p:nvSpPr>
          <p:cNvPr id="18" name="Ovaal 17">
            <a:extLst>
              <a:ext uri="{FF2B5EF4-FFF2-40B4-BE49-F238E27FC236}">
                <a16:creationId xmlns:a16="http://schemas.microsoft.com/office/drawing/2014/main" id="{C78351F7-1945-4C67-A58F-A1DA60334E4B}"/>
              </a:ext>
            </a:extLst>
          </p:cNvPr>
          <p:cNvSpPr/>
          <p:nvPr/>
        </p:nvSpPr>
        <p:spPr>
          <a:xfrm>
            <a:off x="3565954" y="2346103"/>
            <a:ext cx="2012092" cy="11449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dirty="0"/>
          </a:p>
        </p:txBody>
      </p:sp>
      <p:sp>
        <p:nvSpPr>
          <p:cNvPr id="19" name="Tekstvak 2">
            <a:extLst>
              <a:ext uri="{FF2B5EF4-FFF2-40B4-BE49-F238E27FC236}">
                <a16:creationId xmlns:a16="http://schemas.microsoft.com/office/drawing/2014/main" id="{D542B003-C938-4E3C-8923-7A17727E0182}"/>
              </a:ext>
            </a:extLst>
          </p:cNvPr>
          <p:cNvSpPr txBox="1">
            <a:spLocks noChangeArrowheads="1"/>
          </p:cNvSpPr>
          <p:nvPr/>
        </p:nvSpPr>
        <p:spPr bwMode="auto">
          <a:xfrm>
            <a:off x="3903271" y="2698403"/>
            <a:ext cx="201209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solidFill>
                  <a:schemeClr val="bg1"/>
                </a:solidFill>
                <a:latin typeface="Century Gothic" panose="020B0502020202020204" pitchFamily="34" charset="0"/>
                <a:ea typeface="Calibri"/>
                <a:cs typeface="Times New Roman"/>
              </a:rPr>
              <a:t>  10 jaar</a:t>
            </a:r>
            <a:endParaRPr lang="nl-NL" sz="1000" dirty="0">
              <a:solidFill>
                <a:schemeClr val="bg1"/>
              </a:solidFill>
              <a:effectLst/>
              <a:latin typeface="Century Gothic" panose="020B0502020202020204" pitchFamily="34" charset="0"/>
              <a:ea typeface="Calibri"/>
              <a:cs typeface="Times New Roman"/>
            </a:endParaRPr>
          </a:p>
        </p:txBody>
      </p:sp>
      <p:sp>
        <p:nvSpPr>
          <p:cNvPr id="20" name="Ovaal 19">
            <a:extLst>
              <a:ext uri="{FF2B5EF4-FFF2-40B4-BE49-F238E27FC236}">
                <a16:creationId xmlns:a16="http://schemas.microsoft.com/office/drawing/2014/main" id="{AE297268-D60C-4AA6-B884-9FF5350C254F}"/>
              </a:ext>
            </a:extLst>
          </p:cNvPr>
          <p:cNvSpPr/>
          <p:nvPr/>
        </p:nvSpPr>
        <p:spPr>
          <a:xfrm>
            <a:off x="6523636" y="2105368"/>
            <a:ext cx="2012092" cy="11449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sp>
        <p:nvSpPr>
          <p:cNvPr id="21" name="Tekstvak 2">
            <a:extLst>
              <a:ext uri="{FF2B5EF4-FFF2-40B4-BE49-F238E27FC236}">
                <a16:creationId xmlns:a16="http://schemas.microsoft.com/office/drawing/2014/main" id="{7D75FB9C-18CF-44F3-8528-F5DD26771031}"/>
              </a:ext>
            </a:extLst>
          </p:cNvPr>
          <p:cNvSpPr txBox="1">
            <a:spLocks noChangeArrowheads="1"/>
          </p:cNvSpPr>
          <p:nvPr/>
        </p:nvSpPr>
        <p:spPr bwMode="auto">
          <a:xfrm>
            <a:off x="6828542" y="2476949"/>
            <a:ext cx="201209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solidFill>
                  <a:schemeClr val="bg1"/>
                </a:solidFill>
                <a:latin typeface="Century Gothic" panose="020B0502020202020204" pitchFamily="34" charset="0"/>
                <a:ea typeface="Calibri"/>
                <a:cs typeface="Times New Roman"/>
              </a:rPr>
              <a:t>  100 jaar</a:t>
            </a:r>
            <a:endParaRPr lang="nl-NL" sz="1000" dirty="0">
              <a:solidFill>
                <a:schemeClr val="bg1"/>
              </a:solidFill>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75439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C9B4AD5-DD21-4C5E-A5B7-8536166D2E1D}"/>
              </a:ext>
            </a:extLst>
          </p:cNvPr>
          <p:cNvPicPr>
            <a:picLocks noChangeAspect="1"/>
          </p:cNvPicPr>
          <p:nvPr/>
        </p:nvPicPr>
        <p:blipFill>
          <a:blip r:embed="rId2"/>
          <a:stretch>
            <a:fillRect/>
          </a:stretch>
        </p:blipFill>
        <p:spPr>
          <a:xfrm>
            <a:off x="4071211" y="1124744"/>
            <a:ext cx="5040560" cy="5040560"/>
          </a:xfrm>
          <a:prstGeom prst="rect">
            <a:avLst/>
          </a:prstGeom>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16024" y="-109018"/>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natie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de groep mensen die samen in een land woont</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Hier zie je een land gevuld door de hele </a:t>
            </a:r>
            <a:r>
              <a:rPr lang="nl-NL" sz="2800" i="1" u="sng" dirty="0">
                <a:solidFill>
                  <a:srgbClr val="387038"/>
                </a:solidFill>
                <a:latin typeface="Century Gothic" panose="020B0502020202020204" pitchFamily="34" charset="0"/>
                <a:cs typeface="Times New Roman"/>
              </a:rPr>
              <a:t>natie</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94322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0" y="-171400"/>
            <a:ext cx="9251504" cy="6986528"/>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grenzen aan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vlak naast elkaar liggen</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Deze landen </a:t>
            </a:r>
            <a:r>
              <a:rPr lang="nl-NL" sz="2800" i="1" u="sng" dirty="0">
                <a:solidFill>
                  <a:srgbClr val="387038"/>
                </a:solidFill>
                <a:latin typeface="Century Gothic" panose="020B0502020202020204" pitchFamily="34" charset="0"/>
                <a:cs typeface="Times New Roman"/>
              </a:rPr>
              <a:t>grenzen aan</a:t>
            </a:r>
            <a:r>
              <a:rPr lang="nl-NL" sz="2800" i="1" dirty="0">
                <a:solidFill>
                  <a:srgbClr val="387038"/>
                </a:solidFill>
                <a:latin typeface="Century Gothic" panose="020B0502020202020204" pitchFamily="34" charset="0"/>
                <a:cs typeface="Times New Roman"/>
              </a:rPr>
              <a:t> elkaar.</a:t>
            </a:r>
            <a:endParaRPr lang="nl-NL" sz="2800" i="1" dirty="0">
              <a:solidFill>
                <a:srgbClr val="00B050"/>
              </a:solidFill>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p:txBody>
      </p:sp>
      <p:pic>
        <p:nvPicPr>
          <p:cNvPr id="3" name="Afbeelding 2">
            <a:extLst>
              <a:ext uri="{FF2B5EF4-FFF2-40B4-BE49-F238E27FC236}">
                <a16:creationId xmlns:a16="http://schemas.microsoft.com/office/drawing/2014/main" id="{42D7A8D2-BFC1-4155-B0F2-41422B393DF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648" y="1988840"/>
            <a:ext cx="5112568" cy="3834426"/>
          </a:xfrm>
          <a:prstGeom prst="rect">
            <a:avLst/>
          </a:prstGeom>
        </p:spPr>
      </p:pic>
    </p:spTree>
    <p:extLst>
      <p:ext uri="{BB962C8B-B14F-4D97-AF65-F5344CB8AC3E}">
        <p14:creationId xmlns:p14="http://schemas.microsoft.com/office/powerpoint/2010/main" val="296475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de eeuw</a:t>
            </a:r>
            <a:endParaRPr lang="nl-NL" sz="8000" b="1" u="sng" dirty="0"/>
          </a:p>
        </p:txBody>
      </p:sp>
      <p:sp>
        <p:nvSpPr>
          <p:cNvPr id="3" name="Tekstvak 2">
            <a:extLst>
              <a:ext uri="{FF2B5EF4-FFF2-40B4-BE49-F238E27FC236}">
                <a16:creationId xmlns:a16="http://schemas.microsoft.com/office/drawing/2014/main" id="{AF23E2F0-E8FC-494A-A099-13C57E007C40}"/>
              </a:ext>
            </a:extLst>
          </p:cNvPr>
          <p:cNvSpPr txBox="1"/>
          <p:nvPr/>
        </p:nvSpPr>
        <p:spPr>
          <a:xfrm>
            <a:off x="304800" y="3148519"/>
            <a:ext cx="9019728" cy="1015663"/>
          </a:xfrm>
          <a:prstGeom prst="rect">
            <a:avLst/>
          </a:prstGeom>
          <a:noFill/>
        </p:spPr>
        <p:txBody>
          <a:bodyPr wrap="square" rtlCol="0">
            <a:spAutoFit/>
          </a:bodyPr>
          <a:lstStyle/>
          <a:p>
            <a:r>
              <a:rPr lang="nl-NL" sz="6000" dirty="0">
                <a:solidFill>
                  <a:srgbClr val="7030A0"/>
                </a:solidFill>
                <a:latin typeface="Cavolini" panose="03000502040302020204" pitchFamily="66" charset="0"/>
                <a:cs typeface="Cavolini" panose="03000502040302020204" pitchFamily="66" charset="0"/>
              </a:rPr>
              <a:t>0                100 jaar</a:t>
            </a:r>
          </a:p>
        </p:txBody>
      </p:sp>
      <p:cxnSp>
        <p:nvCxnSpPr>
          <p:cNvPr id="7" name="Rechte verbindingslijn met pijl 6">
            <a:extLst>
              <a:ext uri="{FF2B5EF4-FFF2-40B4-BE49-F238E27FC236}">
                <a16:creationId xmlns:a16="http://schemas.microsoft.com/office/drawing/2014/main" id="{538CBCE2-D5E2-4A6E-A60D-5BC9B92D6C2E}"/>
              </a:ext>
            </a:extLst>
          </p:cNvPr>
          <p:cNvCxnSpPr>
            <a:cxnSpLocks/>
          </p:cNvCxnSpPr>
          <p:nvPr/>
        </p:nvCxnSpPr>
        <p:spPr>
          <a:xfrm>
            <a:off x="611560" y="4293096"/>
            <a:ext cx="5832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bezetten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descr="Afbeelding met tekst&#10;&#10;Automatisch gegenereerde beschrijving">
            <a:extLst>
              <a:ext uri="{FF2B5EF4-FFF2-40B4-BE49-F238E27FC236}">
                <a16:creationId xmlns:a16="http://schemas.microsoft.com/office/drawing/2014/main" id="{9A72AE6B-4263-4565-88B7-CAF4F724D7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543" y="1519530"/>
            <a:ext cx="7771314" cy="5191239"/>
          </a:xfrm>
          <a:prstGeom prst="rect">
            <a:avLst/>
          </a:prstGeom>
        </p:spPr>
      </p:pic>
    </p:spTree>
    <p:extLst>
      <p:ext uri="{BB962C8B-B14F-4D97-AF65-F5344CB8AC3E}">
        <p14:creationId xmlns:p14="http://schemas.microsoft.com/office/powerpoint/2010/main" val="235756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0D973F2-6ACA-41B0-9365-78320DEFE81A}"/>
              </a:ext>
            </a:extLst>
          </p:cNvPr>
          <p:cNvPicPr>
            <a:picLocks noChangeAspect="1"/>
          </p:cNvPicPr>
          <p:nvPr/>
        </p:nvPicPr>
        <p:blipFill>
          <a:blip r:embed="rId3"/>
          <a:stretch>
            <a:fillRect/>
          </a:stretch>
        </p:blipFill>
        <p:spPr>
          <a:xfrm>
            <a:off x="1691680" y="-675456"/>
            <a:ext cx="8280920" cy="8280920"/>
          </a:xfrm>
          <a:prstGeom prst="rect">
            <a:avLst/>
          </a:prstGeom>
        </p:spPr>
      </p:pic>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de natie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Tree>
    <p:extLst>
      <p:ext uri="{BB962C8B-B14F-4D97-AF65-F5344CB8AC3E}">
        <p14:creationId xmlns:p14="http://schemas.microsoft.com/office/powerpoint/2010/main" val="144950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onafhankelijk</a:t>
            </a:r>
            <a:endParaRPr lang="nl-NL" sz="6800" b="1" u="sng" dirty="0">
              <a:latin typeface="Century Gothic" panose="020B0502020202020204" pitchFamily="34" charset="0"/>
            </a:endParaRPr>
          </a:p>
        </p:txBody>
      </p:sp>
      <p:pic>
        <p:nvPicPr>
          <p:cNvPr id="3" name="Afbeelding 2" descr="Afbeelding met kleding, persoon, buiten, poseren&#10;&#10;Automatisch gegenereerde beschrijving">
            <a:extLst>
              <a:ext uri="{FF2B5EF4-FFF2-40B4-BE49-F238E27FC236}">
                <a16:creationId xmlns:a16="http://schemas.microsoft.com/office/drawing/2014/main" id="{B3D8E31D-703B-43E2-8F78-2517B0EF66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952" y="3140968"/>
            <a:ext cx="5961005" cy="3469303"/>
          </a:xfrm>
          <a:prstGeom prst="rect">
            <a:avLst/>
          </a:prstGeom>
        </p:spPr>
      </p:pic>
      <p:sp>
        <p:nvSpPr>
          <p:cNvPr id="4" name="Tekstballon: ovaal 3">
            <a:extLst>
              <a:ext uri="{FF2B5EF4-FFF2-40B4-BE49-F238E27FC236}">
                <a16:creationId xmlns:a16="http://schemas.microsoft.com/office/drawing/2014/main" id="{FEC3EB72-2412-4FE7-89D9-DE56E09F95DE}"/>
              </a:ext>
            </a:extLst>
          </p:cNvPr>
          <p:cNvSpPr/>
          <p:nvPr/>
        </p:nvSpPr>
        <p:spPr>
          <a:xfrm>
            <a:off x="4427984" y="1700808"/>
            <a:ext cx="3888432" cy="2232248"/>
          </a:xfrm>
          <a:prstGeom prst="wedgeEllipseCallout">
            <a:avLst>
              <a:gd name="adj1" fmla="val -68793"/>
              <a:gd name="adj2" fmla="val 45252"/>
            </a:avLst>
          </a:prstGeom>
          <a:solidFill>
            <a:srgbClr val="EEF6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1981FDC1-9585-47DB-A99F-5F1FFDFEAB60}"/>
              </a:ext>
            </a:extLst>
          </p:cNvPr>
          <p:cNvSpPr txBox="1"/>
          <p:nvPr/>
        </p:nvSpPr>
        <p:spPr>
          <a:xfrm>
            <a:off x="4914020" y="2547065"/>
            <a:ext cx="3384376" cy="584775"/>
          </a:xfrm>
          <a:prstGeom prst="rect">
            <a:avLst/>
          </a:prstGeom>
          <a:noFill/>
        </p:spPr>
        <p:txBody>
          <a:bodyPr wrap="square" rtlCol="0">
            <a:spAutoFit/>
          </a:bodyPr>
          <a:lstStyle/>
          <a:p>
            <a:r>
              <a:rPr lang="nl-NL" sz="3200" dirty="0">
                <a:latin typeface="Century Gothic" panose="020B0502020202020204" pitchFamily="34" charset="0"/>
                <a:cs typeface="Cavolini" panose="03000502040302020204" pitchFamily="66" charset="0"/>
              </a:rPr>
              <a:t>Ik kan het zelf!</a:t>
            </a:r>
          </a:p>
        </p:txBody>
      </p:sp>
    </p:spTree>
    <p:extLst>
      <p:ext uri="{BB962C8B-B14F-4D97-AF65-F5344CB8AC3E}">
        <p14:creationId xmlns:p14="http://schemas.microsoft.com/office/powerpoint/2010/main" val="105032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6512" y="25814"/>
            <a:ext cx="9244135" cy="1323439"/>
          </a:xfrm>
          <a:prstGeom prst="rect">
            <a:avLst/>
          </a:prstGeom>
          <a:noFill/>
        </p:spPr>
        <p:txBody>
          <a:bodyPr wrap="square" rtlCol="0">
            <a:spAutoFit/>
          </a:bodyPr>
          <a:lstStyle/>
          <a:p>
            <a:r>
              <a:rPr lang="nl-NL" sz="8000" b="1" u="sng" dirty="0">
                <a:latin typeface="Century Gothic" panose="020B0502020202020204" pitchFamily="34" charset="0"/>
              </a:rPr>
              <a:t>in het oog houden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kleding, buiten, jurk, betegeld&#10;&#10;Automatisch gegenereerde beschrijving">
            <a:extLst>
              <a:ext uri="{FF2B5EF4-FFF2-40B4-BE49-F238E27FC236}">
                <a16:creationId xmlns:a16="http://schemas.microsoft.com/office/drawing/2014/main" id="{DDE02D6F-C12D-43F1-91D1-BF7575E3FC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867" y="1772816"/>
            <a:ext cx="6309164" cy="3671932"/>
          </a:xfrm>
          <a:prstGeom prst="rect">
            <a:avLst/>
          </a:prstGeom>
        </p:spPr>
      </p:pic>
      <p:pic>
        <p:nvPicPr>
          <p:cNvPr id="9" name="Afbeelding 8" descr="Afbeelding met silhouet&#10;&#10;Automatisch gegenereerde beschrijving">
            <a:extLst>
              <a:ext uri="{FF2B5EF4-FFF2-40B4-BE49-F238E27FC236}">
                <a16:creationId xmlns:a16="http://schemas.microsoft.com/office/drawing/2014/main" id="{C0D37790-7AE0-4C67-82F1-24A21A76AE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3933056"/>
            <a:ext cx="3422154" cy="2737723"/>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vertrouwen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kleding, persoon, jurk&#10;&#10;Automatisch gegenereerde beschrijving">
            <a:extLst>
              <a:ext uri="{FF2B5EF4-FFF2-40B4-BE49-F238E27FC236}">
                <a16:creationId xmlns:a16="http://schemas.microsoft.com/office/drawing/2014/main" id="{10B23A95-483F-40B1-A25B-26AF45DD2C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916832"/>
            <a:ext cx="7398655" cy="4306015"/>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9480" y="18565"/>
            <a:ext cx="9276048" cy="1323439"/>
          </a:xfrm>
          <a:prstGeom prst="rect">
            <a:avLst/>
          </a:prstGeom>
          <a:noFill/>
        </p:spPr>
        <p:txBody>
          <a:bodyPr wrap="square" rtlCol="0">
            <a:spAutoFit/>
          </a:bodyPr>
          <a:lstStyle/>
          <a:p>
            <a:r>
              <a:rPr lang="nl-NL" sz="8000" b="1" u="sng" dirty="0">
                <a:latin typeface="Century Gothic" panose="020B0502020202020204" pitchFamily="34" charset="0"/>
              </a:rPr>
              <a:t>grenzen aan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16FDF3BE-1E2C-4D7D-9704-EEA986522E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1587415"/>
            <a:ext cx="7002693" cy="5252020"/>
          </a:xfrm>
          <a:prstGeom prst="rect">
            <a:avLst/>
          </a:prstGeom>
        </p:spPr>
      </p:pic>
    </p:spTree>
    <p:extLst>
      <p:ext uri="{BB962C8B-B14F-4D97-AF65-F5344CB8AC3E}">
        <p14:creationId xmlns:p14="http://schemas.microsoft.com/office/powerpoint/2010/main" val="195799697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6228</TotalTime>
  <Words>986</Words>
  <Application>Microsoft Office PowerPoint</Application>
  <PresentationFormat>Diavoorstelling (4:3)</PresentationFormat>
  <Paragraphs>271</Paragraphs>
  <Slides>23</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Cavolini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1408</cp:revision>
  <dcterms:created xsi:type="dcterms:W3CDTF">2020-12-15T09:16:44Z</dcterms:created>
  <dcterms:modified xsi:type="dcterms:W3CDTF">2022-03-10T14:30:50Z</dcterms:modified>
</cp:coreProperties>
</file>