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483" r:id="rId2"/>
    <p:sldId id="548" r:id="rId3"/>
    <p:sldId id="265" r:id="rId4"/>
    <p:sldId id="1468" r:id="rId5"/>
    <p:sldId id="1389" r:id="rId6"/>
    <p:sldId id="1163" r:id="rId7"/>
    <p:sldId id="1469" r:id="rId8"/>
    <p:sldId id="1076" r:id="rId9"/>
    <p:sldId id="1471" r:id="rId10"/>
    <p:sldId id="1498" r:id="rId11"/>
    <p:sldId id="1486" r:id="rId12"/>
    <p:sldId id="1479" r:id="rId13"/>
    <p:sldId id="1465" r:id="rId14"/>
    <p:sldId id="934" r:id="rId15"/>
    <p:sldId id="1496" r:id="rId16"/>
    <p:sldId id="1501" r:id="rId17"/>
    <p:sldId id="1499" r:id="rId18"/>
    <p:sldId id="1497" r:id="rId19"/>
    <p:sldId id="264" r:id="rId20"/>
    <p:sldId id="1193" r:id="rId21"/>
    <p:sldId id="1500" r:id="rId22"/>
    <p:sldId id="1474"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483"/>
            <p14:sldId id="548"/>
            <p14:sldId id="265"/>
            <p14:sldId id="1468"/>
            <p14:sldId id="1389"/>
            <p14:sldId id="1163"/>
            <p14:sldId id="1469"/>
            <p14:sldId id="1076"/>
            <p14:sldId id="1471"/>
            <p14:sldId id="1498"/>
            <p14:sldId id="1486"/>
            <p14:sldId id="1479"/>
            <p14:sldId id="1465"/>
            <p14:sldId id="934"/>
            <p14:sldId id="1496"/>
            <p14:sldId id="1501"/>
            <p14:sldId id="1499"/>
            <p14:sldId id="1497"/>
            <p14:sldId id="264"/>
            <p14:sldId id="1193"/>
            <p14:sldId id="1500"/>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0132" autoAdjust="0"/>
  </p:normalViewPr>
  <p:slideViewPr>
    <p:cSldViewPr>
      <p:cViewPr varScale="1">
        <p:scale>
          <a:sx n="70" d="100"/>
          <a:sy n="70" d="100"/>
        </p:scale>
        <p:origin x="166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userId="bacdedf5-8e30-494b-ad8b-f27fa30c4f8d" providerId="ADAL" clId="{CCD7FD23-F145-4F09-BB77-4DB043452E1E}"/>
    <pc:docChg chg="modSld">
      <pc:chgData name="Mandy" userId="bacdedf5-8e30-494b-ad8b-f27fa30c4f8d" providerId="ADAL" clId="{CCD7FD23-F145-4F09-BB77-4DB043452E1E}" dt="2022-01-11T11:18:42.227" v="9" actId="20577"/>
      <pc:docMkLst>
        <pc:docMk/>
      </pc:docMkLst>
      <pc:sldChg chg="modSp mod">
        <pc:chgData name="Mandy" userId="bacdedf5-8e30-494b-ad8b-f27fa30c4f8d" providerId="ADAL" clId="{CCD7FD23-F145-4F09-BB77-4DB043452E1E}" dt="2022-01-11T11:18:42.227" v="9" actId="20577"/>
        <pc:sldMkLst>
          <pc:docMk/>
          <pc:sldMk cId="323006580" sldId="548"/>
        </pc:sldMkLst>
        <pc:spChg chg="mod">
          <ac:chgData name="Mandy" userId="bacdedf5-8e30-494b-ad8b-f27fa30c4f8d" providerId="ADAL" clId="{CCD7FD23-F145-4F09-BB77-4DB043452E1E}" dt="2022-01-11T11:18:42.227" v="9"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1-3-2022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1-3-2022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dirty="0"/>
              <a:t>Spotten: zien</a:t>
            </a:r>
          </a:p>
          <a:p>
            <a:pPr fontAlgn="t">
              <a:spcBef>
                <a:spcPts val="200"/>
              </a:spcBef>
              <a:spcAft>
                <a:spcPts val="200"/>
              </a:spcAft>
            </a:pPr>
            <a:r>
              <a:rPr lang="nl-NL" dirty="0"/>
              <a:t>zich vestigen: gaan wonen</a:t>
            </a:r>
          </a:p>
          <a:p>
            <a:pPr fontAlgn="t">
              <a:spcBef>
                <a:spcPts val="200"/>
              </a:spcBef>
              <a:spcAft>
                <a:spcPts val="200"/>
              </a:spcAft>
            </a:pPr>
            <a:r>
              <a:rPr lang="nl-NL" dirty="0"/>
              <a:t>het kwart: de helft van de helft </a:t>
            </a:r>
          </a:p>
          <a:p>
            <a:pPr fontAlgn="t">
              <a:spcBef>
                <a:spcPts val="200"/>
              </a:spcBef>
              <a:spcAft>
                <a:spcPts val="200"/>
              </a:spcAft>
            </a:pPr>
            <a:r>
              <a:rPr lang="nl-NL" dirty="0"/>
              <a:t>de enquête: de lijst met vragen om je mening te geven</a:t>
            </a:r>
          </a:p>
          <a:p>
            <a:pPr fontAlgn="t">
              <a:spcBef>
                <a:spcPts val="200"/>
              </a:spcBef>
              <a:spcAft>
                <a:spcPts val="200"/>
              </a:spcAft>
            </a:pPr>
            <a:r>
              <a:rPr lang="nl-NL" dirty="0"/>
              <a:t>Rondzwerven: van de ene plek naar de andere gaan, zonder dat je van tevoren weet waar naartoe</a:t>
            </a:r>
          </a:p>
          <a:p>
            <a:pPr fontAlgn="t">
              <a:spcBef>
                <a:spcPts val="200"/>
              </a:spcBef>
              <a:spcAft>
                <a:spcPts val="200"/>
              </a:spcAft>
            </a:pPr>
            <a:r>
              <a:rPr lang="nl-NL" dirty="0"/>
              <a:t>Aangeven: laten weten, zeggen</a:t>
            </a:r>
          </a:p>
          <a:p>
            <a:pPr fontAlgn="t">
              <a:spcBef>
                <a:spcPts val="200"/>
              </a:spcBef>
              <a:spcAft>
                <a:spcPts val="200"/>
              </a:spcAft>
            </a:pPr>
            <a:r>
              <a:rPr lang="nl-NL" dirty="0"/>
              <a:t>Aanleggen: maken</a:t>
            </a:r>
          </a:p>
          <a:p>
            <a:pPr fontAlgn="t">
              <a:spcBef>
                <a:spcPts val="200"/>
              </a:spcBef>
              <a:spcAft>
                <a:spcPts val="200"/>
              </a:spcAft>
            </a:pPr>
            <a:r>
              <a:rPr lang="nl-NL" dirty="0"/>
              <a:t>de doortocht: de doorreis, de reis door een gebied</a:t>
            </a:r>
          </a:p>
          <a:p>
            <a:pPr fontAlgn="t">
              <a:spcBef>
                <a:spcPts val="200"/>
              </a:spcBef>
              <a:spcAft>
                <a:spcPts val="200"/>
              </a:spcAft>
            </a:pPr>
            <a:r>
              <a:rPr lang="nl-NL" dirty="0"/>
              <a:t>zich druk maken over iets: zich veel zorgen maken over iets</a:t>
            </a:r>
          </a:p>
          <a:p>
            <a:pPr fontAlgn="t">
              <a:spcBef>
                <a:spcPts val="200"/>
              </a:spcBef>
              <a:spcAft>
                <a:spcPts val="200"/>
              </a:spcAft>
            </a:pPr>
            <a:r>
              <a:rPr lang="nl-NL" dirty="0"/>
              <a:t>de woonomgeving: het woongebied</a:t>
            </a:r>
            <a:endPar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266923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542483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040992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713430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83000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20290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67538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75695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1-3-2022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1-3-2022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1-3-2022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1-3-2022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a:t>Semantisatieverhaal</a:t>
            </a:r>
            <a:r>
              <a:rPr lang="nl-NL" sz="2000" u="sng" dirty="0"/>
              <a:t>:</a:t>
            </a:r>
          </a:p>
          <a:p>
            <a:pPr marL="0" indent="0" fontAlgn="t">
              <a:spcBef>
                <a:spcPts val="200"/>
              </a:spcBef>
              <a:spcAft>
                <a:spcPts val="200"/>
              </a:spcAft>
              <a:buNone/>
            </a:pPr>
            <a:r>
              <a:rPr lang="nl-NL" sz="1750" dirty="0">
                <a:latin typeface="+mj-lt"/>
                <a:cs typeface="Times New Roman" panose="02020603050405020304" pitchFamily="18" charset="0"/>
              </a:rPr>
              <a:t>Vrienden van mij wonen niet in een huis, of een flat. Zij wonen in een camperbusje. Met dat camperbusje </a:t>
            </a:r>
            <a:r>
              <a:rPr lang="nl-NL" sz="1750" b="1" u="sng" dirty="0">
                <a:latin typeface="+mj-lt"/>
                <a:cs typeface="Times New Roman" panose="02020603050405020304" pitchFamily="18" charset="0"/>
              </a:rPr>
              <a:t>zwerven</a:t>
            </a:r>
            <a:r>
              <a:rPr lang="nl-NL" sz="1750" dirty="0">
                <a:latin typeface="+mj-lt"/>
                <a:cs typeface="Times New Roman" panose="02020603050405020304" pitchFamily="18" charset="0"/>
              </a:rPr>
              <a:t> ze heel Europa rond. Rondzwerven betekent </a:t>
            </a:r>
            <a:r>
              <a:rPr lang="nl-NL" sz="1750" b="1" i="1" dirty="0">
                <a:latin typeface="+mj-lt"/>
                <a:cs typeface="Times New Roman" panose="02020603050405020304" pitchFamily="18" charset="0"/>
              </a:rPr>
              <a:t>van de ene plek naar de andere gaan, zonder dat je van tevoren weet waar naartoe</a:t>
            </a:r>
            <a:r>
              <a:rPr lang="nl-NL" sz="1750" dirty="0">
                <a:latin typeface="+mj-lt"/>
                <a:cs typeface="Times New Roman" panose="02020603050405020304" pitchFamily="18" charset="0"/>
              </a:rPr>
              <a:t>. Hun camperbusje wordt vaak </a:t>
            </a:r>
            <a:r>
              <a:rPr lang="nl-NL" sz="1750" b="1" u="sng" dirty="0">
                <a:latin typeface="+mj-lt"/>
                <a:cs typeface="Times New Roman" panose="02020603050405020304" pitchFamily="18" charset="0"/>
              </a:rPr>
              <a:t>gespot</a:t>
            </a:r>
            <a:r>
              <a:rPr lang="nl-NL" sz="1750" dirty="0">
                <a:latin typeface="+mj-lt"/>
                <a:cs typeface="Times New Roman" panose="02020603050405020304" pitchFamily="18" charset="0"/>
              </a:rPr>
              <a:t> onderweg. Hij wordt vaak </a:t>
            </a:r>
            <a:r>
              <a:rPr lang="nl-NL" sz="1750" b="1" i="1" dirty="0">
                <a:latin typeface="+mj-lt"/>
                <a:cs typeface="Times New Roman" panose="02020603050405020304" pitchFamily="18" charset="0"/>
              </a:rPr>
              <a:t>gezien</a:t>
            </a:r>
            <a:r>
              <a:rPr lang="nl-NL" sz="1750" dirty="0">
                <a:latin typeface="+mj-lt"/>
                <a:cs typeface="Times New Roman" panose="02020603050405020304" pitchFamily="18" charset="0"/>
              </a:rPr>
              <a:t>. Het is ook een heel opvallend licht blauw busje. Ze hebben een tijdje rondgezworven in Italië, en ze zijn nu op </a:t>
            </a:r>
            <a:r>
              <a:rPr lang="nl-NL" sz="1750" b="1" u="sng" dirty="0">
                <a:latin typeface="+mj-lt"/>
                <a:cs typeface="Times New Roman" panose="02020603050405020304" pitchFamily="18" charset="0"/>
              </a:rPr>
              <a:t>doortocht</a:t>
            </a:r>
            <a:r>
              <a:rPr lang="nl-NL" sz="1750" b="1" dirty="0">
                <a:latin typeface="+mj-lt"/>
                <a:cs typeface="Times New Roman" panose="02020603050405020304" pitchFamily="18" charset="0"/>
              </a:rPr>
              <a:t> </a:t>
            </a:r>
            <a:r>
              <a:rPr lang="nl-NL" sz="1750" dirty="0">
                <a:latin typeface="+mj-lt"/>
                <a:cs typeface="Times New Roman" panose="02020603050405020304" pitchFamily="18" charset="0"/>
              </a:rPr>
              <a:t>naar Spanje. De doortocht is </a:t>
            </a:r>
            <a:r>
              <a:rPr lang="nl-NL" sz="1750" b="1" i="1" dirty="0">
                <a:latin typeface="+mj-lt"/>
                <a:cs typeface="Times New Roman" panose="02020603050405020304" pitchFamily="18" charset="0"/>
              </a:rPr>
              <a:t>de doorreis, de reis door een gebied</a:t>
            </a:r>
            <a:r>
              <a:rPr lang="nl-NL" sz="1750" dirty="0">
                <a:latin typeface="+mj-lt"/>
                <a:cs typeface="Times New Roman" panose="02020603050405020304" pitchFamily="18" charset="0"/>
              </a:rPr>
              <a:t>. Ze gaan van Italië naar Spanje. Als je met je huisje kunt rondzwerven heb je steeds een ander </a:t>
            </a:r>
            <a:r>
              <a:rPr lang="nl-NL" sz="1750" b="1" u="sng" dirty="0">
                <a:latin typeface="+mj-lt"/>
                <a:cs typeface="Times New Roman" panose="02020603050405020304" pitchFamily="18" charset="0"/>
              </a:rPr>
              <a:t>woonomgeving</a:t>
            </a:r>
            <a:r>
              <a:rPr lang="nl-NL" sz="1750" dirty="0">
                <a:latin typeface="+mj-lt"/>
                <a:cs typeface="Times New Roman" panose="02020603050405020304" pitchFamily="18" charset="0"/>
              </a:rPr>
              <a:t>; een ander </a:t>
            </a:r>
            <a:r>
              <a:rPr lang="nl-NL" sz="1750" b="1" i="1" dirty="0">
                <a:latin typeface="+mj-lt"/>
                <a:cs typeface="Times New Roman" panose="02020603050405020304" pitchFamily="18" charset="0"/>
              </a:rPr>
              <a:t>woongebied</a:t>
            </a:r>
            <a:r>
              <a:rPr lang="nl-NL" sz="1750" dirty="0">
                <a:latin typeface="+mj-lt"/>
                <a:cs typeface="Times New Roman" panose="02020603050405020304" pitchFamily="18" charset="0"/>
              </a:rPr>
              <a:t>. Een plek om te wonen. Meestal </a:t>
            </a:r>
            <a:r>
              <a:rPr lang="nl-NL" sz="1750" b="1" u="sng" dirty="0">
                <a:latin typeface="+mj-lt"/>
                <a:cs typeface="Times New Roman" panose="02020603050405020304" pitchFamily="18" charset="0"/>
              </a:rPr>
              <a:t>geven ze wel aan</a:t>
            </a:r>
            <a:r>
              <a:rPr lang="nl-NL" sz="1750" b="1" dirty="0">
                <a:latin typeface="+mj-lt"/>
                <a:cs typeface="Times New Roman" panose="02020603050405020304" pitchFamily="18" charset="0"/>
              </a:rPr>
              <a:t> </a:t>
            </a:r>
            <a:r>
              <a:rPr lang="nl-NL" sz="1750" dirty="0">
                <a:latin typeface="+mj-lt"/>
                <a:cs typeface="Times New Roman" panose="02020603050405020304" pitchFamily="18" charset="0"/>
              </a:rPr>
              <a:t>waar ze naar toe gaan. Aangeven betekent </a:t>
            </a:r>
            <a:r>
              <a:rPr lang="nl-NL" sz="1750" b="1" i="1" dirty="0">
                <a:latin typeface="+mj-lt"/>
                <a:cs typeface="Times New Roman" panose="02020603050405020304" pitchFamily="18" charset="0"/>
              </a:rPr>
              <a:t>laten weten of zeggen</a:t>
            </a:r>
            <a:r>
              <a:rPr lang="nl-NL" sz="1750" dirty="0">
                <a:latin typeface="+mj-lt"/>
                <a:cs typeface="Times New Roman" panose="02020603050405020304" pitchFamily="18" charset="0"/>
              </a:rPr>
              <a:t>. Als ze een mooie plek hebben gevonden om te blijven, </a:t>
            </a:r>
            <a:r>
              <a:rPr lang="nl-NL" sz="1750" b="1" u="sng" dirty="0">
                <a:latin typeface="+mj-lt"/>
                <a:cs typeface="Times New Roman" panose="02020603050405020304" pitchFamily="18" charset="0"/>
              </a:rPr>
              <a:t>vestigen ze zich</a:t>
            </a:r>
            <a:r>
              <a:rPr lang="nl-NL" sz="1750" b="1" dirty="0">
                <a:latin typeface="+mj-lt"/>
                <a:cs typeface="Times New Roman" panose="02020603050405020304" pitchFamily="18" charset="0"/>
              </a:rPr>
              <a:t> </a:t>
            </a:r>
            <a:r>
              <a:rPr lang="nl-NL" sz="1750" dirty="0">
                <a:latin typeface="+mj-lt"/>
                <a:cs typeface="Times New Roman" panose="02020603050405020304" pitchFamily="18" charset="0"/>
              </a:rPr>
              <a:t>daar voor een tijdje. Zich vestigen betekent </a:t>
            </a:r>
            <a:r>
              <a:rPr lang="nl-NL" sz="1750" b="1" i="1" dirty="0">
                <a:latin typeface="+mj-lt"/>
                <a:cs typeface="Times New Roman" panose="02020603050405020304" pitchFamily="18" charset="0"/>
              </a:rPr>
              <a:t>gaan wonen</a:t>
            </a:r>
            <a:r>
              <a:rPr lang="nl-NL" sz="1750" dirty="0">
                <a:latin typeface="+mj-lt"/>
                <a:cs typeface="Times New Roman" panose="02020603050405020304" pitchFamily="18" charset="0"/>
              </a:rPr>
              <a:t>. Als ze een mooi plekje hebben gevonden, gaan ze daar een tijdje wonen. In hun camperbusje. Dat camperbusje is heel slim ingericht, kijk. (</a:t>
            </a:r>
            <a:r>
              <a:rPr lang="nl-NL" sz="1750" dirty="0">
                <a:solidFill>
                  <a:schemeClr val="accent3"/>
                </a:solidFill>
                <a:latin typeface="+mj-lt"/>
                <a:cs typeface="Times New Roman" panose="02020603050405020304" pitchFamily="18" charset="0"/>
              </a:rPr>
              <a:t>klik voor extra dia</a:t>
            </a:r>
            <a:r>
              <a:rPr lang="nl-NL" sz="1750" dirty="0">
                <a:latin typeface="+mj-lt"/>
                <a:cs typeface="Times New Roman" panose="02020603050405020304" pitchFamily="18" charset="0"/>
              </a:rPr>
              <a:t>). De ene helft van het busje is om te slapen, en de andere helft om te wonen. En dat stuk om te wonen, kun je ook weer in tweeën delen. Eén helft is keuken en de andere helft om te zitten. </a:t>
            </a:r>
            <a:r>
              <a:rPr lang="nl-NL" sz="1750" b="1" u="sng" dirty="0">
                <a:latin typeface="+mj-lt"/>
                <a:cs typeface="Times New Roman" panose="02020603050405020304" pitchFamily="18" charset="0"/>
              </a:rPr>
              <a:t>Een kwart </a:t>
            </a:r>
            <a:r>
              <a:rPr lang="nl-NL" sz="1750" dirty="0">
                <a:latin typeface="+mj-lt"/>
                <a:cs typeface="Times New Roman" panose="02020603050405020304" pitchFamily="18" charset="0"/>
              </a:rPr>
              <a:t>van het busje is dus keuken; </a:t>
            </a:r>
            <a:r>
              <a:rPr lang="nl-NL" sz="1750" b="1" i="1" dirty="0">
                <a:latin typeface="+mj-lt"/>
                <a:cs typeface="Times New Roman" panose="02020603050405020304" pitchFamily="18" charset="0"/>
              </a:rPr>
              <a:t>de helft van de helft. </a:t>
            </a:r>
            <a:r>
              <a:rPr lang="nl-NL" sz="1750" dirty="0">
                <a:latin typeface="+mj-lt"/>
                <a:cs typeface="Times New Roman" panose="02020603050405020304" pitchFamily="18" charset="0"/>
              </a:rPr>
              <a:t>Als ze zich hebben gevestigd, </a:t>
            </a:r>
            <a:r>
              <a:rPr lang="nl-NL" sz="1750" b="1" u="sng" dirty="0">
                <a:latin typeface="+mj-lt"/>
                <a:cs typeface="Times New Roman" panose="02020603050405020304" pitchFamily="18" charset="0"/>
              </a:rPr>
              <a:t>leggen</a:t>
            </a:r>
            <a:r>
              <a:rPr lang="nl-NL" sz="1750" dirty="0">
                <a:latin typeface="+mj-lt"/>
                <a:cs typeface="Times New Roman" panose="02020603050405020304" pitchFamily="18" charset="0"/>
              </a:rPr>
              <a:t> ze ook altijd een tuintje </a:t>
            </a:r>
            <a:r>
              <a:rPr lang="nl-NL" sz="1750" b="1" u="sng" dirty="0">
                <a:latin typeface="+mj-lt"/>
                <a:cs typeface="Times New Roman" panose="02020603050405020304" pitchFamily="18" charset="0"/>
              </a:rPr>
              <a:t>aan</a:t>
            </a:r>
            <a:r>
              <a:rPr lang="nl-NL" sz="1750" dirty="0">
                <a:latin typeface="+mj-lt"/>
                <a:cs typeface="Times New Roman" panose="02020603050405020304" pitchFamily="18" charset="0"/>
              </a:rPr>
              <a:t> voor de camper. Om gezellig buiten te kunnen zitten. Aanleggen is </a:t>
            </a:r>
            <a:r>
              <a:rPr lang="nl-NL" sz="1750" b="1" i="1" dirty="0">
                <a:latin typeface="+mj-lt"/>
                <a:cs typeface="Times New Roman" panose="02020603050405020304" pitchFamily="18" charset="0"/>
              </a:rPr>
              <a:t>maken. </a:t>
            </a:r>
            <a:r>
              <a:rPr lang="nl-NL" sz="1750" dirty="0">
                <a:latin typeface="+mj-lt"/>
                <a:cs typeface="Times New Roman" panose="02020603050405020304" pitchFamily="18" charset="0"/>
              </a:rPr>
              <a:t>Mijn vrienden vinden deze manier van leven en wonen heel prettig. Als ze </a:t>
            </a:r>
            <a:r>
              <a:rPr lang="nl-NL" sz="1750" b="1" u="sng" dirty="0">
                <a:latin typeface="+mj-lt"/>
                <a:cs typeface="Times New Roman" panose="02020603050405020304" pitchFamily="18" charset="0"/>
              </a:rPr>
              <a:t>zich druk maken over </a:t>
            </a:r>
            <a:r>
              <a:rPr lang="nl-NL" sz="1750" dirty="0">
                <a:latin typeface="+mj-lt"/>
                <a:cs typeface="Times New Roman" panose="02020603050405020304" pitchFamily="18" charset="0"/>
              </a:rPr>
              <a:t>het weer, dan rijden ze gewoon naar een ander plekje. Zich druk maken over iets betekent </a:t>
            </a:r>
            <a:r>
              <a:rPr lang="nl-NL" sz="1750" b="1" i="1" dirty="0">
                <a:latin typeface="+mj-lt"/>
                <a:cs typeface="Times New Roman" panose="02020603050405020304" pitchFamily="18" charset="0"/>
              </a:rPr>
              <a:t>zich veel zorgen maken over iets</a:t>
            </a:r>
            <a:r>
              <a:rPr lang="nl-NL" sz="1750" dirty="0">
                <a:latin typeface="+mj-lt"/>
                <a:cs typeface="Times New Roman" panose="02020603050405020304" pitchFamily="18" charset="0"/>
              </a:rPr>
              <a:t>. Maken ze zich zorgen over het weer, zwerven ze gewoon door naar een andere plek met beter weer. Nu kan ik aan jullie vragen wie ook op deze manier zou willen wonen en leven, maar ik kan ook </a:t>
            </a:r>
            <a:r>
              <a:rPr lang="nl-NL" sz="1750" b="1" u="sng" dirty="0">
                <a:latin typeface="+mj-lt"/>
                <a:cs typeface="Times New Roman" panose="02020603050405020304" pitchFamily="18" charset="0"/>
              </a:rPr>
              <a:t>een enquête </a:t>
            </a:r>
            <a:r>
              <a:rPr lang="nl-NL" sz="1750" dirty="0">
                <a:latin typeface="+mj-lt"/>
                <a:cs typeface="Times New Roman" panose="02020603050405020304" pitchFamily="18" charset="0"/>
              </a:rPr>
              <a:t>maken en aan jullie geven. Een enquête is </a:t>
            </a:r>
            <a:r>
              <a:rPr lang="nl-NL" sz="1750" b="1" i="1" dirty="0">
                <a:latin typeface="+mj-lt"/>
                <a:cs typeface="Times New Roman" panose="02020603050405020304" pitchFamily="18" charset="0"/>
              </a:rPr>
              <a:t>een </a:t>
            </a:r>
            <a:r>
              <a:rPr lang="nl-NL" sz="1750" b="1" i="1" dirty="0">
                <a:latin typeface="+mj-lt"/>
              </a:rPr>
              <a:t>lijst met vragen om je mening te geven</a:t>
            </a:r>
            <a:r>
              <a:rPr lang="nl-NL" sz="1750" dirty="0">
                <a:latin typeface="+mj-lt"/>
              </a:rPr>
              <a:t>. Maar dat is wel veel werk. </a:t>
            </a:r>
            <a:r>
              <a:rPr lang="nl-NL" sz="1750" dirty="0" err="1">
                <a:latin typeface="+mj-lt"/>
              </a:rPr>
              <a:t>Hmm</a:t>
            </a:r>
            <a:r>
              <a:rPr lang="nl-NL" sz="1750" dirty="0">
                <a:latin typeface="+mj-lt"/>
              </a:rPr>
              <a:t>.. Dan toch maar gewoon de vraag wie ook zo zou willen wonen en leven. Steek je hand maar </a:t>
            </a:r>
            <a:r>
              <a:rPr lang="nl-NL" sz="1750">
                <a:latin typeface="+mj-lt"/>
              </a:rPr>
              <a:t>op! </a:t>
            </a:r>
            <a:endParaRPr lang="nl-NL" sz="1750" dirty="0">
              <a:latin typeface="+mj-lt"/>
            </a:endParaRPr>
          </a:p>
          <a:p>
            <a:pPr marL="0" indent="0">
              <a:spcBef>
                <a:spcPts val="200"/>
              </a:spcBef>
              <a:spcAft>
                <a:spcPts val="200"/>
              </a:spcAft>
              <a:buNone/>
            </a:pPr>
            <a:endParaRPr lang="nl-NL" sz="1900" u="sng" dirty="0">
              <a:effectLst/>
              <a:latin typeface="+mj-lt"/>
              <a:ea typeface="Times New Roman" panose="02020603050405020304" pitchFamily="18" charset="0"/>
              <a:cs typeface="Times New Roman" panose="02020603050405020304" pitchFamily="18" charset="0"/>
            </a:endParaRP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88819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6" name="Groep 15">
            <a:extLst>
              <a:ext uri="{FF2B5EF4-FFF2-40B4-BE49-F238E27FC236}">
                <a16:creationId xmlns:a16="http://schemas.microsoft.com/office/drawing/2014/main" id="{E865B5B6-76C3-4BCF-9B20-5805244C8F74}"/>
              </a:ext>
            </a:extLst>
          </p:cNvPr>
          <p:cNvGrpSpPr/>
          <p:nvPr/>
        </p:nvGrpSpPr>
        <p:grpSpPr>
          <a:xfrm>
            <a:off x="539552" y="3140424"/>
            <a:ext cx="4752528" cy="3312368"/>
            <a:chOff x="1403648" y="2348880"/>
            <a:chExt cx="4752528" cy="3312368"/>
          </a:xfrm>
        </p:grpSpPr>
        <p:sp>
          <p:nvSpPr>
            <p:cNvPr id="3" name="Rechthoek 2">
              <a:extLst>
                <a:ext uri="{FF2B5EF4-FFF2-40B4-BE49-F238E27FC236}">
                  <a16:creationId xmlns:a16="http://schemas.microsoft.com/office/drawing/2014/main" id="{1FE2C135-7509-4350-A2A3-5BBE7921FADE}"/>
                </a:ext>
              </a:extLst>
            </p:cNvPr>
            <p:cNvSpPr/>
            <p:nvPr/>
          </p:nvSpPr>
          <p:spPr>
            <a:xfrm>
              <a:off x="1403648" y="2348880"/>
              <a:ext cx="2376264"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8B5F35DB-D7AC-447E-BC06-228223A04FB6}"/>
                </a:ext>
              </a:extLst>
            </p:cNvPr>
            <p:cNvSpPr/>
            <p:nvPr/>
          </p:nvSpPr>
          <p:spPr>
            <a:xfrm>
              <a:off x="3779912" y="2348880"/>
              <a:ext cx="2376264" cy="165618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E2B7599-856E-4158-A8D8-FCD4716E1B28}"/>
                </a:ext>
              </a:extLst>
            </p:cNvPr>
            <p:cNvSpPr/>
            <p:nvPr/>
          </p:nvSpPr>
          <p:spPr>
            <a:xfrm>
              <a:off x="3779912" y="4005064"/>
              <a:ext cx="2376264" cy="165618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Afbeelding 9">
              <a:extLst>
                <a:ext uri="{FF2B5EF4-FFF2-40B4-BE49-F238E27FC236}">
                  <a16:creationId xmlns:a16="http://schemas.microsoft.com/office/drawing/2014/main" id="{719321E5-AB6E-49A0-B69B-E45F6E183C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300" t="24800" r="15351" b="24800"/>
            <a:stretch/>
          </p:blipFill>
          <p:spPr>
            <a:xfrm>
              <a:off x="2156358" y="3717032"/>
              <a:ext cx="903474" cy="647265"/>
            </a:xfrm>
            <a:prstGeom prst="rect">
              <a:avLst/>
            </a:prstGeom>
          </p:spPr>
        </p:pic>
        <p:pic>
          <p:nvPicPr>
            <p:cNvPr id="12" name="Afbeelding 11">
              <a:extLst>
                <a:ext uri="{FF2B5EF4-FFF2-40B4-BE49-F238E27FC236}">
                  <a16:creationId xmlns:a16="http://schemas.microsoft.com/office/drawing/2014/main" id="{1AB954F7-6AE6-4455-AD74-37880C73F8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6926" t="32282" r="16926" b="13381"/>
            <a:stretch/>
          </p:blipFill>
          <p:spPr>
            <a:xfrm>
              <a:off x="4485177" y="4437747"/>
              <a:ext cx="964281" cy="792088"/>
            </a:xfrm>
            <a:prstGeom prst="rect">
              <a:avLst/>
            </a:prstGeom>
          </p:spPr>
        </p:pic>
        <p:pic>
          <p:nvPicPr>
            <p:cNvPr id="14" name="Afbeelding 13" descr="Afbeelding met tekst&#10;&#10;Automatisch gegenereerde beschrijving">
              <a:extLst>
                <a:ext uri="{FF2B5EF4-FFF2-40B4-BE49-F238E27FC236}">
                  <a16:creationId xmlns:a16="http://schemas.microsoft.com/office/drawing/2014/main" id="{22F6D30F-2515-42AB-AFF7-422E7A1C705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3751" t="38450" r="22700" b="38586"/>
            <a:stretch/>
          </p:blipFill>
          <p:spPr>
            <a:xfrm>
              <a:off x="4417788" y="2934236"/>
              <a:ext cx="1153720" cy="494764"/>
            </a:xfrm>
            <a:prstGeom prst="rect">
              <a:avLst/>
            </a:prstGeom>
          </p:spPr>
        </p:pic>
      </p:grpSp>
      <p:pic>
        <p:nvPicPr>
          <p:cNvPr id="15" name="Afbeelding 14" descr="Afbeelding met binnen, vloer, plafond, hout&#10;&#10;Automatisch gegenereerde beschrijving">
            <a:extLst>
              <a:ext uri="{FF2B5EF4-FFF2-40B4-BE49-F238E27FC236}">
                <a16:creationId xmlns:a16="http://schemas.microsoft.com/office/drawing/2014/main" id="{6DA8943C-AC2B-4B7D-9C26-376F234317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36096" y="368263"/>
            <a:ext cx="3446907" cy="2302533"/>
          </a:xfrm>
          <a:prstGeom prst="rect">
            <a:avLst/>
          </a:prstGeom>
        </p:spPr>
      </p:pic>
      <p:sp>
        <p:nvSpPr>
          <p:cNvPr id="17" name="Tekstvak 16">
            <a:extLst>
              <a:ext uri="{FF2B5EF4-FFF2-40B4-BE49-F238E27FC236}">
                <a16:creationId xmlns:a16="http://schemas.microsoft.com/office/drawing/2014/main" id="{83960331-2E91-4825-8B40-5BA8D4343468}"/>
              </a:ext>
            </a:extLst>
          </p:cNvPr>
          <p:cNvSpPr txBox="1"/>
          <p:nvPr/>
        </p:nvSpPr>
        <p:spPr>
          <a:xfrm>
            <a:off x="35496"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een kwart</a:t>
            </a:r>
          </a:p>
        </p:txBody>
      </p:sp>
      <p:sp>
        <p:nvSpPr>
          <p:cNvPr id="19" name="Pijl: omlaag 18">
            <a:extLst>
              <a:ext uri="{FF2B5EF4-FFF2-40B4-BE49-F238E27FC236}">
                <a16:creationId xmlns:a16="http://schemas.microsoft.com/office/drawing/2014/main" id="{2045E557-FBF5-4FC0-A299-E907931AB091}"/>
              </a:ext>
            </a:extLst>
          </p:cNvPr>
          <p:cNvSpPr/>
          <p:nvPr/>
        </p:nvSpPr>
        <p:spPr>
          <a:xfrm>
            <a:off x="3995936" y="2564904"/>
            <a:ext cx="360040" cy="440533"/>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87782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aanleggen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boom, buiten, grond&#10;&#10;Automatisch gegenereerde beschrijving">
            <a:extLst>
              <a:ext uri="{FF2B5EF4-FFF2-40B4-BE49-F238E27FC236}">
                <a16:creationId xmlns:a16="http://schemas.microsoft.com/office/drawing/2014/main" id="{727F7741-20E5-4F19-8FEE-4905D105FF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9321" y="1844824"/>
            <a:ext cx="6477758" cy="4327143"/>
          </a:xfrm>
          <a:prstGeom prst="rect">
            <a:avLst/>
          </a:prstGeom>
        </p:spPr>
      </p:pic>
    </p:spTree>
    <p:extLst>
      <p:ext uri="{BB962C8B-B14F-4D97-AF65-F5344CB8AC3E}">
        <p14:creationId xmlns:p14="http://schemas.microsoft.com/office/powerpoint/2010/main" val="62719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2554545"/>
          </a:xfrm>
          <a:prstGeom prst="rect">
            <a:avLst/>
          </a:prstGeom>
          <a:noFill/>
        </p:spPr>
        <p:txBody>
          <a:bodyPr wrap="square" rtlCol="0">
            <a:spAutoFit/>
          </a:bodyPr>
          <a:lstStyle/>
          <a:p>
            <a:r>
              <a:rPr lang="nl-NL" sz="8000" b="1" u="sng" dirty="0">
                <a:latin typeface="Century Gothic" panose="020B0502020202020204" pitchFamily="34" charset="0"/>
              </a:rPr>
              <a:t>zich druk maken over iets</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lucht, buiten, persoon, gras&#10;&#10;Automatisch gegenereerde beschrijving">
            <a:extLst>
              <a:ext uri="{FF2B5EF4-FFF2-40B4-BE49-F238E27FC236}">
                <a16:creationId xmlns:a16="http://schemas.microsoft.com/office/drawing/2014/main" id="{8601D7F4-52E2-4F19-B5CB-13F53174E7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0032" y="1560024"/>
            <a:ext cx="4068291" cy="2717618"/>
          </a:xfrm>
          <a:prstGeom prst="rect">
            <a:avLst/>
          </a:prstGeom>
        </p:spPr>
      </p:pic>
      <p:pic>
        <p:nvPicPr>
          <p:cNvPr id="9" name="Afbeelding 8" descr="Afbeelding met tekst, vectorafbeeldingen, visitekaartje&#10;&#10;Automatisch gegenereerde beschrijving">
            <a:extLst>
              <a:ext uri="{FF2B5EF4-FFF2-40B4-BE49-F238E27FC236}">
                <a16:creationId xmlns:a16="http://schemas.microsoft.com/office/drawing/2014/main" id="{2AF1BDC7-58B7-4403-9C47-BCAFE492C1B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801" t="20601" r="5900" b="19550"/>
          <a:stretch/>
        </p:blipFill>
        <p:spPr>
          <a:xfrm>
            <a:off x="435187" y="3789040"/>
            <a:ext cx="4174162" cy="2766596"/>
          </a:xfrm>
          <a:prstGeom prst="rect">
            <a:avLst/>
          </a:prstGeom>
        </p:spPr>
      </p:pic>
    </p:spTree>
    <p:extLst>
      <p:ext uri="{BB962C8B-B14F-4D97-AF65-F5344CB8AC3E}">
        <p14:creationId xmlns:p14="http://schemas.microsoft.com/office/powerpoint/2010/main" val="3020160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6905" y="-4256"/>
            <a:ext cx="8991599" cy="1323439"/>
          </a:xfrm>
          <a:prstGeom prst="rect">
            <a:avLst/>
          </a:prstGeom>
          <a:noFill/>
        </p:spPr>
        <p:txBody>
          <a:bodyPr wrap="square" rtlCol="0">
            <a:spAutoFit/>
          </a:bodyPr>
          <a:lstStyle/>
          <a:p>
            <a:r>
              <a:rPr lang="nl-NL" sz="8000" b="1" u="sng" dirty="0">
                <a:latin typeface="Century Gothic" panose="020B0502020202020204" pitchFamily="34" charset="0"/>
              </a:rPr>
              <a:t>de enquête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F52F408F-29BA-4437-8387-32D55311D9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7108" y="1700808"/>
            <a:ext cx="7229784" cy="4829496"/>
          </a:xfrm>
          <a:prstGeom prst="rect">
            <a:avLst/>
          </a:prstGeom>
        </p:spPr>
      </p:pic>
    </p:spTree>
    <p:extLst>
      <p:ext uri="{BB962C8B-B14F-4D97-AF65-F5344CB8AC3E}">
        <p14:creationId xmlns:p14="http://schemas.microsoft.com/office/powerpoint/2010/main" val="1449503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98934"/>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zich vestigen</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11960" y="398934"/>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effectLst/>
                <a:latin typeface="Century Gothic" panose="020B0502020202020204" pitchFamily="34" charset="0"/>
                <a:ea typeface="Calibri"/>
                <a:cs typeface="Times New Roman"/>
              </a:rPr>
              <a:t>rondzwerven</a:t>
            </a:r>
            <a:endParaRPr lang="nl-NL" sz="5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19" y="1628800"/>
            <a:ext cx="4072957"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gaan wonen</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Ik ben </a:t>
            </a:r>
            <a:r>
              <a:rPr lang="nl-NL" sz="2000" i="1" u="sng" dirty="0">
                <a:solidFill>
                  <a:srgbClr val="387038"/>
                </a:solidFill>
                <a:latin typeface="Century Gothic" panose="020B0502020202020204" pitchFamily="34" charset="0"/>
                <a:ea typeface="Calibri"/>
                <a:cs typeface="Times New Roman"/>
              </a:rPr>
              <a:t>gevestigd</a:t>
            </a:r>
            <a:r>
              <a:rPr lang="nl-NL" sz="2000" i="1" dirty="0">
                <a:solidFill>
                  <a:srgbClr val="387038"/>
                </a:solidFill>
                <a:latin typeface="Century Gothic" panose="020B0502020202020204" pitchFamily="34" charset="0"/>
                <a:ea typeface="Calibri"/>
                <a:cs typeface="Times New Roman"/>
              </a:rPr>
              <a:t> in Groningen.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Daar staat mijn huis.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500" dirty="0">
                <a:effectLst/>
                <a:latin typeface="Century Gothic" panose="020B0502020202020204" pitchFamily="34" charset="0"/>
                <a:ea typeface="Calibri"/>
                <a:cs typeface="Times New Roman"/>
              </a:rPr>
              <a:t>= </a:t>
            </a:r>
            <a:r>
              <a:rPr lang="nl-NL" sz="2500" dirty="0">
                <a:latin typeface="Century Gothic" panose="020B0502020202020204" pitchFamily="34" charset="0"/>
              </a:rPr>
              <a:t>van de ene plek naar de andere gaan, zonder dat je van tevoren weet waar naartoe</a:t>
            </a:r>
            <a:endParaRPr lang="nl-NL" sz="25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   </a:t>
            </a: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Zij </a:t>
            </a:r>
            <a:r>
              <a:rPr lang="nl-NL" sz="2000" i="1" u="sng" dirty="0">
                <a:solidFill>
                  <a:srgbClr val="387038"/>
                </a:solidFill>
                <a:latin typeface="Century Gothic" panose="020B0502020202020204" pitchFamily="34" charset="0"/>
                <a:ea typeface="Calibri"/>
                <a:cs typeface="Times New Roman"/>
              </a:rPr>
              <a:t>zwerven rond</a:t>
            </a:r>
            <a:r>
              <a:rPr lang="nl-NL" sz="2000" i="1" dirty="0">
                <a:solidFill>
                  <a:srgbClr val="387038"/>
                </a:solidFill>
                <a:latin typeface="Century Gothic" panose="020B0502020202020204" pitchFamily="34" charset="0"/>
                <a:ea typeface="Calibri"/>
                <a:cs typeface="Times New Roman"/>
              </a:rPr>
              <a:t> door Europa en vestigen zich steeds opnieuw.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9" name="Afbeelding 8" descr="Afbeelding met lucht, gebouw, buiten, weg&#10;&#10;Automatisch gegenereerde beschrijving">
            <a:extLst>
              <a:ext uri="{FF2B5EF4-FFF2-40B4-BE49-F238E27FC236}">
                <a16:creationId xmlns:a16="http://schemas.microsoft.com/office/drawing/2014/main" id="{13BFD862-2E29-436E-9A9B-98683176EE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3418" y="2412872"/>
            <a:ext cx="2846295" cy="2032255"/>
          </a:xfrm>
          <a:prstGeom prst="rect">
            <a:avLst/>
          </a:prstGeom>
        </p:spPr>
      </p:pic>
      <p:pic>
        <p:nvPicPr>
          <p:cNvPr id="16" name="Afbeelding 15">
            <a:extLst>
              <a:ext uri="{FF2B5EF4-FFF2-40B4-BE49-F238E27FC236}">
                <a16:creationId xmlns:a16="http://schemas.microsoft.com/office/drawing/2014/main" id="{740D761E-5D74-4C55-B088-3844C24271F1}"/>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506891" y="3429000"/>
            <a:ext cx="1746841" cy="1746841"/>
          </a:xfrm>
          <a:prstGeom prst="rect">
            <a:avLst/>
          </a:prstGeom>
        </p:spPr>
      </p:pic>
    </p:spTree>
    <p:extLst>
      <p:ext uri="{BB962C8B-B14F-4D97-AF65-F5344CB8AC3E}">
        <p14:creationId xmlns:p14="http://schemas.microsoft.com/office/powerpoint/2010/main" val="371962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aangeven</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42443" y="588308"/>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effectLst/>
                <a:latin typeface="Century Gothic" panose="020B0502020202020204" pitchFamily="34" charset="0"/>
                <a:ea typeface="Calibri"/>
                <a:cs typeface="Times New Roman"/>
              </a:rPr>
              <a:t>laten afweten</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19" y="1628800"/>
            <a:ext cx="4072957"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500" dirty="0">
                <a:latin typeface="Century Gothic" panose="020B0502020202020204" pitchFamily="34" charset="0"/>
                <a:ea typeface="Calibri"/>
                <a:cs typeface="Times New Roman"/>
              </a:rPr>
              <a:t>laten weten, zeggen</a:t>
            </a:r>
            <a:endParaRPr lang="nl-NL" sz="25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Mijn vrienden </a:t>
            </a:r>
            <a:r>
              <a:rPr lang="nl-NL" sz="2000" i="1" u="sng" dirty="0">
                <a:solidFill>
                  <a:srgbClr val="387038"/>
                </a:solidFill>
                <a:latin typeface="Century Gothic" panose="020B0502020202020204" pitchFamily="34" charset="0"/>
                <a:ea typeface="Calibri"/>
                <a:cs typeface="Times New Roman"/>
              </a:rPr>
              <a:t>geven aan</a:t>
            </a:r>
            <a:r>
              <a:rPr lang="nl-NL" sz="2000" i="1" dirty="0">
                <a:solidFill>
                  <a:srgbClr val="387038"/>
                </a:solidFill>
                <a:latin typeface="Century Gothic" panose="020B0502020202020204" pitchFamily="34" charset="0"/>
                <a:ea typeface="Calibri"/>
                <a:cs typeface="Times New Roman"/>
              </a:rPr>
              <a:t> waar ze naartoe reizen. </a:t>
            </a: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176464"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500" dirty="0">
                <a:effectLst/>
                <a:latin typeface="Century Gothic" panose="020B0502020202020204" pitchFamily="34" charset="0"/>
                <a:ea typeface="Calibri"/>
                <a:cs typeface="Times New Roman"/>
              </a:rPr>
              <a:t>= </a:t>
            </a:r>
            <a:r>
              <a:rPr lang="nl-NL" sz="2500" dirty="0">
                <a:latin typeface="Century Gothic" panose="020B0502020202020204" pitchFamily="34" charset="0"/>
              </a:rPr>
              <a:t>niet doen wat verwacht wordt</a:t>
            </a:r>
            <a:endParaRPr lang="nl-NL" sz="25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   </a:t>
            </a: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endParaRPr lang="nl-NL" sz="1400" i="1" dirty="0">
              <a:solidFill>
                <a:srgbClr val="387038"/>
              </a:solidFill>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Hij </a:t>
            </a:r>
            <a:r>
              <a:rPr lang="nl-NL" sz="2000" i="1" u="sng" dirty="0">
                <a:solidFill>
                  <a:srgbClr val="387038"/>
                </a:solidFill>
                <a:latin typeface="Century Gothic" panose="020B0502020202020204" pitchFamily="34" charset="0"/>
                <a:ea typeface="Calibri"/>
                <a:cs typeface="Times New Roman"/>
              </a:rPr>
              <a:t>laat</a:t>
            </a:r>
            <a:r>
              <a:rPr lang="nl-NL" sz="2000" i="1" dirty="0">
                <a:solidFill>
                  <a:srgbClr val="387038"/>
                </a:solidFill>
                <a:latin typeface="Century Gothic" panose="020B0502020202020204" pitchFamily="34" charset="0"/>
                <a:ea typeface="Calibri"/>
                <a:cs typeface="Times New Roman"/>
              </a:rPr>
              <a:t> het </a:t>
            </a:r>
            <a:r>
              <a:rPr lang="nl-NL" sz="2000" i="1" u="sng" dirty="0">
                <a:solidFill>
                  <a:srgbClr val="387038"/>
                </a:solidFill>
                <a:latin typeface="Century Gothic" panose="020B0502020202020204" pitchFamily="34" charset="0"/>
                <a:ea typeface="Calibri"/>
                <a:cs typeface="Times New Roman"/>
              </a:rPr>
              <a:t>afweten</a:t>
            </a:r>
            <a:r>
              <a:rPr lang="nl-NL" sz="2000" i="1" dirty="0">
                <a:solidFill>
                  <a:srgbClr val="387038"/>
                </a:solidFill>
                <a:latin typeface="Century Gothic" panose="020B0502020202020204" pitchFamily="34" charset="0"/>
                <a:ea typeface="Calibri"/>
                <a:cs typeface="Times New Roman"/>
              </a:rPr>
              <a:t>.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Ik heb geen idee waar hij nu naartoe reist.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17" name="Groep 16">
            <a:extLst>
              <a:ext uri="{FF2B5EF4-FFF2-40B4-BE49-F238E27FC236}">
                <a16:creationId xmlns:a16="http://schemas.microsoft.com/office/drawing/2014/main" id="{20ABD39B-D578-4720-B01C-1CA2908AC6A9}"/>
              </a:ext>
            </a:extLst>
          </p:cNvPr>
          <p:cNvGrpSpPr/>
          <p:nvPr/>
        </p:nvGrpSpPr>
        <p:grpSpPr>
          <a:xfrm>
            <a:off x="765175" y="2417534"/>
            <a:ext cx="2979050" cy="2954889"/>
            <a:chOff x="1880940" y="1364914"/>
            <a:chExt cx="5382120" cy="5338470"/>
          </a:xfrm>
        </p:grpSpPr>
        <p:pic>
          <p:nvPicPr>
            <p:cNvPr id="18" name="Afbeelding 17">
              <a:extLst>
                <a:ext uri="{FF2B5EF4-FFF2-40B4-BE49-F238E27FC236}">
                  <a16:creationId xmlns:a16="http://schemas.microsoft.com/office/drawing/2014/main" id="{33747EBB-ED28-4DD1-A182-8D3DC33BD3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0940" y="1364914"/>
              <a:ext cx="5382120" cy="5338470"/>
            </a:xfrm>
            <a:prstGeom prst="rect">
              <a:avLst/>
            </a:prstGeom>
          </p:spPr>
        </p:pic>
        <p:sp>
          <p:nvSpPr>
            <p:cNvPr id="19" name="Tekstvak 18">
              <a:extLst>
                <a:ext uri="{FF2B5EF4-FFF2-40B4-BE49-F238E27FC236}">
                  <a16:creationId xmlns:a16="http://schemas.microsoft.com/office/drawing/2014/main" id="{BC5657B8-8A19-4CA4-8A03-6902C89084EC}"/>
                </a:ext>
              </a:extLst>
            </p:cNvPr>
            <p:cNvSpPr txBox="1"/>
            <p:nvPr/>
          </p:nvSpPr>
          <p:spPr>
            <a:xfrm>
              <a:off x="3851919" y="3064024"/>
              <a:ext cx="1296144" cy="556047"/>
            </a:xfrm>
            <a:prstGeom prst="rect">
              <a:avLst/>
            </a:prstGeom>
            <a:noFill/>
          </p:spPr>
          <p:txBody>
            <a:bodyPr wrap="square" rtlCol="0">
              <a:spAutoFit/>
            </a:bodyPr>
            <a:lstStyle/>
            <a:p>
              <a:r>
                <a:rPr lang="nl-NL" sz="700" dirty="0"/>
                <a:t>We gaan </a:t>
              </a:r>
              <a:br>
                <a:rPr lang="nl-NL" sz="700" dirty="0"/>
              </a:br>
              <a:r>
                <a:rPr lang="nl-NL" sz="700" dirty="0"/>
                <a:t>naar Spanje</a:t>
              </a:r>
            </a:p>
          </p:txBody>
        </p:sp>
        <p:sp>
          <p:nvSpPr>
            <p:cNvPr id="20" name="Tekstvak 19">
              <a:extLst>
                <a:ext uri="{FF2B5EF4-FFF2-40B4-BE49-F238E27FC236}">
                  <a16:creationId xmlns:a16="http://schemas.microsoft.com/office/drawing/2014/main" id="{A1713D83-B18B-4A9C-9EEC-F5A6BAC04945}"/>
                </a:ext>
              </a:extLst>
            </p:cNvPr>
            <p:cNvSpPr txBox="1"/>
            <p:nvPr/>
          </p:nvSpPr>
          <p:spPr>
            <a:xfrm>
              <a:off x="4211960" y="4497070"/>
              <a:ext cx="1296144" cy="361431"/>
            </a:xfrm>
            <a:prstGeom prst="rect">
              <a:avLst/>
            </a:prstGeom>
            <a:noFill/>
          </p:spPr>
          <p:txBody>
            <a:bodyPr wrap="square" rtlCol="0">
              <a:spAutoFit/>
            </a:bodyPr>
            <a:lstStyle/>
            <a:p>
              <a:r>
                <a:rPr lang="nl-NL" sz="700" dirty="0"/>
                <a:t>Goede reis</a:t>
              </a:r>
            </a:p>
          </p:txBody>
        </p:sp>
      </p:grpSp>
      <p:pic>
        <p:nvPicPr>
          <p:cNvPr id="10" name="Afbeelding 9" descr="Afbeelding met persoon, geel&#10;&#10;Automatisch gegenereerde beschrijving">
            <a:extLst>
              <a:ext uri="{FF2B5EF4-FFF2-40B4-BE49-F238E27FC236}">
                <a16:creationId xmlns:a16="http://schemas.microsoft.com/office/drawing/2014/main" id="{D0B09EA6-9161-4B6C-89C3-14D317031F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6876" y="2708920"/>
            <a:ext cx="3278841" cy="2190266"/>
          </a:xfrm>
          <a:prstGeom prst="rect">
            <a:avLst/>
          </a:prstGeom>
        </p:spPr>
      </p:pic>
    </p:spTree>
    <p:extLst>
      <p:ext uri="{BB962C8B-B14F-4D97-AF65-F5344CB8AC3E}">
        <p14:creationId xmlns:p14="http://schemas.microsoft.com/office/powerpoint/2010/main" val="376133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41267" y="275444"/>
            <a:ext cx="4995664" cy="66896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zich druk maken</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19" y="1628800"/>
            <a:ext cx="4072957"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zich veel zorgen maken over iets</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36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Zij </a:t>
            </a:r>
            <a:r>
              <a:rPr lang="nl-NL" sz="2000" i="1" u="sng" dirty="0">
                <a:solidFill>
                  <a:srgbClr val="387038"/>
                </a:solidFill>
                <a:latin typeface="Century Gothic" panose="020B0502020202020204" pitchFamily="34" charset="0"/>
                <a:ea typeface="Calibri"/>
                <a:cs typeface="Times New Roman"/>
              </a:rPr>
              <a:t>maken zich druk over</a:t>
            </a:r>
            <a:r>
              <a:rPr lang="nl-NL" sz="2000" i="1" dirty="0">
                <a:solidFill>
                  <a:srgbClr val="387038"/>
                </a:solidFill>
                <a:latin typeface="Century Gothic" panose="020B0502020202020204" pitchFamily="34" charset="0"/>
                <a:ea typeface="Calibri"/>
                <a:cs typeface="Times New Roman"/>
              </a:rPr>
              <a:t> het slechte weer dat gaat komen.</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500" dirty="0">
                <a:effectLst/>
                <a:latin typeface="Century Gothic" panose="020B0502020202020204" pitchFamily="34" charset="0"/>
                <a:ea typeface="Calibri"/>
                <a:cs typeface="Times New Roman"/>
              </a:rPr>
              <a:t>= zonder angst dat het verkeerd af zal lopen</a:t>
            </a:r>
          </a:p>
          <a:p>
            <a:pPr>
              <a:lnSpc>
                <a:spcPct val="107000"/>
              </a:lnSpc>
              <a:spcAft>
                <a:spcPts val="0"/>
              </a:spcAft>
            </a:pPr>
            <a:r>
              <a:rPr lang="nl-NL" sz="2800" dirty="0">
                <a:effectLst/>
                <a:latin typeface="Century Gothic" panose="020B0502020202020204" pitchFamily="34" charset="0"/>
                <a:ea typeface="Calibri"/>
                <a:cs typeface="Times New Roman"/>
              </a:rPr>
              <a:t> </a:t>
            </a:r>
            <a:br>
              <a:rPr lang="nl-NL" sz="1100" dirty="0"/>
            </a:b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   </a:t>
            </a: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Zij </a:t>
            </a:r>
            <a:r>
              <a:rPr lang="nl-NL" sz="2000" i="1" u="sng" dirty="0">
                <a:solidFill>
                  <a:srgbClr val="387038"/>
                </a:solidFill>
                <a:latin typeface="Century Gothic" panose="020B0502020202020204" pitchFamily="34" charset="0"/>
                <a:ea typeface="Calibri"/>
                <a:cs typeface="Times New Roman"/>
              </a:rPr>
              <a:t>zijn zorgeloos </a:t>
            </a:r>
            <a:r>
              <a:rPr lang="nl-NL" sz="2000" i="1" dirty="0">
                <a:solidFill>
                  <a:srgbClr val="387038"/>
                </a:solidFill>
                <a:latin typeface="Century Gothic" panose="020B0502020202020204" pitchFamily="34" charset="0"/>
                <a:ea typeface="Calibri"/>
                <a:cs typeface="Times New Roman"/>
              </a:rPr>
              <a:t>en genieten.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BD263804-F86D-44F5-B9C0-14415F20C4A8}"/>
              </a:ext>
            </a:extLst>
          </p:cNvPr>
          <p:cNvSpPr txBox="1">
            <a:spLocks noChangeArrowheads="1"/>
          </p:cNvSpPr>
          <p:nvPr/>
        </p:nvSpPr>
        <p:spPr bwMode="auto">
          <a:xfrm>
            <a:off x="-141267" y="749797"/>
            <a:ext cx="4995664" cy="66896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over iets</a:t>
            </a:r>
            <a:endParaRPr lang="nl-NL" sz="4000" dirty="0">
              <a:effectLst/>
              <a:latin typeface="Century Gothic" panose="020B0502020202020204" pitchFamily="34" charset="0"/>
              <a:ea typeface="Calibri"/>
              <a:cs typeface="Times New Roman"/>
            </a:endParaRPr>
          </a:p>
        </p:txBody>
      </p:sp>
      <p:sp>
        <p:nvSpPr>
          <p:cNvPr id="18" name="Tekstvak 2">
            <a:extLst>
              <a:ext uri="{FF2B5EF4-FFF2-40B4-BE49-F238E27FC236}">
                <a16:creationId xmlns:a16="http://schemas.microsoft.com/office/drawing/2014/main" id="{5B7766BF-C5EF-412F-BD39-E8F053A9B6FB}"/>
              </a:ext>
            </a:extLst>
          </p:cNvPr>
          <p:cNvSpPr txBox="1">
            <a:spLocks noChangeArrowheads="1"/>
          </p:cNvSpPr>
          <p:nvPr/>
        </p:nvSpPr>
        <p:spPr bwMode="auto">
          <a:xfrm>
            <a:off x="4355976" y="429636"/>
            <a:ext cx="4995664" cy="66896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zorgeloos zijn</a:t>
            </a:r>
            <a:endParaRPr lang="nl-NL" sz="4800" dirty="0">
              <a:effectLst/>
              <a:latin typeface="Century Gothic" panose="020B0502020202020204" pitchFamily="34" charset="0"/>
              <a:ea typeface="Calibri"/>
              <a:cs typeface="Times New Roman"/>
            </a:endParaRPr>
          </a:p>
        </p:txBody>
      </p:sp>
      <p:pic>
        <p:nvPicPr>
          <p:cNvPr id="20" name="Afbeelding 19" descr="Afbeelding met lucht, buiten, persoon, gras&#10;&#10;Automatisch gegenereerde beschrijving">
            <a:extLst>
              <a:ext uri="{FF2B5EF4-FFF2-40B4-BE49-F238E27FC236}">
                <a16:creationId xmlns:a16="http://schemas.microsoft.com/office/drawing/2014/main" id="{F6614BE5-81E5-4AE5-A20F-572DCA1E67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9497" y="2631430"/>
            <a:ext cx="1944216" cy="1298736"/>
          </a:xfrm>
          <a:prstGeom prst="rect">
            <a:avLst/>
          </a:prstGeom>
        </p:spPr>
      </p:pic>
      <p:pic>
        <p:nvPicPr>
          <p:cNvPr id="21" name="Afbeelding 20" descr="Afbeelding met tekst, vectorafbeeldingen, visitekaartje&#10;&#10;Automatisch gegenereerde beschrijving">
            <a:extLst>
              <a:ext uri="{FF2B5EF4-FFF2-40B4-BE49-F238E27FC236}">
                <a16:creationId xmlns:a16="http://schemas.microsoft.com/office/drawing/2014/main" id="{70FF3846-4C79-495A-8198-624AF3BF456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801" t="20601" r="5900" b="19550"/>
          <a:stretch/>
        </p:blipFill>
        <p:spPr>
          <a:xfrm>
            <a:off x="324686" y="3956418"/>
            <a:ext cx="1994811" cy="1322142"/>
          </a:xfrm>
          <a:prstGeom prst="rect">
            <a:avLst/>
          </a:prstGeom>
        </p:spPr>
      </p:pic>
      <p:pic>
        <p:nvPicPr>
          <p:cNvPr id="10" name="Afbeelding 9" descr="Afbeelding met persoon, buiten&#10;&#10;Automatisch gegenereerde beschrijving">
            <a:extLst>
              <a:ext uri="{FF2B5EF4-FFF2-40B4-BE49-F238E27FC236}">
                <a16:creationId xmlns:a16="http://schemas.microsoft.com/office/drawing/2014/main" id="{2F033C67-7156-4367-AFA8-5A38C4F468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4048" y="2850542"/>
            <a:ext cx="3650052" cy="2438235"/>
          </a:xfrm>
          <a:prstGeom prst="rect">
            <a:avLst/>
          </a:prstGeom>
        </p:spPr>
      </p:pic>
    </p:spTree>
    <p:extLst>
      <p:ext uri="{BB962C8B-B14F-4D97-AF65-F5344CB8AC3E}">
        <p14:creationId xmlns:p14="http://schemas.microsoft.com/office/powerpoint/2010/main" val="362841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15616" y="476672"/>
            <a:ext cx="4985465" cy="11315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068913" y="842572"/>
            <a:ext cx="5047937"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woonomgeving</a:t>
            </a:r>
            <a:endParaRPr lang="nl-NL" sz="48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113152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323749" y="491188"/>
            <a:ext cx="2529497" cy="90831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kumimoji="0" lang="nl-NL" altLang="nl-NL" sz="2800" b="0" i="0" u="none" strike="noStrike" cap="none" normalizeH="0" baseline="0" dirty="0">
                <a:ln>
                  <a:noFill/>
                </a:ln>
                <a:solidFill>
                  <a:srgbClr val="4F4F4F"/>
                </a:solidFill>
                <a:effectLst/>
                <a:latin typeface="Century Gothic" panose="020B0502020202020204" pitchFamily="34" charset="0"/>
              </a:rPr>
              <a:t>het woongebied</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F5D3C7CF-FC3E-4100-871D-F2651CF396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7864" y="4107643"/>
            <a:ext cx="2219961" cy="1482934"/>
          </a:xfrm>
          <a:prstGeom prst="rect">
            <a:avLst/>
          </a:prstGeom>
        </p:spPr>
      </p:pic>
      <p:sp>
        <p:nvSpPr>
          <p:cNvPr id="18" name="Tekstvak 2">
            <a:extLst>
              <a:ext uri="{FF2B5EF4-FFF2-40B4-BE49-F238E27FC236}">
                <a16:creationId xmlns:a16="http://schemas.microsoft.com/office/drawing/2014/main" id="{4B74CDC0-9AB6-48FA-9A38-A7372A2960DE}"/>
              </a:ext>
            </a:extLst>
          </p:cNvPr>
          <p:cNvSpPr txBox="1">
            <a:spLocks noChangeArrowheads="1"/>
          </p:cNvSpPr>
          <p:nvPr/>
        </p:nvSpPr>
        <p:spPr bwMode="auto">
          <a:xfrm>
            <a:off x="1164478" y="393076"/>
            <a:ext cx="5047937"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a:t>
            </a:r>
            <a:endParaRPr lang="nl-NL" sz="4800" b="1" dirty="0">
              <a:effectLst/>
              <a:latin typeface="Century Gothic" panose="020B0502020202020204" pitchFamily="34" charset="0"/>
              <a:ea typeface="Calibri"/>
              <a:cs typeface="Times New Roman"/>
            </a:endParaRPr>
          </a:p>
        </p:txBody>
      </p:sp>
      <p:sp>
        <p:nvSpPr>
          <p:cNvPr id="2" name="Boog 1">
            <a:extLst>
              <a:ext uri="{FF2B5EF4-FFF2-40B4-BE49-F238E27FC236}">
                <a16:creationId xmlns:a16="http://schemas.microsoft.com/office/drawing/2014/main" id="{8F745006-8878-43BA-BAB5-805E763ED1E8}"/>
              </a:ext>
            </a:extLst>
          </p:cNvPr>
          <p:cNvSpPr/>
          <p:nvPr/>
        </p:nvSpPr>
        <p:spPr>
          <a:xfrm>
            <a:off x="5364088" y="3429000"/>
            <a:ext cx="72008" cy="1425220"/>
          </a:xfrm>
          <a:prstGeom prst="arc">
            <a:avLst/>
          </a:prstGeom>
          <a:solidFill>
            <a:schemeClr val="tx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24" name="Afbeelding 23" descr="Afbeelding met berg, lucht, buiten, natuur&#10;&#10;Automatisch gegenereerde beschrijving">
            <a:extLst>
              <a:ext uri="{FF2B5EF4-FFF2-40B4-BE49-F238E27FC236}">
                <a16:creationId xmlns:a16="http://schemas.microsoft.com/office/drawing/2014/main" id="{DA70796B-9704-4844-84DD-329A34DBA275}"/>
              </a:ext>
            </a:extLst>
          </p:cNvPr>
          <p:cNvPicPr>
            <a:picLocks noChangeAspect="1"/>
          </p:cNvPicPr>
          <p:nvPr/>
        </p:nvPicPr>
        <p:blipFill rotWithShape="1">
          <a:blip r:embed="rId6">
            <a:extLst>
              <a:ext uri="{28A0092B-C50C-407E-A947-70E740481C1C}">
                <a14:useLocalDpi xmlns:a14="http://schemas.microsoft.com/office/drawing/2010/main"/>
              </a:ext>
            </a:extLst>
          </a:blip>
          <a:srcRect l="28482"/>
          <a:stretch/>
        </p:blipFill>
        <p:spPr>
          <a:xfrm>
            <a:off x="671476" y="4183794"/>
            <a:ext cx="1506153" cy="1406783"/>
          </a:xfrm>
          <a:prstGeom prst="rect">
            <a:avLst/>
          </a:prstGeom>
        </p:spPr>
      </p:pic>
      <p:pic>
        <p:nvPicPr>
          <p:cNvPr id="12" name="Afbeelding 11" descr="Afbeelding met water, strand&#10;&#10;Automatisch gegenereerde beschrijving">
            <a:extLst>
              <a:ext uri="{FF2B5EF4-FFF2-40B4-BE49-F238E27FC236}">
                <a16:creationId xmlns:a16="http://schemas.microsoft.com/office/drawing/2014/main" id="{A9C4746E-ACD7-4BD3-97D1-B9458201DF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1083" y="4183794"/>
            <a:ext cx="2148775" cy="1435382"/>
          </a:xfrm>
          <a:prstGeom prst="rect">
            <a:avLst/>
          </a:prstGeom>
        </p:spPr>
      </p:pic>
    </p:spTree>
    <p:extLst>
      <p:ext uri="{BB962C8B-B14F-4D97-AF65-F5344CB8AC3E}">
        <p14:creationId xmlns:p14="http://schemas.microsoft.com/office/powerpoint/2010/main" val="194915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63750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latin typeface="Century Gothic" panose="020B0502020202020204" pitchFamily="34" charset="0"/>
                <a:ea typeface="Calibri"/>
                <a:cs typeface="Times New Roman"/>
              </a:rPr>
              <a:t>zich vestigen</a:t>
            </a:r>
            <a:endParaRPr lang="nl-NL" sz="3400" dirty="0">
              <a:effectLst/>
              <a:latin typeface="Century Gothic" panose="020B0502020202020204" pitchFamily="34" charset="0"/>
              <a:ea typeface="Calibri"/>
              <a:cs typeface="Times New Roman"/>
            </a:endParaRPr>
          </a:p>
        </p:txBody>
      </p:sp>
      <p:sp>
        <p:nvSpPr>
          <p:cNvPr id="9" name="Text Box 14"/>
          <p:cNvSpPr txBox="1"/>
          <p:nvPr/>
        </p:nvSpPr>
        <p:spPr>
          <a:xfrm>
            <a:off x="2966594" y="406144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latin typeface="Century Gothic" panose="020B0502020202020204" pitchFamily="34" charset="0"/>
                <a:ea typeface="Calibri"/>
                <a:cs typeface="Times New Roman"/>
              </a:rPr>
              <a:t>aanleggen</a:t>
            </a:r>
            <a:endParaRPr lang="nl-NL" sz="3400" dirty="0">
              <a:effectLst/>
              <a:latin typeface="Century Gothic" panose="020B0502020202020204" pitchFamily="34" charset="0"/>
              <a:ea typeface="Calibri"/>
              <a:cs typeface="Times New Roman"/>
            </a:endParaRPr>
          </a:p>
        </p:txBody>
      </p:sp>
      <p:sp>
        <p:nvSpPr>
          <p:cNvPr id="10" name="Text Box 14"/>
          <p:cNvSpPr txBox="1"/>
          <p:nvPr/>
        </p:nvSpPr>
        <p:spPr>
          <a:xfrm>
            <a:off x="5868144" y="348537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latin typeface="Century Gothic" panose="020B0502020202020204" pitchFamily="34" charset="0"/>
                <a:ea typeface="Calibri"/>
                <a:cs typeface="Times New Roman"/>
              </a:rPr>
              <a:t>de doortocht</a:t>
            </a:r>
          </a:p>
        </p:txBody>
      </p:sp>
      <p:sp>
        <p:nvSpPr>
          <p:cNvPr id="11" name="Text Box 14"/>
          <p:cNvSpPr txBox="1"/>
          <p:nvPr/>
        </p:nvSpPr>
        <p:spPr>
          <a:xfrm>
            <a:off x="523976" y="415384"/>
            <a:ext cx="779244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Als ze een mooie plek hebben gevonden, </a:t>
            </a:r>
            <a:r>
              <a:rPr lang="nl-NL" sz="2000" i="1" u="sng" dirty="0">
                <a:solidFill>
                  <a:srgbClr val="387038"/>
                </a:solidFill>
                <a:latin typeface="Century Gothic" panose="020B0502020202020204" pitchFamily="34" charset="0"/>
                <a:ea typeface="Calibri"/>
                <a:cs typeface="Times New Roman"/>
              </a:rPr>
              <a:t>vestigen ze zich </a:t>
            </a:r>
            <a:r>
              <a:rPr lang="nl-NL" sz="2000" i="1" dirty="0">
                <a:solidFill>
                  <a:srgbClr val="387038"/>
                </a:solidFill>
                <a:latin typeface="Century Gothic" panose="020B0502020202020204" pitchFamily="34" charset="0"/>
                <a:ea typeface="Calibri"/>
                <a:cs typeface="Times New Roman"/>
              </a:rPr>
              <a:t>daar. Ze </a:t>
            </a:r>
            <a:r>
              <a:rPr lang="nl-NL" sz="2000" i="1" u="sng" dirty="0">
                <a:solidFill>
                  <a:srgbClr val="387038"/>
                </a:solidFill>
                <a:latin typeface="Century Gothic" panose="020B0502020202020204" pitchFamily="34" charset="0"/>
                <a:ea typeface="Calibri"/>
                <a:cs typeface="Times New Roman"/>
              </a:rPr>
              <a:t>leggen</a:t>
            </a:r>
            <a:r>
              <a:rPr lang="nl-NL" sz="2000" i="1" dirty="0">
                <a:solidFill>
                  <a:srgbClr val="387038"/>
                </a:solidFill>
                <a:latin typeface="Century Gothic" panose="020B0502020202020204" pitchFamily="34" charset="0"/>
                <a:ea typeface="Calibri"/>
                <a:cs typeface="Times New Roman"/>
              </a:rPr>
              <a:t> dan ook altijd een tuintje </a:t>
            </a:r>
            <a:r>
              <a:rPr lang="nl-NL" sz="2000" i="1" u="sng" dirty="0">
                <a:solidFill>
                  <a:srgbClr val="387038"/>
                </a:solidFill>
                <a:latin typeface="Century Gothic" panose="020B0502020202020204" pitchFamily="34" charset="0"/>
                <a:ea typeface="Calibri"/>
                <a:cs typeface="Times New Roman"/>
              </a:rPr>
              <a:t>aan</a:t>
            </a:r>
            <a:r>
              <a:rPr lang="nl-NL" sz="2000" i="1" dirty="0">
                <a:solidFill>
                  <a:srgbClr val="387038"/>
                </a:solidFill>
                <a:latin typeface="Century Gothic" panose="020B0502020202020204" pitchFamily="34" charset="0"/>
                <a:ea typeface="Calibri"/>
                <a:cs typeface="Times New Roman"/>
              </a:rPr>
              <a:t>. En na een tijdje gaan we weer op </a:t>
            </a:r>
            <a:r>
              <a:rPr lang="nl-NL" sz="2000" i="1" u="sng" dirty="0">
                <a:solidFill>
                  <a:srgbClr val="387038"/>
                </a:solidFill>
                <a:latin typeface="Century Gothic" panose="020B0502020202020204" pitchFamily="34" charset="0"/>
                <a:ea typeface="Calibri"/>
                <a:cs typeface="Times New Roman"/>
              </a:rPr>
              <a:t>doortocht</a:t>
            </a:r>
            <a:r>
              <a:rPr lang="nl-NL" sz="2000" i="1" dirty="0">
                <a:solidFill>
                  <a:srgbClr val="387038"/>
                </a:solidFill>
                <a:latin typeface="Century Gothic" panose="020B0502020202020204" pitchFamily="34" charset="0"/>
                <a:ea typeface="Calibri"/>
                <a:cs typeface="Times New Roman"/>
              </a:rPr>
              <a:t> naar een nieuwe plek. </a:t>
            </a:r>
            <a:r>
              <a:rPr lang="nl-NL" sz="2000" i="1" dirty="0">
                <a:solidFill>
                  <a:srgbClr val="387038"/>
                </a:solidFill>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271603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401588" y="5436043"/>
            <a:ext cx="275052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gaan wonen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maken</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694803"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12160" y="4302244"/>
            <a:ext cx="2664296"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doorreis</a:t>
            </a:r>
            <a:endParaRPr lang="nl-NL" sz="1100" dirty="0">
              <a:effectLst/>
              <a:latin typeface="Century Gothic" panose="020B0502020202020204" pitchFamily="34" charset="0"/>
              <a:ea typeface="Calibri"/>
              <a:cs typeface="Times New Roman"/>
            </a:endParaRPr>
          </a:p>
        </p:txBody>
      </p:sp>
      <p:pic>
        <p:nvPicPr>
          <p:cNvPr id="18" name="Afbeelding 17" descr="Afbeelding met buiten, auto, transport, groen&#10;&#10;Automatisch gegenereerde beschrijving">
            <a:extLst>
              <a:ext uri="{FF2B5EF4-FFF2-40B4-BE49-F238E27FC236}">
                <a16:creationId xmlns:a16="http://schemas.microsoft.com/office/drawing/2014/main" id="{CE7A7862-B464-463E-B39A-A190A35FCF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955804"/>
            <a:ext cx="2308456" cy="1542049"/>
          </a:xfrm>
          <a:prstGeom prst="rect">
            <a:avLst/>
          </a:prstGeom>
        </p:spPr>
      </p:pic>
      <p:pic>
        <p:nvPicPr>
          <p:cNvPr id="19" name="Afbeelding 18" descr="Afbeelding met boom, buiten, grond&#10;&#10;Automatisch gegenereerde beschrijving">
            <a:extLst>
              <a:ext uri="{FF2B5EF4-FFF2-40B4-BE49-F238E27FC236}">
                <a16:creationId xmlns:a16="http://schemas.microsoft.com/office/drawing/2014/main" id="{2DA6F183-0656-4D73-A38F-913AA03B7C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9111" y="2266063"/>
            <a:ext cx="2421763" cy="1617738"/>
          </a:xfrm>
          <a:prstGeom prst="rect">
            <a:avLst/>
          </a:prstGeom>
        </p:spPr>
      </p:pic>
      <p:pic>
        <p:nvPicPr>
          <p:cNvPr id="3" name="Afbeelding 2">
            <a:extLst>
              <a:ext uri="{FF2B5EF4-FFF2-40B4-BE49-F238E27FC236}">
                <a16:creationId xmlns:a16="http://schemas.microsoft.com/office/drawing/2014/main" id="{9B2BF530-A6E3-4AC2-9F07-8A0A775562E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9817" t="31800" r="24013" b="27600"/>
          <a:stretch/>
        </p:blipFill>
        <p:spPr>
          <a:xfrm>
            <a:off x="6223985" y="1848057"/>
            <a:ext cx="2352903" cy="1485590"/>
          </a:xfrm>
          <a:prstGeom prst="rect">
            <a:avLst/>
          </a:prstGeom>
        </p:spPr>
      </p:pic>
    </p:spTree>
    <p:extLst>
      <p:ext uri="{BB962C8B-B14F-4D97-AF65-F5344CB8AC3E}">
        <p14:creationId xmlns:p14="http://schemas.microsoft.com/office/powerpoint/2010/main" val="398437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9 </a:t>
            </a:r>
            <a:r>
              <a:rPr lang="nl-NL">
                <a:solidFill>
                  <a:srgbClr val="C00000"/>
                </a:solidFill>
                <a:latin typeface="Century Gothic" panose="020B0502020202020204" pitchFamily="34" charset="0"/>
              </a:rPr>
              <a:t>– 1 maart 2022</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043608" y="2276873"/>
            <a:ext cx="4032449"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974310" y="2276872"/>
            <a:ext cx="4101748"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Trebuchet MS"/>
                <a:ea typeface="Calibri"/>
                <a:cs typeface="Times New Roman"/>
              </a:rPr>
              <a:t>de enquête</a:t>
            </a:r>
            <a:endParaRPr lang="nl-NL" sz="1200" dirty="0">
              <a:effectLst/>
              <a:ea typeface="Calibri"/>
              <a:cs typeface="Times New Roman"/>
            </a:endParaRPr>
          </a:p>
        </p:txBody>
      </p:sp>
      <p:cxnSp>
        <p:nvCxnSpPr>
          <p:cNvPr id="8" name="Rechte verbindingslijn 7"/>
          <p:cNvCxnSpPr>
            <a:cxnSpLocks/>
          </p:cNvCxnSpPr>
          <p:nvPr/>
        </p:nvCxnSpPr>
        <p:spPr>
          <a:xfrm flipH="1">
            <a:off x="1331640" y="3212976"/>
            <a:ext cx="2276976" cy="1846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2441512" y="1027091"/>
            <a:ext cx="1698440" cy="1249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704953" y="3212976"/>
            <a:ext cx="1445759" cy="1671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18351" y="4632008"/>
            <a:ext cx="290448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380389" y="4569293"/>
            <a:ext cx="303670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de uitkomst</a:t>
            </a:r>
            <a:endParaRPr lang="nl-NL" sz="1050" dirty="0">
              <a:effectLst/>
              <a:ea typeface="Calibri"/>
              <a:cs typeface="Times New Roman"/>
            </a:endParaRPr>
          </a:p>
        </p:txBody>
      </p:sp>
      <p:sp>
        <p:nvSpPr>
          <p:cNvPr id="13" name="Text Box 14"/>
          <p:cNvSpPr txBox="1"/>
          <p:nvPr/>
        </p:nvSpPr>
        <p:spPr>
          <a:xfrm>
            <a:off x="3417092" y="423240"/>
            <a:ext cx="519892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608616" y="385818"/>
            <a:ext cx="480732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meerkeuzevraag</a:t>
            </a:r>
            <a:endParaRPr lang="nl-NL" sz="1050" dirty="0">
              <a:effectLst/>
              <a:ea typeface="Calibri"/>
              <a:cs typeface="Times New Roman"/>
            </a:endParaRPr>
          </a:p>
        </p:txBody>
      </p:sp>
      <p:sp>
        <p:nvSpPr>
          <p:cNvPr id="15" name="Text Box 14"/>
          <p:cNvSpPr txBox="1"/>
          <p:nvPr/>
        </p:nvSpPr>
        <p:spPr>
          <a:xfrm>
            <a:off x="5815253" y="4884245"/>
            <a:ext cx="262771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5743245" y="4839502"/>
            <a:ext cx="269971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Trebuchet MS"/>
                <a:ea typeface="Calibri"/>
                <a:cs typeface="Times New Roman"/>
              </a:rPr>
              <a:t>invullen</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44270" y="3140968"/>
            <a:ext cx="5118608" cy="100973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432121" y="3169517"/>
            <a:ext cx="5400600" cy="586543"/>
          </a:xfrm>
          <a:prstGeom prst="rect">
            <a:avLst/>
          </a:prstGeom>
          <a:noFill/>
          <a:ln w="9525">
            <a:noFill/>
            <a:miter lim="800000"/>
            <a:headEnd/>
            <a:tailEnd/>
          </a:ln>
        </p:spPr>
        <p:txBody>
          <a:bodyPr rot="0" vert="horz" wrap="square" lIns="91440" tIns="45720" rIns="91440" bIns="45720" anchor="t" anchorCtr="0">
            <a:noAutofit/>
          </a:bodyPr>
          <a:lstStyle/>
          <a:p>
            <a:pPr fontAlgn="t">
              <a:spcBef>
                <a:spcPts val="200"/>
              </a:spcBef>
              <a:spcAft>
                <a:spcPts val="2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de lijst met vragen om je mening te geven</a:t>
            </a:r>
          </a:p>
          <a:p>
            <a:pPr>
              <a:lnSpc>
                <a:spcPct val="107000"/>
              </a:lnSpc>
              <a:spcAft>
                <a:spcPts val="800"/>
              </a:spcAft>
            </a:pPr>
            <a:endParaRPr lang="nl-NL" sz="1100" dirty="0">
              <a:effectLst/>
              <a:latin typeface="Calibri"/>
              <a:ea typeface="Calibri"/>
              <a:cs typeface="Times New Roman"/>
            </a:endParaRPr>
          </a:p>
        </p:txBody>
      </p:sp>
      <p:sp>
        <p:nvSpPr>
          <p:cNvPr id="21" name="Text Box 14">
            <a:extLst>
              <a:ext uri="{FF2B5EF4-FFF2-40B4-BE49-F238E27FC236}">
                <a16:creationId xmlns:a16="http://schemas.microsoft.com/office/drawing/2014/main" id="{5113E313-F15F-406E-8B5D-15DAED9AB227}"/>
              </a:ext>
            </a:extLst>
          </p:cNvPr>
          <p:cNvSpPr txBox="1"/>
          <p:nvPr/>
        </p:nvSpPr>
        <p:spPr>
          <a:xfrm>
            <a:off x="3417092" y="1031599"/>
            <a:ext cx="5219537" cy="100973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19">
            <a:extLst>
              <a:ext uri="{FF2B5EF4-FFF2-40B4-BE49-F238E27FC236}">
                <a16:creationId xmlns:a16="http://schemas.microsoft.com/office/drawing/2014/main" id="{3CF301C1-3F66-4FA8-8467-69C04A7D364D}"/>
              </a:ext>
            </a:extLst>
          </p:cNvPr>
          <p:cNvSpPr txBox="1"/>
          <p:nvPr/>
        </p:nvSpPr>
        <p:spPr>
          <a:xfrm>
            <a:off x="3417092" y="1107347"/>
            <a:ext cx="5303270" cy="830997"/>
          </a:xfrm>
          <a:prstGeom prst="rect">
            <a:avLst/>
          </a:prstGeom>
          <a:noFill/>
        </p:spPr>
        <p:txBody>
          <a:bodyPr wrap="square">
            <a:spAutoFit/>
          </a:bodyPr>
          <a:lstStyle/>
          <a:p>
            <a:r>
              <a:rPr lang="nl-NL" sz="2400" i="0" dirty="0">
                <a:solidFill>
                  <a:srgbClr val="000000"/>
                </a:solidFill>
                <a:effectLst/>
                <a:latin typeface="Century Gothic" panose="020B0502020202020204" pitchFamily="34" charset="0"/>
              </a:rPr>
              <a:t>= de vraag waarbij je moet kiezen uit twee of meer antwoorden</a:t>
            </a:r>
            <a:endParaRPr lang="nl-NL" sz="2400" dirty="0">
              <a:latin typeface="Century Gothic" panose="020B0502020202020204" pitchFamily="34" charset="0"/>
            </a:endParaRPr>
          </a:p>
        </p:txBody>
      </p:sp>
      <p:sp>
        <p:nvSpPr>
          <p:cNvPr id="22" name="Text Box 14">
            <a:extLst>
              <a:ext uri="{FF2B5EF4-FFF2-40B4-BE49-F238E27FC236}">
                <a16:creationId xmlns:a16="http://schemas.microsoft.com/office/drawing/2014/main" id="{C57DDD03-03A9-46AF-B0E3-3C8B74BAB9E6}"/>
              </a:ext>
            </a:extLst>
          </p:cNvPr>
          <p:cNvSpPr txBox="1"/>
          <p:nvPr/>
        </p:nvSpPr>
        <p:spPr>
          <a:xfrm>
            <a:off x="512613" y="5238386"/>
            <a:ext cx="2904479" cy="63889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3" name="Tekstvak 22">
            <a:extLst>
              <a:ext uri="{FF2B5EF4-FFF2-40B4-BE49-F238E27FC236}">
                <a16:creationId xmlns:a16="http://schemas.microsoft.com/office/drawing/2014/main" id="{7D5CFD11-5657-498A-B51B-6FD6C4D9360A}"/>
              </a:ext>
            </a:extLst>
          </p:cNvPr>
          <p:cNvSpPr txBox="1"/>
          <p:nvPr/>
        </p:nvSpPr>
        <p:spPr>
          <a:xfrm>
            <a:off x="465347" y="5301635"/>
            <a:ext cx="3242557" cy="461665"/>
          </a:xfrm>
          <a:prstGeom prst="rect">
            <a:avLst/>
          </a:prstGeom>
          <a:noFill/>
        </p:spPr>
        <p:txBody>
          <a:bodyPr wrap="square">
            <a:spAutoFit/>
          </a:bodyPr>
          <a:lstStyle/>
          <a:p>
            <a:r>
              <a:rPr lang="nl-NL" sz="2400" i="0" dirty="0">
                <a:solidFill>
                  <a:srgbClr val="000000"/>
                </a:solidFill>
                <a:effectLst/>
                <a:latin typeface="Century Gothic" panose="020B0502020202020204" pitchFamily="34" charset="0"/>
              </a:rPr>
              <a:t>= wat het oplevert</a:t>
            </a:r>
            <a:endParaRPr lang="nl-NL" sz="2400" dirty="0">
              <a:latin typeface="Century Gothic" panose="020B0502020202020204" pitchFamily="34" charset="0"/>
            </a:endParaRPr>
          </a:p>
        </p:txBody>
      </p:sp>
      <p:pic>
        <p:nvPicPr>
          <p:cNvPr id="24" name="Afbeelding 23">
            <a:extLst>
              <a:ext uri="{FF2B5EF4-FFF2-40B4-BE49-F238E27FC236}">
                <a16:creationId xmlns:a16="http://schemas.microsoft.com/office/drawing/2014/main" id="{5EE2D02C-6C64-4576-BE6D-3A5E4EB3B2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5138" y="2447556"/>
            <a:ext cx="2464160" cy="1646059"/>
          </a:xfrm>
          <a:prstGeom prst="rect">
            <a:avLst/>
          </a:prstGeom>
        </p:spPr>
      </p:pic>
    </p:spTree>
    <p:extLst>
      <p:ext uri="{BB962C8B-B14F-4D97-AF65-F5344CB8AC3E}">
        <p14:creationId xmlns:p14="http://schemas.microsoft.com/office/powerpoint/2010/main" val="1038227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5355312"/>
          </a:xfrm>
          <a:prstGeom prst="rect">
            <a:avLst/>
          </a:prstGeom>
          <a:noFill/>
        </p:spPr>
        <p:txBody>
          <a:bodyPr wrap="square" rtlCol="0">
            <a:spAutoFit/>
          </a:bodyPr>
          <a:lstStyle/>
          <a:p>
            <a:pPr fontAlgn="t"/>
            <a:br>
              <a:rPr lang="nl-NL" sz="8000" b="1" u="sng" dirty="0">
                <a:solidFill>
                  <a:prstClr val="black"/>
                </a:solidFill>
                <a:latin typeface="Century Gothic" panose="020B0502020202020204" pitchFamily="34" charset="0"/>
              </a:rPr>
            </a:br>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p:txBody>
      </p:sp>
      <p:sp>
        <p:nvSpPr>
          <p:cNvPr id="13" name="Rechthoek 12">
            <a:extLst>
              <a:ext uri="{FF2B5EF4-FFF2-40B4-BE49-F238E27FC236}">
                <a16:creationId xmlns:a16="http://schemas.microsoft.com/office/drawing/2014/main" id="{06016D72-157F-4DF3-B5C2-8716F913435A}"/>
              </a:ext>
            </a:extLst>
          </p:cNvPr>
          <p:cNvSpPr/>
          <p:nvPr/>
        </p:nvSpPr>
        <p:spPr>
          <a:xfrm>
            <a:off x="608757" y="453289"/>
            <a:ext cx="2376264"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C87B3F4F-469C-4495-ACF9-4E6A96CC3F9E}"/>
              </a:ext>
            </a:extLst>
          </p:cNvPr>
          <p:cNvSpPr/>
          <p:nvPr/>
        </p:nvSpPr>
        <p:spPr>
          <a:xfrm>
            <a:off x="602533" y="2456892"/>
            <a:ext cx="2376264"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83939276-18EB-4849-8FC3-7FBAD8E4B5B8}"/>
              </a:ext>
            </a:extLst>
          </p:cNvPr>
          <p:cNvSpPr/>
          <p:nvPr/>
        </p:nvSpPr>
        <p:spPr>
          <a:xfrm>
            <a:off x="605100" y="2456892"/>
            <a:ext cx="1143101" cy="16561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F15652F9-B64C-48B5-A55A-089FE6BF7D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300" t="24800" r="15351" b="24800"/>
          <a:stretch/>
        </p:blipFill>
        <p:spPr>
          <a:xfrm>
            <a:off x="780989" y="2961351"/>
            <a:ext cx="903474" cy="647265"/>
          </a:xfrm>
          <a:prstGeom prst="rect">
            <a:avLst/>
          </a:prstGeom>
        </p:spPr>
      </p:pic>
      <p:sp>
        <p:nvSpPr>
          <p:cNvPr id="16" name="Rechthoek 15">
            <a:extLst>
              <a:ext uri="{FF2B5EF4-FFF2-40B4-BE49-F238E27FC236}">
                <a16:creationId xmlns:a16="http://schemas.microsoft.com/office/drawing/2014/main" id="{2A8C2715-C562-463F-85CA-1FDE616DF7B4}"/>
              </a:ext>
            </a:extLst>
          </p:cNvPr>
          <p:cNvSpPr/>
          <p:nvPr/>
        </p:nvSpPr>
        <p:spPr>
          <a:xfrm>
            <a:off x="602533" y="4631757"/>
            <a:ext cx="2376264" cy="1612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1A36DB0B-8EA1-4B6E-AD7F-D92A20F85498}"/>
              </a:ext>
            </a:extLst>
          </p:cNvPr>
          <p:cNvSpPr/>
          <p:nvPr/>
        </p:nvSpPr>
        <p:spPr>
          <a:xfrm>
            <a:off x="1835696" y="5445224"/>
            <a:ext cx="1143101" cy="79920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descr="Afbeelding met tekst&#10;&#10;Automatisch gegenereerde beschrijving">
            <a:extLst>
              <a:ext uri="{FF2B5EF4-FFF2-40B4-BE49-F238E27FC236}">
                <a16:creationId xmlns:a16="http://schemas.microsoft.com/office/drawing/2014/main" id="{4A209242-7776-4851-BFA2-A6AF0FBD73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751" t="38450" r="22700" b="38586"/>
          <a:stretch/>
        </p:blipFill>
        <p:spPr>
          <a:xfrm>
            <a:off x="1934206" y="5643019"/>
            <a:ext cx="946080" cy="405719"/>
          </a:xfrm>
          <a:prstGeom prst="rect">
            <a:avLst/>
          </a:prstGeom>
        </p:spPr>
      </p:pic>
      <p:sp>
        <p:nvSpPr>
          <p:cNvPr id="18" name="Text Box 14">
            <a:extLst>
              <a:ext uri="{FF2B5EF4-FFF2-40B4-BE49-F238E27FC236}">
                <a16:creationId xmlns:a16="http://schemas.microsoft.com/office/drawing/2014/main" id="{4ED5BEB9-9B44-4B4F-A826-2FFB03F1608C}"/>
              </a:ext>
            </a:extLst>
          </p:cNvPr>
          <p:cNvSpPr txBox="1"/>
          <p:nvPr/>
        </p:nvSpPr>
        <p:spPr>
          <a:xfrm>
            <a:off x="3370126" y="874134"/>
            <a:ext cx="357813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9" name="Text Box 14">
            <a:extLst>
              <a:ext uri="{FF2B5EF4-FFF2-40B4-BE49-F238E27FC236}">
                <a16:creationId xmlns:a16="http://schemas.microsoft.com/office/drawing/2014/main" id="{D7A264AD-BA9A-4575-AA22-7F21C12899C5}"/>
              </a:ext>
            </a:extLst>
          </p:cNvPr>
          <p:cNvSpPr txBox="1"/>
          <p:nvPr/>
        </p:nvSpPr>
        <p:spPr>
          <a:xfrm>
            <a:off x="3402410" y="836712"/>
            <a:ext cx="338661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hele camper</a:t>
            </a:r>
            <a:endParaRPr lang="nl-NL" sz="1050" dirty="0">
              <a:effectLst/>
              <a:ea typeface="Calibri"/>
              <a:cs typeface="Times New Roman"/>
            </a:endParaRPr>
          </a:p>
        </p:txBody>
      </p:sp>
      <p:sp>
        <p:nvSpPr>
          <p:cNvPr id="20" name="Text Box 14">
            <a:extLst>
              <a:ext uri="{FF2B5EF4-FFF2-40B4-BE49-F238E27FC236}">
                <a16:creationId xmlns:a16="http://schemas.microsoft.com/office/drawing/2014/main" id="{119AD60C-CAD3-46F1-93D7-9169B3127954}"/>
              </a:ext>
            </a:extLst>
          </p:cNvPr>
          <p:cNvSpPr txBox="1"/>
          <p:nvPr/>
        </p:nvSpPr>
        <p:spPr>
          <a:xfrm>
            <a:off x="3370126" y="2859511"/>
            <a:ext cx="517134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21" name="Text Box 14">
            <a:extLst>
              <a:ext uri="{FF2B5EF4-FFF2-40B4-BE49-F238E27FC236}">
                <a16:creationId xmlns:a16="http://schemas.microsoft.com/office/drawing/2014/main" id="{C28B6603-D6C0-4340-B8D7-E66B633B41E3}"/>
              </a:ext>
            </a:extLst>
          </p:cNvPr>
          <p:cNvSpPr txBox="1"/>
          <p:nvPr/>
        </p:nvSpPr>
        <p:spPr>
          <a:xfrm>
            <a:off x="3041448" y="2815296"/>
            <a:ext cx="579293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helft van de camper</a:t>
            </a:r>
            <a:endParaRPr lang="nl-NL" sz="1050" dirty="0">
              <a:effectLst/>
              <a:ea typeface="Calibri"/>
              <a:cs typeface="Times New Roman"/>
            </a:endParaRPr>
          </a:p>
        </p:txBody>
      </p:sp>
      <p:sp>
        <p:nvSpPr>
          <p:cNvPr id="22" name="Text Box 14">
            <a:extLst>
              <a:ext uri="{FF2B5EF4-FFF2-40B4-BE49-F238E27FC236}">
                <a16:creationId xmlns:a16="http://schemas.microsoft.com/office/drawing/2014/main" id="{537294D0-2DE6-46AC-A67F-FF22B74D501B}"/>
              </a:ext>
            </a:extLst>
          </p:cNvPr>
          <p:cNvSpPr txBox="1"/>
          <p:nvPr/>
        </p:nvSpPr>
        <p:spPr>
          <a:xfrm>
            <a:off x="3370126" y="5141551"/>
            <a:ext cx="517134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23" name="Text Box 14">
            <a:extLst>
              <a:ext uri="{FF2B5EF4-FFF2-40B4-BE49-F238E27FC236}">
                <a16:creationId xmlns:a16="http://schemas.microsoft.com/office/drawing/2014/main" id="{E73979D5-ED46-4300-BC03-8EE5CE19669E}"/>
              </a:ext>
            </a:extLst>
          </p:cNvPr>
          <p:cNvSpPr txBox="1"/>
          <p:nvPr/>
        </p:nvSpPr>
        <p:spPr>
          <a:xfrm>
            <a:off x="3203848" y="5104129"/>
            <a:ext cx="554461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u="sng" dirty="0">
                <a:latin typeface="Trebuchet MS"/>
                <a:ea typeface="Calibri"/>
                <a:cs typeface="Times New Roman"/>
              </a:rPr>
              <a:t>het</a:t>
            </a:r>
            <a:r>
              <a:rPr lang="nl-NL" sz="3600" u="sng" dirty="0">
                <a:effectLst/>
                <a:latin typeface="Trebuchet MS"/>
                <a:ea typeface="Calibri"/>
                <a:cs typeface="Times New Roman"/>
              </a:rPr>
              <a:t> kwart</a:t>
            </a:r>
            <a:r>
              <a:rPr lang="nl-NL" sz="3600" dirty="0">
                <a:effectLst/>
                <a:latin typeface="Trebuchet MS"/>
                <a:ea typeface="Calibri"/>
                <a:cs typeface="Times New Roman"/>
              </a:rPr>
              <a:t> van de camper</a:t>
            </a:r>
            <a:endParaRPr lang="nl-NL" sz="1050" dirty="0">
              <a:effectLst/>
              <a:ea typeface="Calibri"/>
              <a:cs typeface="Times New Roman"/>
            </a:endParaRPr>
          </a:p>
        </p:txBody>
      </p:sp>
      <p:sp>
        <p:nvSpPr>
          <p:cNvPr id="24" name="Text Box 14">
            <a:extLst>
              <a:ext uri="{FF2B5EF4-FFF2-40B4-BE49-F238E27FC236}">
                <a16:creationId xmlns:a16="http://schemas.microsoft.com/office/drawing/2014/main" id="{1771D822-DA84-4301-B769-9708E6777F74}"/>
              </a:ext>
            </a:extLst>
          </p:cNvPr>
          <p:cNvSpPr txBox="1"/>
          <p:nvPr/>
        </p:nvSpPr>
        <p:spPr>
          <a:xfrm>
            <a:off x="3392933" y="5818004"/>
            <a:ext cx="3555331" cy="63889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5" name="Tekstvak 24">
            <a:extLst>
              <a:ext uri="{FF2B5EF4-FFF2-40B4-BE49-F238E27FC236}">
                <a16:creationId xmlns:a16="http://schemas.microsoft.com/office/drawing/2014/main" id="{F284C77F-7401-4A6B-8A69-FE72E787465F}"/>
              </a:ext>
            </a:extLst>
          </p:cNvPr>
          <p:cNvSpPr txBox="1"/>
          <p:nvPr/>
        </p:nvSpPr>
        <p:spPr>
          <a:xfrm>
            <a:off x="3345667" y="5881253"/>
            <a:ext cx="3864127" cy="461665"/>
          </a:xfrm>
          <a:prstGeom prst="rect">
            <a:avLst/>
          </a:prstGeom>
          <a:noFill/>
        </p:spPr>
        <p:txBody>
          <a:bodyPr wrap="square">
            <a:spAutoFit/>
          </a:bodyPr>
          <a:lstStyle/>
          <a:p>
            <a:r>
              <a:rPr lang="nl-NL" sz="2400" i="0" dirty="0">
                <a:solidFill>
                  <a:srgbClr val="000000"/>
                </a:solidFill>
                <a:effectLst/>
                <a:latin typeface="Century Gothic" panose="020B0502020202020204" pitchFamily="34" charset="0"/>
              </a:rPr>
              <a:t>= de helft van de helft</a:t>
            </a:r>
            <a:endParaRPr lang="nl-NL" sz="2400" dirty="0">
              <a:latin typeface="Century Gothic" panose="020B0502020202020204" pitchFamily="34" charset="0"/>
            </a:endParaRPr>
          </a:p>
        </p:txBody>
      </p:sp>
    </p:spTree>
    <p:extLst>
      <p:ext uri="{BB962C8B-B14F-4D97-AF65-F5344CB8AC3E}">
        <p14:creationId xmlns:p14="http://schemas.microsoft.com/office/powerpoint/2010/main" val="2343140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spotten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zien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camperbusje wordt vaak </a:t>
            </a:r>
            <a:r>
              <a:rPr lang="nl-NL" sz="2800" i="1" u="sng" dirty="0">
                <a:solidFill>
                  <a:srgbClr val="387038"/>
                </a:solidFill>
                <a:latin typeface="Century Gothic" panose="020B0502020202020204" pitchFamily="34" charset="0"/>
                <a:cs typeface="Times New Roman"/>
              </a:rPr>
              <a:t>gespot</a:t>
            </a:r>
            <a:r>
              <a:rPr lang="nl-NL" sz="2800" i="1" dirty="0">
                <a:solidFill>
                  <a:srgbClr val="387038"/>
                </a:solidFill>
                <a:latin typeface="Century Gothic" panose="020B0502020202020204" pitchFamily="34" charset="0"/>
                <a:cs typeface="Times New Roman"/>
              </a:rPr>
              <a:t>. </a:t>
            </a:r>
            <a:br>
              <a:rPr lang="nl-NL" sz="2800" i="1" dirty="0">
                <a:solidFill>
                  <a:srgbClr val="387038"/>
                </a:solidFill>
                <a:latin typeface="Century Gothic" panose="020B0502020202020204" pitchFamily="34" charset="0"/>
                <a:cs typeface="Times New Roman"/>
              </a:rPr>
            </a:br>
            <a:r>
              <a:rPr lang="nl-NL" sz="2800" i="1" dirty="0">
                <a:solidFill>
                  <a:srgbClr val="387038"/>
                </a:solidFill>
                <a:latin typeface="Century Gothic" panose="020B0502020202020204" pitchFamily="34" charset="0"/>
                <a:cs typeface="Times New Roman"/>
              </a:rPr>
              <a:t>Het is ook een opvallend mooie camper.</a:t>
            </a:r>
            <a:endParaRPr lang="nl-NL" sz="2800" i="1" dirty="0">
              <a:solidFill>
                <a:srgbClr val="00B050"/>
              </a:solidFill>
              <a:latin typeface="Century Gothic" panose="020B0502020202020204" pitchFamily="34" charset="0"/>
            </a:endParaRPr>
          </a:p>
        </p:txBody>
      </p:sp>
      <p:pic>
        <p:nvPicPr>
          <p:cNvPr id="3" name="Afbeelding 2" descr="Afbeelding met persoon, buiten&#10;&#10;Automatisch gegenereerde beschrijving">
            <a:extLst>
              <a:ext uri="{FF2B5EF4-FFF2-40B4-BE49-F238E27FC236}">
                <a16:creationId xmlns:a16="http://schemas.microsoft.com/office/drawing/2014/main" id="{5103FF49-05C2-4A71-8F11-CA6D3820C1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0620" y="2420888"/>
            <a:ext cx="4434408" cy="2953316"/>
          </a:xfrm>
          <a:prstGeom prst="rect">
            <a:avLst/>
          </a:prstGeom>
        </p:spPr>
      </p:pic>
      <p:sp>
        <p:nvSpPr>
          <p:cNvPr id="4" name="Tekstballon: ovaal 3">
            <a:extLst>
              <a:ext uri="{FF2B5EF4-FFF2-40B4-BE49-F238E27FC236}">
                <a16:creationId xmlns:a16="http://schemas.microsoft.com/office/drawing/2014/main" id="{392C002A-3745-4B92-A1A8-42FE69E3E12B}"/>
              </a:ext>
            </a:extLst>
          </p:cNvPr>
          <p:cNvSpPr/>
          <p:nvPr/>
        </p:nvSpPr>
        <p:spPr>
          <a:xfrm>
            <a:off x="3491880" y="847170"/>
            <a:ext cx="4032448" cy="1944216"/>
          </a:xfrm>
          <a:prstGeom prst="wedgeEllipseCallout">
            <a:avLst>
              <a:gd name="adj1" fmla="val -74356"/>
              <a:gd name="adj2" fmla="val 7178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7EDFBE43-5195-44C6-91A0-D21EE31A70F8}"/>
              </a:ext>
            </a:extLst>
          </p:cNvPr>
          <p:cNvSpPr txBox="1"/>
          <p:nvPr/>
        </p:nvSpPr>
        <p:spPr>
          <a:xfrm>
            <a:off x="3779912" y="1373867"/>
            <a:ext cx="3744416" cy="830997"/>
          </a:xfrm>
          <a:prstGeom prst="rect">
            <a:avLst/>
          </a:prstGeom>
          <a:noFill/>
        </p:spPr>
        <p:txBody>
          <a:bodyPr wrap="square" rtlCol="0">
            <a:spAutoFit/>
          </a:bodyPr>
          <a:lstStyle/>
          <a:p>
            <a:r>
              <a:rPr lang="nl-NL" sz="2400" dirty="0">
                <a:solidFill>
                  <a:schemeClr val="tx2">
                    <a:lumMod val="75000"/>
                  </a:schemeClr>
                </a:solidFill>
                <a:latin typeface="MV Boli" panose="02000500030200090000" pitchFamily="2" charset="0"/>
                <a:cs typeface="MV Boli" panose="02000500030200090000" pitchFamily="2" charset="0"/>
              </a:rPr>
              <a:t>Kijk daar! </a:t>
            </a:r>
            <a:br>
              <a:rPr lang="nl-NL" sz="2400" dirty="0">
                <a:solidFill>
                  <a:schemeClr val="tx2">
                    <a:lumMod val="75000"/>
                  </a:schemeClr>
                </a:solidFill>
                <a:latin typeface="MV Boli" panose="02000500030200090000" pitchFamily="2" charset="0"/>
                <a:cs typeface="MV Boli" panose="02000500030200090000" pitchFamily="2" charset="0"/>
              </a:rPr>
            </a:br>
            <a:r>
              <a:rPr lang="nl-NL" sz="2400" dirty="0">
                <a:solidFill>
                  <a:schemeClr val="tx2">
                    <a:lumMod val="75000"/>
                  </a:schemeClr>
                </a:solidFill>
                <a:latin typeface="MV Boli" panose="02000500030200090000" pitchFamily="2" charset="0"/>
                <a:cs typeface="MV Boli" panose="02000500030200090000" pitchFamily="2" charset="0"/>
              </a:rPr>
              <a:t>Wat een mooie camper!</a:t>
            </a:r>
          </a:p>
        </p:txBody>
      </p:sp>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1323439"/>
          </a:xfrm>
          <a:prstGeom prst="rect">
            <a:avLst/>
          </a:prstGeom>
          <a:noFill/>
        </p:spPr>
        <p:txBody>
          <a:bodyPr wrap="square" rtlCol="0">
            <a:spAutoFit/>
          </a:bodyPr>
          <a:lstStyle/>
          <a:p>
            <a:r>
              <a:rPr lang="nl-NL" sz="8000" b="1" u="sng" dirty="0">
                <a:latin typeface="Century Gothic" panose="020B0502020202020204" pitchFamily="34" charset="0"/>
              </a:rPr>
              <a:t>rondzwerven</a:t>
            </a:r>
            <a:endParaRPr lang="nl-NL" sz="8000" b="1" u="sng" dirty="0"/>
          </a:p>
        </p:txBody>
      </p:sp>
      <p:pic>
        <p:nvPicPr>
          <p:cNvPr id="8" name="Afbeelding 7">
            <a:extLst>
              <a:ext uri="{FF2B5EF4-FFF2-40B4-BE49-F238E27FC236}">
                <a16:creationId xmlns:a16="http://schemas.microsoft.com/office/drawing/2014/main" id="{908670DF-C72B-4196-8379-C250783CE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5240" y="1483776"/>
            <a:ext cx="5033520" cy="5033520"/>
          </a:xfrm>
          <a:prstGeom prst="rect">
            <a:avLst/>
          </a:prstGeom>
        </p:spPr>
      </p:pic>
    </p:spTree>
    <p:extLst>
      <p:ext uri="{BB962C8B-B14F-4D97-AF65-F5344CB8AC3E}">
        <p14:creationId xmlns:p14="http://schemas.microsoft.com/office/powerpoint/2010/main" val="1238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spotten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0" name="Afbeelding 9" descr="Afbeelding met persoon, buiten&#10;&#10;Automatisch gegenereerde beschrijving">
            <a:extLst>
              <a:ext uri="{FF2B5EF4-FFF2-40B4-BE49-F238E27FC236}">
                <a16:creationId xmlns:a16="http://schemas.microsoft.com/office/drawing/2014/main" id="{0EDA456C-C01D-461D-9E0F-531C65CEA8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914636" y="3139980"/>
            <a:ext cx="4434408" cy="2953316"/>
          </a:xfrm>
          <a:prstGeom prst="rect">
            <a:avLst/>
          </a:prstGeom>
        </p:spPr>
      </p:pic>
      <p:sp>
        <p:nvSpPr>
          <p:cNvPr id="11" name="Tekstballon: ovaal 10">
            <a:extLst>
              <a:ext uri="{FF2B5EF4-FFF2-40B4-BE49-F238E27FC236}">
                <a16:creationId xmlns:a16="http://schemas.microsoft.com/office/drawing/2014/main" id="{67BD3467-1E39-416A-BAC8-AE3EB8798069}"/>
              </a:ext>
            </a:extLst>
          </p:cNvPr>
          <p:cNvSpPr/>
          <p:nvPr/>
        </p:nvSpPr>
        <p:spPr>
          <a:xfrm>
            <a:off x="3635896" y="1566262"/>
            <a:ext cx="4032448" cy="1944216"/>
          </a:xfrm>
          <a:prstGeom prst="wedgeEllipseCallout">
            <a:avLst>
              <a:gd name="adj1" fmla="val -74356"/>
              <a:gd name="adj2" fmla="val 7178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BEF2C73F-3F9E-4D4C-8151-294DD7C47E78}"/>
              </a:ext>
            </a:extLst>
          </p:cNvPr>
          <p:cNvSpPr txBox="1"/>
          <p:nvPr/>
        </p:nvSpPr>
        <p:spPr>
          <a:xfrm>
            <a:off x="3923928" y="2092959"/>
            <a:ext cx="3744416" cy="830997"/>
          </a:xfrm>
          <a:prstGeom prst="rect">
            <a:avLst/>
          </a:prstGeom>
          <a:noFill/>
        </p:spPr>
        <p:txBody>
          <a:bodyPr wrap="square" rtlCol="0">
            <a:spAutoFit/>
          </a:bodyPr>
          <a:lstStyle/>
          <a:p>
            <a:r>
              <a:rPr lang="nl-NL" sz="2400" dirty="0">
                <a:solidFill>
                  <a:schemeClr val="tx2">
                    <a:lumMod val="75000"/>
                  </a:schemeClr>
                </a:solidFill>
                <a:latin typeface="MV Boli" panose="02000500030200090000" pitchFamily="2" charset="0"/>
                <a:cs typeface="MV Boli" panose="02000500030200090000" pitchFamily="2" charset="0"/>
              </a:rPr>
              <a:t>Kijk daar! </a:t>
            </a:r>
            <a:br>
              <a:rPr lang="nl-NL" sz="2400" dirty="0">
                <a:solidFill>
                  <a:schemeClr val="tx2">
                    <a:lumMod val="75000"/>
                  </a:schemeClr>
                </a:solidFill>
                <a:latin typeface="MV Boli" panose="02000500030200090000" pitchFamily="2" charset="0"/>
                <a:cs typeface="MV Boli" panose="02000500030200090000" pitchFamily="2" charset="0"/>
              </a:rPr>
            </a:br>
            <a:r>
              <a:rPr lang="nl-NL" sz="2400" dirty="0">
                <a:solidFill>
                  <a:schemeClr val="tx2">
                    <a:lumMod val="75000"/>
                  </a:schemeClr>
                </a:solidFill>
                <a:latin typeface="MV Boli" panose="02000500030200090000" pitchFamily="2" charset="0"/>
                <a:cs typeface="MV Boli" panose="02000500030200090000" pitchFamily="2" charset="0"/>
              </a:rPr>
              <a:t>Wat een mooie camper!</a:t>
            </a:r>
          </a:p>
        </p:txBody>
      </p:sp>
    </p:spTree>
    <p:extLst>
      <p:ext uri="{BB962C8B-B14F-4D97-AF65-F5344CB8AC3E}">
        <p14:creationId xmlns:p14="http://schemas.microsoft.com/office/powerpoint/2010/main" val="235756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de doortocht</a:t>
            </a:r>
            <a:endParaRPr lang="nl-NL" sz="6800" b="1" u="sng" dirty="0">
              <a:latin typeface="Century Gothic" panose="020B0502020202020204" pitchFamily="34" charset="0"/>
            </a:endParaRPr>
          </a:p>
        </p:txBody>
      </p:sp>
      <p:grpSp>
        <p:nvGrpSpPr>
          <p:cNvPr id="11" name="Groep 10">
            <a:extLst>
              <a:ext uri="{FF2B5EF4-FFF2-40B4-BE49-F238E27FC236}">
                <a16:creationId xmlns:a16="http://schemas.microsoft.com/office/drawing/2014/main" id="{CFD1704D-DBC6-454B-AA8E-B37B94F8123A}"/>
              </a:ext>
            </a:extLst>
          </p:cNvPr>
          <p:cNvGrpSpPr/>
          <p:nvPr/>
        </p:nvGrpSpPr>
        <p:grpSpPr>
          <a:xfrm>
            <a:off x="467544" y="2043020"/>
            <a:ext cx="8352928" cy="4628454"/>
            <a:chOff x="467544" y="2043020"/>
            <a:chExt cx="8352928" cy="4628454"/>
          </a:xfrm>
        </p:grpSpPr>
        <p:pic>
          <p:nvPicPr>
            <p:cNvPr id="3" name="Afbeelding 2" descr="Afbeelding met persoon&#10;&#10;Automatisch gegenereerde beschrijving">
              <a:extLst>
                <a:ext uri="{FF2B5EF4-FFF2-40B4-BE49-F238E27FC236}">
                  <a16:creationId xmlns:a16="http://schemas.microsoft.com/office/drawing/2014/main" id="{060EF0B8-9A3B-4EEC-A64C-35B35997A4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87724" y="3400581"/>
              <a:ext cx="4896544" cy="3270893"/>
            </a:xfrm>
            <a:prstGeom prst="rect">
              <a:avLst/>
            </a:prstGeom>
          </p:spPr>
        </p:pic>
        <p:sp>
          <p:nvSpPr>
            <p:cNvPr id="4" name="Tekstvak 3">
              <a:extLst>
                <a:ext uri="{FF2B5EF4-FFF2-40B4-BE49-F238E27FC236}">
                  <a16:creationId xmlns:a16="http://schemas.microsoft.com/office/drawing/2014/main" id="{4C1F1494-96F2-407D-9CB7-98D70376325A}"/>
                </a:ext>
              </a:extLst>
            </p:cNvPr>
            <p:cNvSpPr txBox="1"/>
            <p:nvPr/>
          </p:nvSpPr>
          <p:spPr>
            <a:xfrm>
              <a:off x="467544" y="2348880"/>
              <a:ext cx="792088" cy="369332"/>
            </a:xfrm>
            <a:prstGeom prst="rect">
              <a:avLst/>
            </a:prstGeom>
            <a:noFill/>
          </p:spPr>
          <p:txBody>
            <a:bodyPr wrap="square" rtlCol="0">
              <a:spAutoFit/>
            </a:bodyPr>
            <a:lstStyle/>
            <a:p>
              <a:r>
                <a:rPr lang="nl-NL" dirty="0"/>
                <a:t>Italië</a:t>
              </a:r>
            </a:p>
          </p:txBody>
        </p:sp>
        <p:sp>
          <p:nvSpPr>
            <p:cNvPr id="7" name="Tekstvak 6">
              <a:extLst>
                <a:ext uri="{FF2B5EF4-FFF2-40B4-BE49-F238E27FC236}">
                  <a16:creationId xmlns:a16="http://schemas.microsoft.com/office/drawing/2014/main" id="{8DE74C8C-D6F7-4543-BBA1-31C000266CA7}"/>
                </a:ext>
              </a:extLst>
            </p:cNvPr>
            <p:cNvSpPr txBox="1"/>
            <p:nvPr/>
          </p:nvSpPr>
          <p:spPr>
            <a:xfrm>
              <a:off x="7812360" y="2348880"/>
              <a:ext cx="1008112" cy="369332"/>
            </a:xfrm>
            <a:prstGeom prst="rect">
              <a:avLst/>
            </a:prstGeom>
            <a:noFill/>
          </p:spPr>
          <p:txBody>
            <a:bodyPr wrap="square" rtlCol="0">
              <a:spAutoFit/>
            </a:bodyPr>
            <a:lstStyle/>
            <a:p>
              <a:r>
                <a:rPr lang="nl-NL" dirty="0"/>
                <a:t>Spanje</a:t>
              </a:r>
            </a:p>
          </p:txBody>
        </p:sp>
        <p:cxnSp>
          <p:nvCxnSpPr>
            <p:cNvPr id="8" name="Rechte verbindingslijn met pijl 7">
              <a:extLst>
                <a:ext uri="{FF2B5EF4-FFF2-40B4-BE49-F238E27FC236}">
                  <a16:creationId xmlns:a16="http://schemas.microsoft.com/office/drawing/2014/main" id="{643F68D8-C9DA-4C3C-A7B3-AAAB61B3219D}"/>
                </a:ext>
              </a:extLst>
            </p:cNvPr>
            <p:cNvCxnSpPr/>
            <p:nvPr/>
          </p:nvCxnSpPr>
          <p:spPr>
            <a:xfrm>
              <a:off x="1475656" y="2533546"/>
              <a:ext cx="61206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18E2F1FE-230B-41AD-B964-9ADDE0D762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0075" t="28025" r="19288" b="30222"/>
            <a:stretch/>
          </p:blipFill>
          <p:spPr>
            <a:xfrm flipH="1">
              <a:off x="3779912" y="2043020"/>
              <a:ext cx="1368152" cy="675192"/>
            </a:xfrm>
            <a:prstGeom prst="rect">
              <a:avLst/>
            </a:prstGeom>
          </p:spPr>
        </p:pic>
      </p:grpSp>
    </p:spTree>
    <p:extLst>
      <p:ext uri="{BB962C8B-B14F-4D97-AF65-F5344CB8AC3E}">
        <p14:creationId xmlns:p14="http://schemas.microsoft.com/office/powerpoint/2010/main" val="105032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32457" y="25814"/>
            <a:ext cx="9912151" cy="1246495"/>
          </a:xfrm>
          <a:prstGeom prst="rect">
            <a:avLst/>
          </a:prstGeom>
          <a:noFill/>
        </p:spPr>
        <p:txBody>
          <a:bodyPr wrap="square" rtlCol="0">
            <a:spAutoFit/>
          </a:bodyPr>
          <a:lstStyle/>
          <a:p>
            <a:r>
              <a:rPr lang="nl-NL" sz="7500" b="1" u="sng" dirty="0">
                <a:latin typeface="Century Gothic" panose="020B0502020202020204" pitchFamily="34" charset="0"/>
              </a:rPr>
              <a:t>de woonomgeving</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berg, lucht, buiten, natuur&#10;&#10;Automatisch gegenereerde beschrijving">
            <a:extLst>
              <a:ext uri="{FF2B5EF4-FFF2-40B4-BE49-F238E27FC236}">
                <a16:creationId xmlns:a16="http://schemas.microsoft.com/office/drawing/2014/main" id="{2C613427-7B81-4861-A032-E7FECE784A8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5656" y="1844824"/>
            <a:ext cx="6522640" cy="4357124"/>
          </a:xfrm>
          <a:prstGeom prst="rect">
            <a:avLst/>
          </a:prstGeom>
        </p:spPr>
      </p:pic>
    </p:spTree>
    <p:extLst>
      <p:ext uri="{BB962C8B-B14F-4D97-AF65-F5344CB8AC3E}">
        <p14:creationId xmlns:p14="http://schemas.microsoft.com/office/powerpoint/2010/main" val="357556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r>
              <a:rPr lang="nl-NL" sz="8000" b="1" u="sng" dirty="0">
                <a:latin typeface="Century Gothic" panose="020B0502020202020204" pitchFamily="34" charset="0"/>
              </a:rPr>
              <a:t>aangeven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0" name="Groep 9">
            <a:extLst>
              <a:ext uri="{FF2B5EF4-FFF2-40B4-BE49-F238E27FC236}">
                <a16:creationId xmlns:a16="http://schemas.microsoft.com/office/drawing/2014/main" id="{438AF08E-127F-42FC-ADC4-953B98B25141}"/>
              </a:ext>
            </a:extLst>
          </p:cNvPr>
          <p:cNvGrpSpPr/>
          <p:nvPr/>
        </p:nvGrpSpPr>
        <p:grpSpPr>
          <a:xfrm>
            <a:off x="1880940" y="1364914"/>
            <a:ext cx="5382120" cy="5338470"/>
            <a:chOff x="1880940" y="1364914"/>
            <a:chExt cx="5382120" cy="5338470"/>
          </a:xfrm>
        </p:grpSpPr>
        <p:pic>
          <p:nvPicPr>
            <p:cNvPr id="4" name="Afbeelding 3">
              <a:extLst>
                <a:ext uri="{FF2B5EF4-FFF2-40B4-BE49-F238E27FC236}">
                  <a16:creationId xmlns:a16="http://schemas.microsoft.com/office/drawing/2014/main" id="{46C1593A-2989-4507-A3F6-2EDFFFEC20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0940" y="1364914"/>
              <a:ext cx="5382120" cy="5338470"/>
            </a:xfrm>
            <a:prstGeom prst="rect">
              <a:avLst/>
            </a:prstGeom>
          </p:spPr>
        </p:pic>
        <p:sp>
          <p:nvSpPr>
            <p:cNvPr id="8" name="Tekstvak 7">
              <a:extLst>
                <a:ext uri="{FF2B5EF4-FFF2-40B4-BE49-F238E27FC236}">
                  <a16:creationId xmlns:a16="http://schemas.microsoft.com/office/drawing/2014/main" id="{24D75D9D-01E5-48DA-94C3-972F33CB75AA}"/>
                </a:ext>
              </a:extLst>
            </p:cNvPr>
            <p:cNvSpPr txBox="1"/>
            <p:nvPr/>
          </p:nvSpPr>
          <p:spPr>
            <a:xfrm>
              <a:off x="3851920" y="3064024"/>
              <a:ext cx="1296144" cy="523220"/>
            </a:xfrm>
            <a:prstGeom prst="rect">
              <a:avLst/>
            </a:prstGeom>
            <a:noFill/>
          </p:spPr>
          <p:txBody>
            <a:bodyPr wrap="square" rtlCol="0">
              <a:spAutoFit/>
            </a:bodyPr>
            <a:lstStyle/>
            <a:p>
              <a:r>
                <a:rPr lang="nl-NL" sz="1350" dirty="0"/>
                <a:t>We gaan </a:t>
              </a:r>
              <a:br>
                <a:rPr lang="nl-NL" sz="1350" dirty="0"/>
              </a:br>
              <a:r>
                <a:rPr lang="nl-NL" sz="1350" dirty="0"/>
                <a:t>naar Spanje</a:t>
              </a:r>
            </a:p>
          </p:txBody>
        </p:sp>
        <p:sp>
          <p:nvSpPr>
            <p:cNvPr id="9" name="Tekstvak 8">
              <a:extLst>
                <a:ext uri="{FF2B5EF4-FFF2-40B4-BE49-F238E27FC236}">
                  <a16:creationId xmlns:a16="http://schemas.microsoft.com/office/drawing/2014/main" id="{C44C8108-F357-4127-A2C2-C282200CD52D}"/>
                </a:ext>
              </a:extLst>
            </p:cNvPr>
            <p:cNvSpPr txBox="1"/>
            <p:nvPr/>
          </p:nvSpPr>
          <p:spPr>
            <a:xfrm>
              <a:off x="4211960" y="4497070"/>
              <a:ext cx="1296144" cy="300082"/>
            </a:xfrm>
            <a:prstGeom prst="rect">
              <a:avLst/>
            </a:prstGeom>
            <a:noFill/>
          </p:spPr>
          <p:txBody>
            <a:bodyPr wrap="square" rtlCol="0">
              <a:spAutoFit/>
            </a:bodyPr>
            <a:lstStyle/>
            <a:p>
              <a:r>
                <a:rPr lang="nl-NL" sz="1350" dirty="0"/>
                <a:t>Goede reis</a:t>
              </a:r>
            </a:p>
          </p:txBody>
        </p:sp>
      </p:grpSp>
    </p:spTree>
    <p:extLst>
      <p:ext uri="{BB962C8B-B14F-4D97-AF65-F5344CB8AC3E}">
        <p14:creationId xmlns:p14="http://schemas.microsoft.com/office/powerpoint/2010/main" val="32479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zich vestigen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buiten, auto, transport, groen&#10;&#10;Automatisch gegenereerde beschrijving">
            <a:extLst>
              <a:ext uri="{FF2B5EF4-FFF2-40B4-BE49-F238E27FC236}">
                <a16:creationId xmlns:a16="http://schemas.microsoft.com/office/drawing/2014/main" id="{1F5C4BEF-1E37-4F80-AE13-938EC3764B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5325" y="2060848"/>
            <a:ext cx="6693350" cy="4471159"/>
          </a:xfrm>
          <a:prstGeom prst="rect">
            <a:avLst/>
          </a:prstGeom>
        </p:spPr>
      </p:pic>
    </p:spTree>
    <p:extLst>
      <p:ext uri="{BB962C8B-B14F-4D97-AF65-F5344CB8AC3E}">
        <p14:creationId xmlns:p14="http://schemas.microsoft.com/office/powerpoint/2010/main" val="195799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6" name="Groep 15">
            <a:extLst>
              <a:ext uri="{FF2B5EF4-FFF2-40B4-BE49-F238E27FC236}">
                <a16:creationId xmlns:a16="http://schemas.microsoft.com/office/drawing/2014/main" id="{E865B5B6-76C3-4BCF-9B20-5805244C8F74}"/>
              </a:ext>
            </a:extLst>
          </p:cNvPr>
          <p:cNvGrpSpPr/>
          <p:nvPr/>
        </p:nvGrpSpPr>
        <p:grpSpPr>
          <a:xfrm>
            <a:off x="539552" y="3140424"/>
            <a:ext cx="4752528" cy="3312368"/>
            <a:chOff x="1403648" y="2348880"/>
            <a:chExt cx="4752528" cy="3312368"/>
          </a:xfrm>
        </p:grpSpPr>
        <p:sp>
          <p:nvSpPr>
            <p:cNvPr id="3" name="Rechthoek 2">
              <a:extLst>
                <a:ext uri="{FF2B5EF4-FFF2-40B4-BE49-F238E27FC236}">
                  <a16:creationId xmlns:a16="http://schemas.microsoft.com/office/drawing/2014/main" id="{1FE2C135-7509-4350-A2A3-5BBE7921FADE}"/>
                </a:ext>
              </a:extLst>
            </p:cNvPr>
            <p:cNvSpPr/>
            <p:nvPr/>
          </p:nvSpPr>
          <p:spPr>
            <a:xfrm>
              <a:off x="1403648" y="2348880"/>
              <a:ext cx="2376264"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8B5F35DB-D7AC-447E-BC06-228223A04FB6}"/>
                </a:ext>
              </a:extLst>
            </p:cNvPr>
            <p:cNvSpPr/>
            <p:nvPr/>
          </p:nvSpPr>
          <p:spPr>
            <a:xfrm>
              <a:off x="3779912" y="2348880"/>
              <a:ext cx="2376264" cy="165618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E2B7599-856E-4158-A8D8-FCD4716E1B28}"/>
                </a:ext>
              </a:extLst>
            </p:cNvPr>
            <p:cNvSpPr/>
            <p:nvPr/>
          </p:nvSpPr>
          <p:spPr>
            <a:xfrm>
              <a:off x="3779912" y="4005064"/>
              <a:ext cx="2376264" cy="165618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Afbeelding 9">
              <a:extLst>
                <a:ext uri="{FF2B5EF4-FFF2-40B4-BE49-F238E27FC236}">
                  <a16:creationId xmlns:a16="http://schemas.microsoft.com/office/drawing/2014/main" id="{719321E5-AB6E-49A0-B69B-E45F6E183C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300" t="24800" r="15351" b="24800"/>
            <a:stretch/>
          </p:blipFill>
          <p:spPr>
            <a:xfrm>
              <a:off x="2156358" y="3717032"/>
              <a:ext cx="903474" cy="647265"/>
            </a:xfrm>
            <a:prstGeom prst="rect">
              <a:avLst/>
            </a:prstGeom>
          </p:spPr>
        </p:pic>
        <p:pic>
          <p:nvPicPr>
            <p:cNvPr id="12" name="Afbeelding 11">
              <a:extLst>
                <a:ext uri="{FF2B5EF4-FFF2-40B4-BE49-F238E27FC236}">
                  <a16:creationId xmlns:a16="http://schemas.microsoft.com/office/drawing/2014/main" id="{1AB954F7-6AE6-4455-AD74-37880C73F8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6926" t="32282" r="16926" b="13381"/>
            <a:stretch/>
          </p:blipFill>
          <p:spPr>
            <a:xfrm>
              <a:off x="4485177" y="4437747"/>
              <a:ext cx="964281" cy="792088"/>
            </a:xfrm>
            <a:prstGeom prst="rect">
              <a:avLst/>
            </a:prstGeom>
          </p:spPr>
        </p:pic>
        <p:pic>
          <p:nvPicPr>
            <p:cNvPr id="14" name="Afbeelding 13" descr="Afbeelding met tekst&#10;&#10;Automatisch gegenereerde beschrijving">
              <a:extLst>
                <a:ext uri="{FF2B5EF4-FFF2-40B4-BE49-F238E27FC236}">
                  <a16:creationId xmlns:a16="http://schemas.microsoft.com/office/drawing/2014/main" id="{22F6D30F-2515-42AB-AFF7-422E7A1C705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3751" t="38450" r="22700" b="38586"/>
            <a:stretch/>
          </p:blipFill>
          <p:spPr>
            <a:xfrm>
              <a:off x="4417788" y="2934236"/>
              <a:ext cx="1153720" cy="494764"/>
            </a:xfrm>
            <a:prstGeom prst="rect">
              <a:avLst/>
            </a:prstGeom>
          </p:spPr>
        </p:pic>
      </p:grpSp>
      <p:pic>
        <p:nvPicPr>
          <p:cNvPr id="15" name="Afbeelding 14" descr="Afbeelding met binnen, vloer, plafond, hout&#10;&#10;Automatisch gegenereerde beschrijving">
            <a:extLst>
              <a:ext uri="{FF2B5EF4-FFF2-40B4-BE49-F238E27FC236}">
                <a16:creationId xmlns:a16="http://schemas.microsoft.com/office/drawing/2014/main" id="{6DA8943C-AC2B-4B7D-9C26-376F234317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36096" y="368263"/>
            <a:ext cx="3446907" cy="2302533"/>
          </a:xfrm>
          <a:prstGeom prst="rect">
            <a:avLst/>
          </a:prstGeom>
        </p:spPr>
      </p:pic>
    </p:spTree>
    <p:extLst>
      <p:ext uri="{BB962C8B-B14F-4D97-AF65-F5344CB8AC3E}">
        <p14:creationId xmlns:p14="http://schemas.microsoft.com/office/powerpoint/2010/main" val="853388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6229</TotalTime>
  <Words>912</Words>
  <Application>Microsoft Office PowerPoint</Application>
  <PresentationFormat>Diavoorstelling (4:3)</PresentationFormat>
  <Paragraphs>214</Paragraphs>
  <Slides>22</Slides>
  <Notes>14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Arial</vt:lpstr>
      <vt:lpstr>Calibri</vt:lpstr>
      <vt:lpstr>Century Gothic</vt:lpstr>
      <vt:lpstr>MV Boli</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Harmsel, Marjan ter</cp:lastModifiedBy>
  <cp:revision>1390</cp:revision>
  <dcterms:created xsi:type="dcterms:W3CDTF">2020-12-15T09:16:44Z</dcterms:created>
  <dcterms:modified xsi:type="dcterms:W3CDTF">2022-03-01T10:30:24Z</dcterms:modified>
</cp:coreProperties>
</file>