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442" r:id="rId4"/>
    <p:sldId id="1238" r:id="rId5"/>
    <p:sldId id="1245" r:id="rId6"/>
    <p:sldId id="1265" r:id="rId7"/>
    <p:sldId id="1291" r:id="rId8"/>
    <p:sldId id="1244" r:id="rId9"/>
    <p:sldId id="1241" r:id="rId10"/>
    <p:sldId id="934" r:id="rId11"/>
    <p:sldId id="1428" r:id="rId12"/>
    <p:sldId id="1453" r:id="rId13"/>
    <p:sldId id="1454" r:id="rId14"/>
    <p:sldId id="1455" r:id="rId15"/>
    <p:sldId id="259" r:id="rId16"/>
    <p:sldId id="1456" r:id="rId17"/>
    <p:sldId id="1452"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442"/>
            <p14:sldId id="1238"/>
            <p14:sldId id="1245"/>
            <p14:sldId id="1265"/>
            <p14:sldId id="1291"/>
            <p14:sldId id="1244"/>
            <p14:sldId id="1241"/>
            <p14:sldId id="934"/>
            <p14:sldId id="1428"/>
            <p14:sldId id="1453"/>
            <p14:sldId id="1454"/>
            <p14:sldId id="1455"/>
            <p14:sldId id="259"/>
            <p14:sldId id="1456"/>
            <p14:sldId id="14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76256" autoAdjust="0"/>
  </p:normalViewPr>
  <p:slideViewPr>
    <p:cSldViewPr>
      <p:cViewPr varScale="1">
        <p:scale>
          <a:sx n="62" d="100"/>
          <a:sy n="62" d="100"/>
        </p:scale>
        <p:origin x="1915"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8-2-2022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8-2-2022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b="1" dirty="0">
                <a:solidFill>
                  <a:srgbClr val="4F4F4F"/>
                </a:solidFill>
                <a:effectLst/>
                <a:latin typeface="Verdana" panose="020B0604030504040204" pitchFamily="34" charset="0"/>
              </a:rPr>
              <a:t>Woordenoverzicht</a:t>
            </a:r>
          </a:p>
          <a:p>
            <a:pPr algn="l"/>
            <a:r>
              <a:rPr lang="nl-NL" sz="2800" dirty="0"/>
              <a:t>de eigenaar: de persoon van wie iets is</a:t>
            </a:r>
          </a:p>
          <a:p>
            <a:pPr algn="l"/>
            <a:r>
              <a:rPr lang="nl-NL" sz="2800" dirty="0"/>
              <a:t>bekogelen met:  spullen gooien naar iets of iemand</a:t>
            </a:r>
          </a:p>
          <a:p>
            <a:pPr algn="l"/>
            <a:r>
              <a:rPr lang="nl-NL" sz="2800" dirty="0"/>
              <a:t>luxe: mooier dan nodig</a:t>
            </a:r>
          </a:p>
          <a:p>
            <a:pPr algn="l"/>
            <a:r>
              <a:rPr lang="nl-NL" sz="2800" dirty="0"/>
              <a:t>de scheepswerf: de plaats waar schepen gebouwd of gerepareerd worden</a:t>
            </a:r>
          </a:p>
          <a:p>
            <a:pPr algn="l"/>
            <a:r>
              <a:rPr lang="nl-NL" sz="2800" dirty="0"/>
              <a:t>de miljardair: iemand die heel veel geld heeft, een miljard euro of meer</a:t>
            </a:r>
          </a:p>
          <a:p>
            <a:pPr algn="l"/>
            <a:r>
              <a:rPr lang="nl-NL" sz="2800" dirty="0"/>
              <a:t>het jacht: de grote boot om voor je plezier mee te reizen</a:t>
            </a:r>
          </a:p>
          <a:p>
            <a:pPr algn="l"/>
            <a:r>
              <a:rPr lang="nl-NL" sz="2800" dirty="0"/>
              <a:t>ter wereld: op de wereld</a:t>
            </a:r>
            <a:endParaRPr lang="nl-NL" sz="1800" b="0"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2811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3929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71469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73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tlnieuws.nl/economie/business/artikel/4712926/superjacht-feadship-royal-huisman-oceanco-groter-160-met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rtlnieuws.nl/economie/business/artikel/4712926/superjacht-feadship-royal-huisman-oceanco-groter-160-mete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2000" dirty="0"/>
              <a:t>Jullie weten natuurlijk dat Nederland bekend is om zijn klompen, zijn kaas, de molens en de Deltawerken. En nog wel meer dingen. Maar weten jullie ook dat Nederland bekend is om zijn </a:t>
            </a:r>
            <a:r>
              <a:rPr lang="nl-NL" sz="2000" b="1" u="sng" dirty="0"/>
              <a:t>scheepswerven</a:t>
            </a:r>
            <a:r>
              <a:rPr lang="nl-NL" sz="2000" dirty="0"/>
              <a:t>? Een scheepswerf is </a:t>
            </a:r>
            <a:r>
              <a:rPr lang="nl-NL" sz="2000" b="1" i="1" dirty="0"/>
              <a:t>de plaats waar schepen gebouwd of gerepareerd worden. </a:t>
            </a:r>
            <a:r>
              <a:rPr lang="nl-NL" sz="2000" dirty="0"/>
              <a:t>In Nederland zijn namelijk veel scheepswerven die heel goed dure en grote jachten kunnen bouwen. </a:t>
            </a:r>
            <a:r>
              <a:rPr lang="nl-NL" sz="2000" b="1" u="sng" dirty="0"/>
              <a:t>Een jacht</a:t>
            </a:r>
            <a:r>
              <a:rPr lang="nl-NL" sz="2000" b="1" dirty="0"/>
              <a:t> </a:t>
            </a:r>
            <a:r>
              <a:rPr lang="nl-NL" sz="2000" dirty="0"/>
              <a:t>is </a:t>
            </a:r>
            <a:r>
              <a:rPr lang="nl-NL" sz="2000" b="1" i="1" dirty="0"/>
              <a:t>een grote boot om voor je plezier mee te reizen. </a:t>
            </a:r>
            <a:r>
              <a:rPr lang="nl-NL" sz="2000" dirty="0"/>
              <a:t>En deze jachten zijn zo </a:t>
            </a:r>
            <a:r>
              <a:rPr lang="nl-NL" sz="2000" b="1" u="sng" dirty="0"/>
              <a:t>luxe</a:t>
            </a:r>
            <a:r>
              <a:rPr lang="nl-NL" sz="2000" dirty="0"/>
              <a:t>, zoveel </a:t>
            </a:r>
            <a:r>
              <a:rPr lang="nl-NL" sz="2000" b="1" i="1" dirty="0"/>
              <a:t>mooier dan </a:t>
            </a:r>
            <a:r>
              <a:rPr lang="nl-NL" sz="2000" dirty="0"/>
              <a:t>eigenlijk</a:t>
            </a:r>
            <a:r>
              <a:rPr lang="nl-NL" sz="2000" b="1" i="1" dirty="0"/>
              <a:t> nodig </a:t>
            </a:r>
            <a:r>
              <a:rPr lang="nl-NL" sz="2000" dirty="0"/>
              <a:t>is. Zoveel luxe hebben gewone mensen nog nooit gezien. </a:t>
            </a:r>
            <a:r>
              <a:rPr lang="nl-NL" sz="2000" dirty="0">
                <a:solidFill>
                  <a:srgbClr val="00B050"/>
                </a:solidFill>
              </a:rPr>
              <a:t>(als je wilt: link in de dia om even binnen te kijken op een jacht)</a:t>
            </a:r>
            <a:r>
              <a:rPr lang="nl-NL" sz="2000" dirty="0"/>
              <a:t> Er komen dan ook vaak </a:t>
            </a:r>
            <a:r>
              <a:rPr lang="nl-NL" sz="2000" b="1" u="sng" dirty="0"/>
              <a:t>miljardairs</a:t>
            </a:r>
            <a:r>
              <a:rPr lang="nl-NL" sz="2000" dirty="0"/>
              <a:t>, dat zijn </a:t>
            </a:r>
            <a:r>
              <a:rPr lang="nl-NL" sz="2000" b="1" i="1" dirty="0"/>
              <a:t>mensen die heel veel geld hebben, een miljard euro of meer </a:t>
            </a:r>
            <a:r>
              <a:rPr lang="nl-NL" sz="2000" dirty="0"/>
              <a:t>naar Nederland om te shoppen. Want hier kunnen ze </a:t>
            </a:r>
            <a:r>
              <a:rPr lang="nl-NL" sz="2000" b="1" u="sng" dirty="0"/>
              <a:t>de eigenaar</a:t>
            </a:r>
            <a:r>
              <a:rPr lang="nl-NL" sz="2000" b="1" i="1" dirty="0"/>
              <a:t>, de persoon van wie iets is, </a:t>
            </a:r>
            <a:r>
              <a:rPr lang="nl-NL" sz="2000" dirty="0"/>
              <a:t>worden van het mooiste jacht </a:t>
            </a:r>
            <a:r>
              <a:rPr lang="nl-NL" sz="2000" b="1" u="sng" dirty="0"/>
              <a:t>ter wereld</a:t>
            </a:r>
            <a:r>
              <a:rPr lang="nl-NL" sz="2000" dirty="0"/>
              <a:t>. Dat betekent het mooiste jacht </a:t>
            </a:r>
            <a:r>
              <a:rPr lang="nl-NL" sz="2000" b="1" i="1" dirty="0"/>
              <a:t>op de wereld</a:t>
            </a:r>
            <a:r>
              <a:rPr lang="nl-NL" sz="2000" dirty="0"/>
              <a:t>. Deze jachten worden de laatste jaren steeds groter en duurder.  Sommige miljardairs geven ook super veel geld uit aan verjaardagsfeestjes: veel dure cadeaus, grote taarten en veel lekker eten. Als ik miljardair was, zou ik wel een keer een taartengevecht willen houden op een feestje. Iedereen </a:t>
            </a:r>
            <a:r>
              <a:rPr lang="nl-NL" sz="2000" b="1" u="sng" dirty="0"/>
              <a:t>bekogelen met</a:t>
            </a:r>
            <a:r>
              <a:rPr lang="nl-NL" sz="2000" b="1" dirty="0"/>
              <a:t> </a:t>
            </a:r>
            <a:r>
              <a:rPr lang="nl-NL" sz="2000" dirty="0"/>
              <a:t>taart. Bekogelen met betekent </a:t>
            </a:r>
            <a:r>
              <a:rPr lang="nl-NL" sz="2000" b="1" i="1" dirty="0"/>
              <a:t>spullen gooien naar iets of iemand</a:t>
            </a:r>
            <a:r>
              <a:rPr lang="nl-NL" sz="2000" dirty="0"/>
              <a:t>. Een enorme bende zou dat geven natuurlijk. En zonde van al die lekkere taarten. Maar tóch heel leuk! </a:t>
            </a:r>
            <a:br>
              <a:rPr lang="nl-NL" sz="2000" dirty="0"/>
            </a:br>
            <a:endParaRPr lang="nl-NL" sz="2000" dirty="0">
              <a:hlinkClick r:id="rId3"/>
            </a:endParaRPr>
          </a:p>
          <a:p>
            <a:pPr marL="0" indent="0">
              <a:buNone/>
            </a:pPr>
            <a:r>
              <a:rPr lang="nl-NL" sz="1200" dirty="0">
                <a:hlinkClick r:id="rId3"/>
              </a:rPr>
              <a:t> </a:t>
            </a:r>
            <a:endParaRPr lang="nl-NL" sz="2000" b="1" i="1"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4120469" y="342900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luxe</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eenvoudig</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mooier dan nodig</a:t>
            </a: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In Nederland worden de laatste jaren veel </a:t>
            </a:r>
            <a:r>
              <a:rPr lang="nl-NL" sz="2000" i="1" u="sng" dirty="0">
                <a:solidFill>
                  <a:srgbClr val="387038"/>
                </a:solidFill>
                <a:latin typeface="Century Gothic" panose="020B0502020202020204" pitchFamily="34" charset="0"/>
                <a:ea typeface="Calibri"/>
                <a:cs typeface="Times New Roman"/>
              </a:rPr>
              <a:t>luxe</a:t>
            </a:r>
            <a:r>
              <a:rPr lang="nl-NL" sz="2000" i="1" dirty="0">
                <a:solidFill>
                  <a:srgbClr val="387038"/>
                </a:solidFill>
                <a:latin typeface="Century Gothic" panose="020B0502020202020204" pitchFamily="34" charset="0"/>
                <a:ea typeface="Calibri"/>
                <a:cs typeface="Times New Roman"/>
              </a:rPr>
              <a:t> jachten gebouwd.</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484785"/>
            <a:ext cx="4226575" cy="46234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zonder overdaad of vertoon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Vroeger waren de bootjes heel </a:t>
            </a:r>
            <a:r>
              <a:rPr lang="nl-NL" sz="2000" i="1" u="sng" dirty="0">
                <a:solidFill>
                  <a:srgbClr val="387038"/>
                </a:solidFill>
                <a:latin typeface="Century Gothic" panose="020B0502020202020204" pitchFamily="34" charset="0"/>
                <a:ea typeface="Calibri"/>
                <a:cs typeface="Times New Roman"/>
              </a:rPr>
              <a:t>eenvoudig</a:t>
            </a:r>
            <a:r>
              <a:rPr lang="nl-NL" sz="2000" i="1" dirty="0">
                <a:solidFill>
                  <a:srgbClr val="387038"/>
                </a:solidFill>
                <a:latin typeface="Century Gothic" panose="020B0502020202020204" pitchFamily="34" charset="0"/>
                <a:ea typeface="Calibri"/>
                <a:cs typeface="Times New Roman"/>
              </a:rPr>
              <a:t>.</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fiets&#10;&#10;Automatisch gegenereerde beschrijving">
            <a:extLst>
              <a:ext uri="{FF2B5EF4-FFF2-40B4-BE49-F238E27FC236}">
                <a16:creationId xmlns:a16="http://schemas.microsoft.com/office/drawing/2014/main" id="{14B456C8-FC68-4F13-B962-D324DCBE7F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62" y="2497649"/>
            <a:ext cx="3960374" cy="2645530"/>
          </a:xfrm>
          <a:prstGeom prst="rect">
            <a:avLst/>
          </a:prstGeom>
        </p:spPr>
      </p:pic>
      <p:pic>
        <p:nvPicPr>
          <p:cNvPr id="6" name="Afbeelding 5" descr="Afbeelding met binnen&#10;&#10;Automatisch gegenereerde beschrijving">
            <a:extLst>
              <a:ext uri="{FF2B5EF4-FFF2-40B4-BE49-F238E27FC236}">
                <a16:creationId xmlns:a16="http://schemas.microsoft.com/office/drawing/2014/main" id="{E6B25150-E620-4E1A-B3C8-EC807BC476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889" y="2204864"/>
            <a:ext cx="3946284" cy="2689663"/>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9512" y="306793"/>
            <a:ext cx="4323153"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eigenaar</a:t>
            </a:r>
            <a:endParaRPr lang="nl-NL" sz="5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huurder</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persoon van wie iets is</a:t>
            </a: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Hij is </a:t>
            </a:r>
            <a:r>
              <a:rPr lang="nl-NL" sz="2000" i="1" u="sng" dirty="0">
                <a:solidFill>
                  <a:srgbClr val="387038"/>
                </a:solidFill>
                <a:latin typeface="Century Gothic" panose="020B0502020202020204" pitchFamily="34" charset="0"/>
                <a:ea typeface="Calibri"/>
                <a:cs typeface="Times New Roman"/>
              </a:rPr>
              <a:t>de eigenaar</a:t>
            </a:r>
            <a:r>
              <a:rPr lang="nl-NL" sz="2000" i="1" dirty="0">
                <a:solidFill>
                  <a:srgbClr val="387038"/>
                </a:solidFill>
                <a:latin typeface="Century Gothic" panose="020B0502020202020204" pitchFamily="34" charset="0"/>
                <a:ea typeface="Calibri"/>
                <a:cs typeface="Times New Roman"/>
              </a:rPr>
              <a:t> van een prachtig jacht.</a:t>
            </a:r>
            <a:endParaRPr lang="nl-NL" sz="1100" dirty="0">
              <a:effectLst/>
              <a:latin typeface="Century Gothic" panose="020B0502020202020204" pitchFamily="34" charset="0"/>
              <a:ea typeface="Calibri"/>
              <a:cs typeface="Times New Roman"/>
            </a:endParaRPr>
          </a:p>
        </p:txBody>
      </p:sp>
      <p:pic>
        <p:nvPicPr>
          <p:cNvPr id="3" name="Afbeelding 2" descr="Afbeelding met persoon, person, kostuum, buiten&#10;&#10;Automatisch gegenereerde beschrijving">
            <a:extLst>
              <a:ext uri="{FF2B5EF4-FFF2-40B4-BE49-F238E27FC236}">
                <a16:creationId xmlns:a16="http://schemas.microsoft.com/office/drawing/2014/main" id="{E4677EAC-FEC6-4039-8BB5-731F53DE43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990" y="2733876"/>
            <a:ext cx="4011765" cy="2453560"/>
          </a:xfrm>
          <a:prstGeom prst="rect">
            <a:avLst/>
          </a:prstGeom>
        </p:spPr>
      </p:pic>
      <p:sp>
        <p:nvSpPr>
          <p:cNvPr id="4" name="Tekstvak 3">
            <a:extLst>
              <a:ext uri="{FF2B5EF4-FFF2-40B4-BE49-F238E27FC236}">
                <a16:creationId xmlns:a16="http://schemas.microsoft.com/office/drawing/2014/main" id="{13C4ACD8-EA5C-42B5-AD4F-8B46EF85FDC2}"/>
              </a:ext>
            </a:extLst>
          </p:cNvPr>
          <p:cNvSpPr txBox="1"/>
          <p:nvPr/>
        </p:nvSpPr>
        <p:spPr>
          <a:xfrm>
            <a:off x="5020088" y="6157115"/>
            <a:ext cx="2952328" cy="215444"/>
          </a:xfrm>
          <a:prstGeom prst="rect">
            <a:avLst/>
          </a:prstGeom>
          <a:noFill/>
        </p:spPr>
        <p:txBody>
          <a:bodyPr wrap="square" rtlCol="0">
            <a:spAutoFit/>
          </a:bodyPr>
          <a:lstStyle/>
          <a:p>
            <a:r>
              <a:rPr lang="nl-NL" sz="800" dirty="0"/>
              <a:t>Bron: biesbosch-sloepenverhuur.nl</a:t>
            </a:r>
          </a:p>
        </p:txBody>
      </p:sp>
      <p:pic>
        <p:nvPicPr>
          <p:cNvPr id="10" name="Afbeelding 9" descr="Afbeelding met tekst, boom, buiten, boot&#10;&#10;Automatisch gegenereerde beschrijving">
            <a:extLst>
              <a:ext uri="{FF2B5EF4-FFF2-40B4-BE49-F238E27FC236}">
                <a16:creationId xmlns:a16="http://schemas.microsoft.com/office/drawing/2014/main" id="{70D95889-4E74-402A-BDE7-79AD7CE2F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2706" y="3000961"/>
            <a:ext cx="2392304" cy="2392304"/>
          </a:xfrm>
          <a:prstGeom prst="rect">
            <a:avLst/>
          </a:prstGeom>
        </p:spPr>
      </p:pic>
      <p:sp>
        <p:nvSpPr>
          <p:cNvPr id="21" name="Tekstvak 20">
            <a:extLst>
              <a:ext uri="{FF2B5EF4-FFF2-40B4-BE49-F238E27FC236}">
                <a16:creationId xmlns:a16="http://schemas.microsoft.com/office/drawing/2014/main" id="{470012AC-6BEC-4F42-AECA-BE23919494EE}"/>
              </a:ext>
            </a:extLst>
          </p:cNvPr>
          <p:cNvSpPr txBox="1"/>
          <p:nvPr/>
        </p:nvSpPr>
        <p:spPr>
          <a:xfrm>
            <a:off x="4765193" y="1567114"/>
            <a:ext cx="4055279" cy="1900841"/>
          </a:xfrm>
          <a:prstGeom prst="rect">
            <a:avLst/>
          </a:prstGeom>
          <a:noFill/>
        </p:spPr>
        <p:txBody>
          <a:bodyPr wrap="square">
            <a:spAutoFit/>
          </a:bodyPr>
          <a:lstStyle/>
          <a:p>
            <a:pPr>
              <a:lnSpc>
                <a:spcPct val="107000"/>
              </a:lnSpc>
              <a:spcAft>
                <a:spcPts val="0"/>
              </a:spcAft>
            </a:pPr>
            <a:r>
              <a:rPr lang="nl-NL" sz="2800" dirty="0">
                <a:latin typeface="Century Gothic" panose="020B0502020202020204" pitchFamily="34" charset="0"/>
                <a:ea typeface="Calibri"/>
                <a:cs typeface="Times New Roman"/>
              </a:rPr>
              <a:t>= iemand die iets gebruikt en daar een vergoeding voor betaalt</a:t>
            </a:r>
          </a:p>
        </p:txBody>
      </p:sp>
      <p:sp>
        <p:nvSpPr>
          <p:cNvPr id="23" name="Tekstvak 22">
            <a:extLst>
              <a:ext uri="{FF2B5EF4-FFF2-40B4-BE49-F238E27FC236}">
                <a16:creationId xmlns:a16="http://schemas.microsoft.com/office/drawing/2014/main" id="{534C9F25-42B3-4D30-89A5-81974914F7C5}"/>
              </a:ext>
            </a:extLst>
          </p:cNvPr>
          <p:cNvSpPr txBox="1"/>
          <p:nvPr/>
        </p:nvSpPr>
        <p:spPr>
          <a:xfrm>
            <a:off x="4449170" y="5571082"/>
            <a:ext cx="4694830" cy="400110"/>
          </a:xfrm>
          <a:prstGeom prst="rect">
            <a:avLst/>
          </a:prstGeom>
          <a:noFill/>
        </p:spPr>
        <p:txBody>
          <a:bodyPr wrap="square">
            <a:spAutoFit/>
          </a:bodyPr>
          <a:lstStyle/>
          <a:p>
            <a:pPr algn="ctr">
              <a:spcAft>
                <a:spcPts val="0"/>
              </a:spcAft>
            </a:pPr>
            <a:r>
              <a:rPr lang="nl-NL" sz="2000" i="1" dirty="0">
                <a:solidFill>
                  <a:srgbClr val="387038"/>
                </a:solidFill>
                <a:latin typeface="Century Gothic" panose="020B0502020202020204" pitchFamily="34" charset="0"/>
                <a:ea typeface="Calibri"/>
                <a:cs typeface="Times New Roman"/>
              </a:rPr>
              <a:t>Zij is </a:t>
            </a:r>
            <a:r>
              <a:rPr lang="nl-NL" sz="2000" i="1" u="sng" dirty="0">
                <a:solidFill>
                  <a:srgbClr val="387038"/>
                </a:solidFill>
                <a:latin typeface="Century Gothic" panose="020B0502020202020204" pitchFamily="34" charset="0"/>
                <a:ea typeface="Calibri"/>
                <a:cs typeface="Times New Roman"/>
              </a:rPr>
              <a:t>de huurder</a:t>
            </a:r>
            <a:r>
              <a:rPr lang="nl-NL" sz="2000" i="1" dirty="0">
                <a:solidFill>
                  <a:srgbClr val="387038"/>
                </a:solidFill>
                <a:latin typeface="Century Gothic" panose="020B0502020202020204" pitchFamily="34" charset="0"/>
                <a:ea typeface="Calibri"/>
                <a:cs typeface="Times New Roman"/>
              </a:rPr>
              <a:t> van deze boot.</a:t>
            </a:r>
            <a:endParaRPr lang="nl-NL" sz="20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58438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9524" y="511304"/>
            <a:ext cx="4572000"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de miljardair</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5557" y="64539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armoedzaaier</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heel veel geld heeft, een miljard euro of meer</a:t>
            </a: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Er zijn veel </a:t>
            </a:r>
            <a:r>
              <a:rPr lang="nl-NL" sz="2000" i="1" u="sng" dirty="0">
                <a:solidFill>
                  <a:srgbClr val="387038"/>
                </a:solidFill>
                <a:latin typeface="Century Gothic" panose="020B0502020202020204" pitchFamily="34" charset="0"/>
                <a:ea typeface="Calibri"/>
                <a:cs typeface="Times New Roman"/>
              </a:rPr>
              <a:t>miljardairs</a:t>
            </a:r>
            <a:r>
              <a:rPr lang="nl-NL" sz="2000" i="1" dirty="0">
                <a:solidFill>
                  <a:srgbClr val="387038"/>
                </a:solidFill>
                <a:latin typeface="Century Gothic" panose="020B0502020202020204" pitchFamily="34" charset="0"/>
                <a:ea typeface="Calibri"/>
                <a:cs typeface="Times New Roman"/>
              </a:rPr>
              <a:t> die een luxe jacht hebben gekocht.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484784"/>
            <a:ext cx="4226575" cy="46234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geen geld heeft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Hij heeft nu ook zijn laatste geld uitgegeven. Hij is een </a:t>
            </a:r>
            <a:r>
              <a:rPr lang="nl-NL" sz="2000" i="1" u="sng" dirty="0">
                <a:solidFill>
                  <a:srgbClr val="387038"/>
                </a:solidFill>
                <a:latin typeface="Century Gothic" panose="020B0502020202020204" pitchFamily="34" charset="0"/>
                <a:ea typeface="Calibri"/>
                <a:cs typeface="Times New Roman"/>
              </a:rPr>
              <a:t>armoedzaaier</a:t>
            </a:r>
            <a:r>
              <a:rPr lang="nl-NL" sz="2000" i="1" dirty="0">
                <a:solidFill>
                  <a:srgbClr val="387038"/>
                </a:solidFill>
                <a:latin typeface="Century Gothic" panose="020B0502020202020204" pitchFamily="34" charset="0"/>
                <a:ea typeface="Calibri"/>
                <a:cs typeface="Times New Roman"/>
              </a:rPr>
              <a:t>.</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stapel, rommelig, roofvogelnest&#10;&#10;Automatisch gegenereerde beschrijving">
            <a:extLst>
              <a:ext uri="{FF2B5EF4-FFF2-40B4-BE49-F238E27FC236}">
                <a16:creationId xmlns:a16="http://schemas.microsoft.com/office/drawing/2014/main" id="{B724616E-2227-46AF-AAB5-1D9160212F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824" y="2996952"/>
            <a:ext cx="3900097" cy="2478934"/>
          </a:xfrm>
          <a:prstGeom prst="rect">
            <a:avLst/>
          </a:prstGeom>
        </p:spPr>
      </p:pic>
      <p:pic>
        <p:nvPicPr>
          <p:cNvPr id="5" name="Afbeelding 4" descr="Afbeelding met persoon, staand, broek&#10;&#10;Automatisch gegenereerde beschrijving">
            <a:extLst>
              <a:ext uri="{FF2B5EF4-FFF2-40B4-BE49-F238E27FC236}">
                <a16:creationId xmlns:a16="http://schemas.microsoft.com/office/drawing/2014/main" id="{9D1E4202-C09B-4569-903C-B0477F7E9E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1155" y="2743288"/>
            <a:ext cx="3613339" cy="2413710"/>
          </a:xfrm>
          <a:prstGeom prst="rect">
            <a:avLst/>
          </a:prstGeom>
        </p:spPr>
      </p:pic>
      <p:sp>
        <p:nvSpPr>
          <p:cNvPr id="8" name="Tekstvak 7">
            <a:extLst>
              <a:ext uri="{FF2B5EF4-FFF2-40B4-BE49-F238E27FC236}">
                <a16:creationId xmlns:a16="http://schemas.microsoft.com/office/drawing/2014/main" id="{9305AC1A-7425-4F70-8E76-4DFAD77626FB}"/>
              </a:ext>
            </a:extLst>
          </p:cNvPr>
          <p:cNvSpPr txBox="1"/>
          <p:nvPr/>
        </p:nvSpPr>
        <p:spPr>
          <a:xfrm>
            <a:off x="6191672" y="182428"/>
            <a:ext cx="2952328" cy="769441"/>
          </a:xfrm>
          <a:prstGeom prst="rect">
            <a:avLst/>
          </a:prstGeom>
          <a:noFill/>
        </p:spPr>
        <p:txBody>
          <a:bodyPr wrap="square" rtlCol="0">
            <a:spAutoFit/>
          </a:bodyPr>
          <a:lstStyle/>
          <a:p>
            <a:r>
              <a:rPr lang="nl-NL" sz="4400" b="1" dirty="0">
                <a:solidFill>
                  <a:srgbClr val="387038"/>
                </a:solidFill>
                <a:latin typeface="Century Gothic" panose="020B0502020202020204" pitchFamily="34" charset="0"/>
                <a:cs typeface="Times New Roman"/>
              </a:rPr>
              <a:t>de</a:t>
            </a:r>
            <a:endParaRPr lang="nl-NL" sz="4400" dirty="0"/>
          </a:p>
        </p:txBody>
      </p:sp>
    </p:spTree>
    <p:extLst>
      <p:ext uri="{BB962C8B-B14F-4D97-AF65-F5344CB8AC3E}">
        <p14:creationId xmlns:p14="http://schemas.microsoft.com/office/powerpoint/2010/main" val="374394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8864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2276" y="4488448"/>
            <a:ext cx="2878537"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69227" y="3872138"/>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24909" y="3429000"/>
            <a:ext cx="2974824"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ter wereld</a:t>
            </a: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in Nederland</a:t>
            </a:r>
          </a:p>
        </p:txBody>
      </p:sp>
      <p:sp>
        <p:nvSpPr>
          <p:cNvPr id="9" name="Text Box 14"/>
          <p:cNvSpPr txBox="1"/>
          <p:nvPr/>
        </p:nvSpPr>
        <p:spPr>
          <a:xfrm>
            <a:off x="3143261" y="3941240"/>
            <a:ext cx="2657923"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in Europa</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54804" y="5593549"/>
            <a:ext cx="7313540"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In Nederland bouwt men de mooiste jachten </a:t>
            </a:r>
            <a:r>
              <a:rPr lang="nl-NL" sz="2000" i="1" u="sng" dirty="0">
                <a:solidFill>
                  <a:srgbClr val="387038"/>
                </a:solidFill>
                <a:latin typeface="Century Gothic" panose="020B0502020202020204" pitchFamily="34" charset="0"/>
                <a:ea typeface="Calibri"/>
                <a:cs typeface="Times New Roman"/>
              </a:rPr>
              <a:t>ter wereld</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48593" y="4148106"/>
            <a:ext cx="2764129" cy="59895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48593" y="4175192"/>
            <a:ext cx="2693235"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op de wereld</a:t>
            </a:r>
          </a:p>
        </p:txBody>
      </p:sp>
      <p:pic>
        <p:nvPicPr>
          <p:cNvPr id="3" name="Afbeelding 2" descr="Afbeelding met blauw, kleurrijk&#10;&#10;Automatisch gegenereerde beschrijving">
            <a:extLst>
              <a:ext uri="{FF2B5EF4-FFF2-40B4-BE49-F238E27FC236}">
                <a16:creationId xmlns:a16="http://schemas.microsoft.com/office/drawing/2014/main" id="{16757EFB-1D90-4F01-86ED-E835BA6ACC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2225" y="542882"/>
            <a:ext cx="1976863" cy="2808312"/>
          </a:xfrm>
          <a:prstGeom prst="rect">
            <a:avLst/>
          </a:prstGeom>
        </p:spPr>
      </p:pic>
      <p:pic>
        <p:nvPicPr>
          <p:cNvPr id="13" name="Afbeelding 12" descr="Afbeelding met kaart&#10;&#10;Automatisch gegenereerde beschrijving">
            <a:extLst>
              <a:ext uri="{FF2B5EF4-FFF2-40B4-BE49-F238E27FC236}">
                <a16:creationId xmlns:a16="http://schemas.microsoft.com/office/drawing/2014/main" id="{1BB854E5-ADE4-49A9-94BE-0C1E96B02D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804" y="1653885"/>
            <a:ext cx="2408875" cy="2740046"/>
          </a:xfrm>
          <a:prstGeom prst="rect">
            <a:avLst/>
          </a:prstGeom>
        </p:spPr>
      </p:pic>
      <p:pic>
        <p:nvPicPr>
          <p:cNvPr id="17" name="Afbeelding 16" descr="Afbeelding met kaart&#10;&#10;Automatisch gegenereerde beschrijving">
            <a:extLst>
              <a:ext uri="{FF2B5EF4-FFF2-40B4-BE49-F238E27FC236}">
                <a16:creationId xmlns:a16="http://schemas.microsoft.com/office/drawing/2014/main" id="{DA27E409-D13E-42F4-BB57-C95E3C7088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61198" y="1197124"/>
            <a:ext cx="2412572" cy="2412572"/>
          </a:xfrm>
          <a:prstGeom prst="rect">
            <a:avLst/>
          </a:prstGeom>
        </p:spPr>
      </p:pic>
    </p:spTree>
    <p:extLst>
      <p:ext uri="{BB962C8B-B14F-4D97-AF65-F5344CB8AC3E}">
        <p14:creationId xmlns:p14="http://schemas.microsoft.com/office/powerpoint/2010/main" val="36769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50975" y="595765"/>
            <a:ext cx="527349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949198" y="473573"/>
            <a:ext cx="527349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bekogelen met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6" y="3694518"/>
            <a:ext cx="2463260" cy="74259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070927" y="3691409"/>
            <a:ext cx="3234419" cy="749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889478" y="3807305"/>
            <a:ext cx="3597315" cy="769228"/>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sneeuwballen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674965" y="3692903"/>
            <a:ext cx="2218925" cy="74259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674965" y="3715035"/>
            <a:ext cx="2292422" cy="88368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stenen</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51216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spullen gooien naar iets of iemand</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45122" y="3839545"/>
            <a:ext cx="2384548" cy="535531"/>
          </a:xfrm>
          <a:prstGeom prst="rect">
            <a:avLst/>
          </a:prstGeom>
          <a:noFill/>
        </p:spPr>
        <p:txBody>
          <a:bodyPr wrap="square" rtlCol="0">
            <a:spAutoFit/>
          </a:bodyPr>
          <a:lstStyle/>
          <a:p>
            <a:pPr algn="ctr">
              <a:lnSpc>
                <a:spcPct val="80000"/>
              </a:lnSpc>
              <a:spcAft>
                <a:spcPts val="800"/>
              </a:spcAft>
            </a:pPr>
            <a:r>
              <a:rPr lang="en-US" sz="3600" b="1" dirty="0">
                <a:effectLst/>
                <a:latin typeface="Century Gothic" panose="020B0502020202020204" pitchFamily="34" charset="0"/>
                <a:ea typeface="Calibri"/>
                <a:cs typeface="Times New Roman"/>
              </a:rPr>
              <a:t> </a:t>
            </a:r>
            <a:r>
              <a:rPr lang="en-US" sz="3600" b="1" dirty="0">
                <a:latin typeface="Century Gothic" panose="020B0502020202020204" pitchFamily="34" charset="0"/>
                <a:ea typeface="Calibri"/>
                <a:cs typeface="Times New Roman"/>
              </a:rPr>
              <a:t>taarten</a:t>
            </a:r>
            <a:endParaRPr lang="nl-NL" sz="3600" b="1" dirty="0">
              <a:effectLst/>
              <a:latin typeface="Century Gothic" panose="020B0502020202020204" pitchFamily="34" charset="0"/>
              <a:ea typeface="Calibri"/>
              <a:cs typeface="Times New Roman"/>
            </a:endParaRPr>
          </a:p>
        </p:txBody>
      </p:sp>
      <p:pic>
        <p:nvPicPr>
          <p:cNvPr id="16" name="Afbeelding 15" descr="Afbeelding met buiten, sneeuw, skiën, heuvel&#10;&#10;Automatisch gegenereerde beschrijving">
            <a:extLst>
              <a:ext uri="{FF2B5EF4-FFF2-40B4-BE49-F238E27FC236}">
                <a16:creationId xmlns:a16="http://schemas.microsoft.com/office/drawing/2014/main" id="{F4B666BF-ED79-4B14-9712-37D2C3A96C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8532" y="4549786"/>
            <a:ext cx="2115588" cy="1450763"/>
          </a:xfrm>
          <a:prstGeom prst="rect">
            <a:avLst/>
          </a:prstGeom>
        </p:spPr>
      </p:pic>
      <p:pic>
        <p:nvPicPr>
          <p:cNvPr id="18" name="Afbeelding 17" descr="Afbeelding met persoon, person, binnen, winkel&#10;&#10;Automatisch gegenereerde beschrijving">
            <a:extLst>
              <a:ext uri="{FF2B5EF4-FFF2-40B4-BE49-F238E27FC236}">
                <a16:creationId xmlns:a16="http://schemas.microsoft.com/office/drawing/2014/main" id="{D224EFC6-781B-4EB0-8A13-4042E1523C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3455" y="4584408"/>
            <a:ext cx="1989623" cy="1309210"/>
          </a:xfrm>
          <a:prstGeom prst="rect">
            <a:avLst/>
          </a:prstGeom>
        </p:spPr>
      </p:pic>
      <p:pic>
        <p:nvPicPr>
          <p:cNvPr id="4" name="Afbeelding 3">
            <a:extLst>
              <a:ext uri="{FF2B5EF4-FFF2-40B4-BE49-F238E27FC236}">
                <a16:creationId xmlns:a16="http://schemas.microsoft.com/office/drawing/2014/main" id="{25085CFB-ACEC-4188-B0A0-302CB431CB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1561" y="4450264"/>
            <a:ext cx="1091669" cy="1484784"/>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59778" y="487876"/>
            <a:ext cx="3212422"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952687" y="354959"/>
            <a:ext cx="3626604" cy="7834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het schip</a:t>
            </a:r>
          </a:p>
        </p:txBody>
      </p:sp>
      <p:sp>
        <p:nvSpPr>
          <p:cNvPr id="7" name="Text Box 14"/>
          <p:cNvSpPr txBox="1"/>
          <p:nvPr/>
        </p:nvSpPr>
        <p:spPr>
          <a:xfrm>
            <a:off x="405765" y="3845539"/>
            <a:ext cx="2696249"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845539"/>
            <a:ext cx="2858850"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86798" y="3960843"/>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effectLst/>
                <a:latin typeface="Century Gothic" panose="020B0502020202020204" pitchFamily="34" charset="0"/>
                <a:ea typeface="Calibri"/>
                <a:cs typeface="Times New Roman"/>
              </a:rPr>
              <a:t>de tanker</a:t>
            </a:r>
          </a:p>
        </p:txBody>
      </p:sp>
      <p:sp>
        <p:nvSpPr>
          <p:cNvPr id="11" name="Text Box 14"/>
          <p:cNvSpPr txBox="1"/>
          <p:nvPr/>
        </p:nvSpPr>
        <p:spPr>
          <a:xfrm>
            <a:off x="6116850" y="3573015"/>
            <a:ext cx="2736397" cy="9566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91360" y="3600243"/>
            <a:ext cx="2611398" cy="818399"/>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het cruise- schip</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454919" y="1827049"/>
            <a:ext cx="2574574" cy="19442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461297" y="1818681"/>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grote boot om voor je plezier mee te reizen</a:t>
            </a:r>
          </a:p>
        </p:txBody>
      </p:sp>
      <p:sp>
        <p:nvSpPr>
          <p:cNvPr id="23" name="Tekstvak 22">
            <a:extLst>
              <a:ext uri="{FF2B5EF4-FFF2-40B4-BE49-F238E27FC236}">
                <a16:creationId xmlns:a16="http://schemas.microsoft.com/office/drawing/2014/main" id="{6E47C47C-A67A-44B8-AE5E-2DF52D691092}"/>
              </a:ext>
            </a:extLst>
          </p:cNvPr>
          <p:cNvSpPr txBox="1"/>
          <p:nvPr/>
        </p:nvSpPr>
        <p:spPr>
          <a:xfrm>
            <a:off x="454919" y="3994085"/>
            <a:ext cx="2617537"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h</a:t>
            </a:r>
            <a:r>
              <a:rPr lang="en-US" sz="3600" b="1" dirty="0">
                <a:effectLst/>
                <a:latin typeface="Century Gothic" panose="020B0502020202020204" pitchFamily="34" charset="0"/>
                <a:ea typeface="Calibri"/>
                <a:cs typeface="Times New Roman"/>
              </a:rPr>
              <a:t>et jacht</a:t>
            </a:r>
            <a:endParaRPr lang="nl-NL" sz="3600" b="1" dirty="0">
              <a:effectLst/>
              <a:latin typeface="Century Gothic" panose="020B0502020202020204" pitchFamily="34" charset="0"/>
              <a:ea typeface="Calibri"/>
              <a:cs typeface="Times New Roman"/>
            </a:endParaRPr>
          </a:p>
        </p:txBody>
      </p:sp>
      <p:pic>
        <p:nvPicPr>
          <p:cNvPr id="3" name="Afbeelding 2" descr="Afbeelding met boot, buiten, water, schip&#10;&#10;Automatisch gegenereerde beschrijving">
            <a:extLst>
              <a:ext uri="{FF2B5EF4-FFF2-40B4-BE49-F238E27FC236}">
                <a16:creationId xmlns:a16="http://schemas.microsoft.com/office/drawing/2014/main" id="{44A641A9-B2B7-4DCF-ACBB-89392C401E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443" y="4614228"/>
            <a:ext cx="2668942" cy="1407060"/>
          </a:xfrm>
          <a:prstGeom prst="rect">
            <a:avLst/>
          </a:prstGeom>
        </p:spPr>
      </p:pic>
      <p:pic>
        <p:nvPicPr>
          <p:cNvPr id="16" name="Afbeelding 15" descr="Afbeelding met water, boot, buiten, vaartuig&#10;&#10;Automatisch gegenereerde beschrijving">
            <a:extLst>
              <a:ext uri="{FF2B5EF4-FFF2-40B4-BE49-F238E27FC236}">
                <a16:creationId xmlns:a16="http://schemas.microsoft.com/office/drawing/2014/main" id="{A14A8ED7-DB4A-4805-9DCB-7D12000A8B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607" y="4614228"/>
            <a:ext cx="2832021" cy="1394549"/>
          </a:xfrm>
          <a:prstGeom prst="rect">
            <a:avLst/>
          </a:prstGeom>
        </p:spPr>
      </p:pic>
      <p:pic>
        <p:nvPicPr>
          <p:cNvPr id="18" name="Afbeelding 17" descr="Afbeelding met water, boot, lucht, buiten&#10;&#10;Automatisch gegenereerde beschrijving">
            <a:extLst>
              <a:ext uri="{FF2B5EF4-FFF2-40B4-BE49-F238E27FC236}">
                <a16:creationId xmlns:a16="http://schemas.microsoft.com/office/drawing/2014/main" id="{EB01C00B-C31A-4CE4-8148-FE8CA5C660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57872" y="4585159"/>
            <a:ext cx="2466685" cy="1423618"/>
          </a:xfrm>
          <a:prstGeom prst="rect">
            <a:avLst/>
          </a:prstGeom>
        </p:spPr>
      </p:pic>
    </p:spTree>
    <p:extLst>
      <p:ext uri="{BB962C8B-B14F-4D97-AF65-F5344CB8AC3E}">
        <p14:creationId xmlns:p14="http://schemas.microsoft.com/office/powerpoint/2010/main" val="2152747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21" y="2304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918840" y="1974698"/>
            <a:ext cx="610143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499242" y="663462"/>
            <a:ext cx="3016974"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06979" y="1846682"/>
            <a:ext cx="7137741"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de scheepswerf</a:t>
            </a:r>
            <a:endParaRPr lang="nl-NL" sz="1200" dirty="0">
              <a:effectLst/>
              <a:latin typeface="Calibri"/>
              <a:ea typeface="Calibri"/>
              <a:cs typeface="Times New Roman"/>
            </a:endParaRPr>
          </a:p>
        </p:txBody>
      </p:sp>
      <p:sp>
        <p:nvSpPr>
          <p:cNvPr id="15" name="Text Box 14"/>
          <p:cNvSpPr txBox="1"/>
          <p:nvPr/>
        </p:nvSpPr>
        <p:spPr>
          <a:xfrm>
            <a:off x="306979" y="4312699"/>
            <a:ext cx="3544941"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18901" y="4327034"/>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tekening</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534204" y="2836042"/>
            <a:ext cx="6101432" cy="9786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534205" y="2842442"/>
            <a:ext cx="6077800" cy="962647"/>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plaats waar schepen </a:t>
            </a:r>
          </a:p>
          <a:p>
            <a:r>
              <a:rPr lang="nl-NL" sz="2800" dirty="0">
                <a:latin typeface="Century Gothic" panose="020B0502020202020204" pitchFamily="34" charset="0"/>
              </a:rPr>
              <a:t>gebouwd of gerepareerd worden</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3403661" y="686691"/>
            <a:ext cx="318078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ontwerpen</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6440" y="4327034"/>
            <a:ext cx="3039194"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6151266" y="4312758"/>
            <a:ext cx="4478181" cy="707886"/>
          </a:xfrm>
          <a:prstGeom prst="rect">
            <a:avLst/>
          </a:prstGeom>
          <a:noFill/>
        </p:spPr>
        <p:txBody>
          <a:bodyPr wrap="square" rtlCol="0">
            <a:spAutoFit/>
          </a:bodyPr>
          <a:lstStyle/>
          <a:p>
            <a:r>
              <a:rPr lang="nl-NL" sz="4000" dirty="0">
                <a:latin typeface="Century Gothic" panose="020B0502020202020204" pitchFamily="34" charset="0"/>
              </a:rPr>
              <a:t>lassen</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14997" y="143283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persoon, binnen&#10;&#10;Automatisch gegenereerde beschrijving">
            <a:extLst>
              <a:ext uri="{FF2B5EF4-FFF2-40B4-BE49-F238E27FC236}">
                <a16:creationId xmlns:a16="http://schemas.microsoft.com/office/drawing/2014/main" id="{CE753E5E-F003-4CF3-90B0-1D08F2F4BF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94253" y="5076438"/>
            <a:ext cx="2342104" cy="1564526"/>
          </a:xfrm>
          <a:prstGeom prst="rect">
            <a:avLst/>
          </a:prstGeom>
        </p:spPr>
      </p:pic>
      <p:pic>
        <p:nvPicPr>
          <p:cNvPr id="21" name="Afbeelding 20">
            <a:extLst>
              <a:ext uri="{FF2B5EF4-FFF2-40B4-BE49-F238E27FC236}">
                <a16:creationId xmlns:a16="http://schemas.microsoft.com/office/drawing/2014/main" id="{0504EDFE-2F6F-4965-B873-89997723E9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610" y="5058516"/>
            <a:ext cx="2771075" cy="1661950"/>
          </a:xfrm>
          <a:prstGeom prst="rect">
            <a:avLst/>
          </a:prstGeom>
        </p:spPr>
      </p:pic>
      <p:pic>
        <p:nvPicPr>
          <p:cNvPr id="23" name="Afbeelding 22" descr="Afbeelding met persoon, binnen, werken&#10;&#10;Automatisch gegenereerde beschrijving">
            <a:extLst>
              <a:ext uri="{FF2B5EF4-FFF2-40B4-BE49-F238E27FC236}">
                <a16:creationId xmlns:a16="http://schemas.microsoft.com/office/drawing/2014/main" id="{66FEA1AC-16CA-477B-980A-FFB5F180E8A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71610" y="263457"/>
            <a:ext cx="2461988" cy="1644609"/>
          </a:xfrm>
          <a:prstGeom prst="rect">
            <a:avLst/>
          </a:prstGeom>
        </p:spPr>
      </p:pic>
      <p:pic>
        <p:nvPicPr>
          <p:cNvPr id="33" name="Afbeelding 32" descr="Afbeelding met buiten, boot, water, in dok&#10;&#10;Automatisch gegenereerde beschrijving">
            <a:extLst>
              <a:ext uri="{FF2B5EF4-FFF2-40B4-BE49-F238E27FC236}">
                <a16:creationId xmlns:a16="http://schemas.microsoft.com/office/drawing/2014/main" id="{248528F5-38CB-483D-88CF-2D01DDF8281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7892" y="504963"/>
            <a:ext cx="2200030" cy="1469621"/>
          </a:xfrm>
          <a:prstGeom prst="rect">
            <a:avLst/>
          </a:prstGeom>
        </p:spPr>
      </p:pic>
    </p:spTree>
    <p:extLst>
      <p:ext uri="{BB962C8B-B14F-4D97-AF65-F5344CB8AC3E}">
        <p14:creationId xmlns:p14="http://schemas.microsoft.com/office/powerpoint/2010/main" val="216354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6 – </a:t>
            </a:r>
            <a:r>
              <a:rPr lang="nl-NL">
                <a:solidFill>
                  <a:srgbClr val="C00000"/>
                </a:solidFill>
                <a:latin typeface="Century Gothic" panose="020B0502020202020204" pitchFamily="34" charset="0"/>
              </a:rPr>
              <a:t>8 februari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5930"/>
            <a:ext cx="9361040" cy="1323439"/>
          </a:xfrm>
          <a:prstGeom prst="rect">
            <a:avLst/>
          </a:prstGeom>
          <a:noFill/>
        </p:spPr>
        <p:txBody>
          <a:bodyPr wrap="square" rtlCol="0">
            <a:spAutoFit/>
          </a:bodyPr>
          <a:lstStyle/>
          <a:p>
            <a:r>
              <a:rPr lang="nl-NL" sz="8000" b="1" u="sng" dirty="0">
                <a:latin typeface="Century Gothic" panose="020B0502020202020204" pitchFamily="34" charset="0"/>
              </a:rPr>
              <a:t>de scheepswerf</a:t>
            </a:r>
          </a:p>
        </p:txBody>
      </p:sp>
      <p:pic>
        <p:nvPicPr>
          <p:cNvPr id="3" name="Afbeelding 2" descr="Afbeelding met buiten, boot, water, in dok&#10;&#10;Automatisch gegenereerde beschrijving">
            <a:extLst>
              <a:ext uri="{FF2B5EF4-FFF2-40B4-BE49-F238E27FC236}">
                <a16:creationId xmlns:a16="http://schemas.microsoft.com/office/drawing/2014/main" id="{6B6161DE-3C64-4779-8B08-6C7F244000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297509"/>
            <a:ext cx="7920880" cy="5291148"/>
          </a:xfrm>
          <a:prstGeom prst="rect">
            <a:avLst/>
          </a:prstGeom>
        </p:spPr>
      </p:pic>
    </p:spTree>
    <p:extLst>
      <p:ext uri="{BB962C8B-B14F-4D97-AF65-F5344CB8AC3E}">
        <p14:creationId xmlns:p14="http://schemas.microsoft.com/office/powerpoint/2010/main" val="357711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47255"/>
            <a:ext cx="9036496" cy="1323439"/>
          </a:xfrm>
          <a:prstGeom prst="rect">
            <a:avLst/>
          </a:prstGeom>
          <a:noFill/>
        </p:spPr>
        <p:txBody>
          <a:bodyPr wrap="square" rtlCol="0">
            <a:spAutoFit/>
          </a:bodyPr>
          <a:lstStyle/>
          <a:p>
            <a:r>
              <a:rPr lang="nl-NL" sz="8000" b="1" u="sng" dirty="0">
                <a:latin typeface="Century Gothic" panose="020B0502020202020204" pitchFamily="34" charset="0"/>
              </a:rPr>
              <a:t>het jacht</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4" name="Afbeelding 3" descr="Afbeelding met boot, buiten, water, lucht&#10;&#10;Automatisch gegenereerde beschrijving">
            <a:extLst>
              <a:ext uri="{FF2B5EF4-FFF2-40B4-BE49-F238E27FC236}">
                <a16:creationId xmlns:a16="http://schemas.microsoft.com/office/drawing/2014/main" id="{05E6AC47-4B0D-4BBA-BAD4-009337215A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470694"/>
            <a:ext cx="8605845" cy="5233800"/>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luxe</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sp>
        <p:nvSpPr>
          <p:cNvPr id="5" name="Tekstvak 4">
            <a:extLst>
              <a:ext uri="{FF2B5EF4-FFF2-40B4-BE49-F238E27FC236}">
                <a16:creationId xmlns:a16="http://schemas.microsoft.com/office/drawing/2014/main" id="{5D1C8F63-189F-4A6C-A224-0B7A54B63EC6}"/>
              </a:ext>
            </a:extLst>
          </p:cNvPr>
          <p:cNvSpPr txBox="1"/>
          <p:nvPr/>
        </p:nvSpPr>
        <p:spPr>
          <a:xfrm>
            <a:off x="395536" y="5589240"/>
            <a:ext cx="7920880" cy="923330"/>
          </a:xfrm>
          <a:prstGeom prst="rect">
            <a:avLst/>
          </a:prstGeom>
          <a:noFill/>
        </p:spPr>
        <p:txBody>
          <a:bodyPr wrap="square">
            <a:spAutoFit/>
          </a:bodyPr>
          <a:lstStyle/>
          <a:p>
            <a:endParaRPr lang="nl-NL" sz="1800" dirty="0">
              <a:hlinkClick r:id="rId3"/>
            </a:endParaRPr>
          </a:p>
          <a:p>
            <a:endParaRPr lang="nl-NL" dirty="0">
              <a:hlinkClick r:id="rId3"/>
            </a:endParaRPr>
          </a:p>
          <a:p>
            <a:r>
              <a:rPr lang="nl-NL" sz="1800" dirty="0">
                <a:hlinkClick r:id="rId3"/>
              </a:rPr>
              <a:t>Nederlandse superjachtbouwers zetten in op groter en groter | RTL Nieuws</a:t>
            </a:r>
            <a:endParaRPr lang="nl-NL" dirty="0"/>
          </a:p>
        </p:txBody>
      </p:sp>
      <p:pic>
        <p:nvPicPr>
          <p:cNvPr id="7" name="Afbeelding 6" descr="Afbeelding met binnen&#10;&#10;Automatisch gegenereerde beschrijving">
            <a:extLst>
              <a:ext uri="{FF2B5EF4-FFF2-40B4-BE49-F238E27FC236}">
                <a16:creationId xmlns:a16="http://schemas.microsoft.com/office/drawing/2014/main" id="{56D4C25F-CDDD-4E25-BF8F-C6E51137DB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8241" y="1422321"/>
            <a:ext cx="6967518" cy="4654301"/>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70992"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miljardair</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descr="Afbeelding met stapel&#10;&#10;Automatisch gegenereerde beschrijving">
            <a:extLst>
              <a:ext uri="{FF2B5EF4-FFF2-40B4-BE49-F238E27FC236}">
                <a16:creationId xmlns:a16="http://schemas.microsoft.com/office/drawing/2014/main" id="{7D3C543D-0E60-4B5A-AAC1-894EED4841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7974" y="1331376"/>
            <a:ext cx="8440489" cy="5366287"/>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de eigenaar</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Afbeelding met persoon, kostuum, person, buiten&#10;&#10;Automatisch gegenereerde beschrijving">
            <a:extLst>
              <a:ext uri="{FF2B5EF4-FFF2-40B4-BE49-F238E27FC236}">
                <a16:creationId xmlns:a16="http://schemas.microsoft.com/office/drawing/2014/main" id="{3C85DEEB-9400-460F-BEDF-E5321F6798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321135"/>
            <a:ext cx="8496944" cy="5194946"/>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ter wereld</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blauw, kleurrijk&#10;&#10;Automatisch gegenereerde beschrijving">
            <a:extLst>
              <a:ext uri="{FF2B5EF4-FFF2-40B4-BE49-F238E27FC236}">
                <a16:creationId xmlns:a16="http://schemas.microsoft.com/office/drawing/2014/main" id="{B7CCEF86-4EFE-4621-BB87-8B5EC05475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38487" y="1354726"/>
            <a:ext cx="3816424" cy="5438741"/>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bekogelen met</a:t>
            </a:r>
          </a:p>
        </p:txBody>
      </p:sp>
      <p:pic>
        <p:nvPicPr>
          <p:cNvPr id="4" name="Afbeelding 3">
            <a:extLst>
              <a:ext uri="{FF2B5EF4-FFF2-40B4-BE49-F238E27FC236}">
                <a16:creationId xmlns:a16="http://schemas.microsoft.com/office/drawing/2014/main" id="{034B5111-6F98-4ECB-8716-09AEB6CC63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0870" y="1666108"/>
            <a:ext cx="3817274" cy="5191891"/>
          </a:xfrm>
          <a:prstGeom prst="rect">
            <a:avLst/>
          </a:prstGeom>
        </p:spPr>
      </p:pic>
    </p:spTree>
    <p:extLst>
      <p:ext uri="{BB962C8B-B14F-4D97-AF65-F5344CB8AC3E}">
        <p14:creationId xmlns:p14="http://schemas.microsoft.com/office/powerpoint/2010/main" val="387086110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8586</TotalTime>
  <Words>627</Words>
  <Application>Microsoft Office PowerPoint</Application>
  <PresentationFormat>Diavoorstelling (4:3)</PresentationFormat>
  <Paragraphs>193</Paragraphs>
  <Slides>17</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Century Gothic</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Harmsel, Marjan ter</cp:lastModifiedBy>
  <cp:revision>1352</cp:revision>
  <dcterms:created xsi:type="dcterms:W3CDTF">2020-12-15T09:16:44Z</dcterms:created>
  <dcterms:modified xsi:type="dcterms:W3CDTF">2022-02-08T10:16:03Z</dcterms:modified>
</cp:coreProperties>
</file>