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1483" r:id="rId2"/>
    <p:sldId id="548" r:id="rId3"/>
    <p:sldId id="1389" r:id="rId4"/>
    <p:sldId id="265" r:id="rId5"/>
    <p:sldId id="1471" r:id="rId6"/>
    <p:sldId id="1520" r:id="rId7"/>
    <p:sldId id="1468" r:id="rId8"/>
    <p:sldId id="1076" r:id="rId9"/>
    <p:sldId id="1469" r:id="rId10"/>
    <p:sldId id="1465" r:id="rId11"/>
    <p:sldId id="1498" r:id="rId12"/>
    <p:sldId id="1163" r:id="rId13"/>
    <p:sldId id="934" r:id="rId14"/>
    <p:sldId id="1516" r:id="rId15"/>
    <p:sldId id="1203" r:id="rId16"/>
    <p:sldId id="1521" r:id="rId17"/>
    <p:sldId id="1456" r:id="rId18"/>
    <p:sldId id="1517" r:id="rId19"/>
    <p:sldId id="1142" r:id="rId20"/>
    <p:sldId id="1518" r:id="rId21"/>
    <p:sldId id="1519" r:id="rId22"/>
    <p:sldId id="1474" r:id="rId23"/>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1389"/>
            <p14:sldId id="265"/>
            <p14:sldId id="1471"/>
            <p14:sldId id="1520"/>
            <p14:sldId id="1468"/>
            <p14:sldId id="1076"/>
            <p14:sldId id="1469"/>
            <p14:sldId id="1465"/>
            <p14:sldId id="1498"/>
            <p14:sldId id="1163"/>
            <p14:sldId id="934"/>
            <p14:sldId id="1516"/>
            <p14:sldId id="1203"/>
            <p14:sldId id="1521"/>
            <p14:sldId id="1456"/>
            <p14:sldId id="1517"/>
            <p14:sldId id="1142"/>
            <p14:sldId id="1518"/>
            <p14:sldId id="1519"/>
            <p14:sldId id="1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FAF4"/>
    <a:srgbClr val="EEF6EE"/>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69724" autoAdjust="0"/>
  </p:normalViewPr>
  <p:slideViewPr>
    <p:cSldViewPr>
      <p:cViewPr varScale="1">
        <p:scale>
          <a:sx n="56" d="100"/>
          <a:sy n="56" d="100"/>
        </p:scale>
        <p:origin x="2160"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ndy" userId="bacdedf5-8e30-494b-ad8b-f27fa30c4f8d" providerId="ADAL" clId="{CCD7FD23-F145-4F09-BB77-4DB043452E1E}"/>
    <pc:docChg chg="modSld">
      <pc:chgData name="Mandy" userId="bacdedf5-8e30-494b-ad8b-f27fa30c4f8d" providerId="ADAL" clId="{CCD7FD23-F145-4F09-BB77-4DB043452E1E}" dt="2022-01-11T11:18:42.227" v="9" actId="20577"/>
      <pc:docMkLst>
        <pc:docMk/>
      </pc:docMkLst>
      <pc:sldChg chg="modSp mod">
        <pc:chgData name="Mandy" userId="bacdedf5-8e30-494b-ad8b-f27fa30c4f8d" providerId="ADAL" clId="{CCD7FD23-F145-4F09-BB77-4DB043452E1E}" dt="2022-01-11T11:18:42.227" v="9" actId="20577"/>
        <pc:sldMkLst>
          <pc:docMk/>
          <pc:sldMk cId="323006580" sldId="548"/>
        </pc:sldMkLst>
        <pc:spChg chg="mod">
          <ac:chgData name="Mandy" userId="bacdedf5-8e30-494b-ad8b-f27fa30c4f8d" providerId="ADAL" clId="{CCD7FD23-F145-4F09-BB77-4DB043452E1E}" dt="2022-01-11T11:18:42.227" v="9" actId="20577"/>
          <ac:spMkLst>
            <pc:docMk/>
            <pc:sldMk cId="323006580" sldId="548"/>
            <ac:spMk id="3"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8-2-2022</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8-2-2022</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monument = het bouwwerk uit het verleden dat beschermd moet worden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tijdelijk = voor een korte tijd</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het jacht = de grote boot om voor je plezier mee te reizen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eigenaar = de persoon van wie iets is</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via = door, langs</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oorspronkelijk = in het begin, eerst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scheepvaart = het verkeer op het water, alle schepen die op het water varen</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verontwaardigd = erg boos om wat iemand heeft gezegd of gedaan wat je niet eerlijk vindt</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de regio = het gebied rondom een stad of een dorp</a:t>
            </a:r>
          </a:p>
          <a:p>
            <a:pPr fontAlgn="t">
              <a:spcBef>
                <a:spcPts val="200"/>
              </a:spcBef>
              <a:spcAft>
                <a:spcPts val="200"/>
              </a:spcAft>
            </a:pPr>
            <a:r>
              <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rPr>
              <a:t>precies = niet een beetje maar helemaal</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18938869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2756954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29368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12029019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8-2-2022</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8-2-2022</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18.png"/><Relationship Id="rId7" Type="http://schemas.openxmlformats.org/officeDocument/2006/relationships/image" Target="../media/image39.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44.jpe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35332"/>
            <a:ext cx="9144000" cy="6858000"/>
          </a:xfrm>
        </p:spPr>
        <p:txBody>
          <a:bodyPr>
            <a:noAutofit/>
          </a:bodyPr>
          <a:lstStyle/>
          <a:p>
            <a:pPr marL="0" indent="0" fontAlgn="b">
              <a:buNone/>
            </a:pPr>
            <a:r>
              <a:rPr lang="nl-NL" sz="2000" u="sng" dirty="0"/>
              <a:t>Semantisatieverhaal:</a:t>
            </a:r>
          </a:p>
          <a:p>
            <a:pPr marL="0" indent="0">
              <a:spcBef>
                <a:spcPts val="200"/>
              </a:spcBef>
              <a:spcAft>
                <a:spcPts val="200"/>
              </a:spcAft>
              <a:buNone/>
            </a:pPr>
            <a:r>
              <a:rPr lang="nl-NL" sz="1800" dirty="0">
                <a:latin typeface="+mj-lt"/>
                <a:ea typeface="Times New Roman" panose="02020603050405020304" pitchFamily="18" charset="0"/>
                <a:cs typeface="Times New Roman" panose="02020603050405020304" pitchFamily="18" charset="0"/>
              </a:rPr>
              <a:t>In Nederland varen veel schepen. Vrachtschepen, tankers, roeiboten. Noem maar op. En er varen ook de mooiste, nieuwste </a:t>
            </a:r>
            <a:r>
              <a:rPr lang="nl-NL" sz="1800" b="1" dirty="0">
                <a:latin typeface="+mj-lt"/>
                <a:ea typeface="Times New Roman" panose="02020603050405020304" pitchFamily="18" charset="0"/>
                <a:cs typeface="Times New Roman" panose="02020603050405020304" pitchFamily="18" charset="0"/>
              </a:rPr>
              <a:t>j</a:t>
            </a:r>
            <a:r>
              <a:rPr lang="nl-NL" sz="1800" b="1" u="sng" dirty="0">
                <a:latin typeface="+mj-lt"/>
                <a:ea typeface="Times New Roman" panose="02020603050405020304" pitchFamily="18" charset="0"/>
                <a:cs typeface="Times New Roman" panose="02020603050405020304" pitchFamily="18" charset="0"/>
              </a:rPr>
              <a:t>achten</a:t>
            </a:r>
            <a:r>
              <a:rPr lang="nl-NL" sz="1800" dirty="0">
                <a:latin typeface="+mj-lt"/>
                <a:ea typeface="Times New Roman" panose="02020603050405020304" pitchFamily="18" charset="0"/>
                <a:cs typeface="Times New Roman" panose="02020603050405020304" pitchFamily="18" charset="0"/>
              </a:rPr>
              <a:t>. Het jacht is </a:t>
            </a:r>
            <a:r>
              <a:rPr lang="nl-NL" sz="1800" b="1" i="1" dirty="0">
                <a:latin typeface="+mj-lt"/>
                <a:ea typeface="Times New Roman" panose="02020603050405020304" pitchFamily="18" charset="0"/>
                <a:cs typeface="Times New Roman" panose="02020603050405020304" pitchFamily="18" charset="0"/>
              </a:rPr>
              <a:t>de grote boot om voor je plezier mee te reizen</a:t>
            </a:r>
            <a:r>
              <a:rPr lang="nl-NL" sz="1800" dirty="0">
                <a:latin typeface="+mj-lt"/>
                <a:ea typeface="Times New Roman" panose="02020603050405020304" pitchFamily="18" charset="0"/>
                <a:cs typeface="Times New Roman" panose="02020603050405020304" pitchFamily="18" charset="0"/>
              </a:rPr>
              <a:t>. Maar weten jullie ook dat we meer dan 1000 varende </a:t>
            </a:r>
            <a:r>
              <a:rPr lang="nl-NL" sz="1800" b="1" u="sng" dirty="0">
                <a:latin typeface="+mj-lt"/>
                <a:ea typeface="Times New Roman" panose="02020603050405020304" pitchFamily="18" charset="0"/>
                <a:cs typeface="Times New Roman" panose="02020603050405020304" pitchFamily="18" charset="0"/>
              </a:rPr>
              <a:t>monumenten</a:t>
            </a:r>
            <a:r>
              <a:rPr lang="nl-NL" sz="1800" dirty="0">
                <a:latin typeface="+mj-lt"/>
                <a:ea typeface="Times New Roman" panose="02020603050405020304" pitchFamily="18" charset="0"/>
                <a:cs typeface="Times New Roman" panose="02020603050405020304" pitchFamily="18" charset="0"/>
              </a:rPr>
              <a:t> hebben? Zo noemen we </a:t>
            </a:r>
            <a:r>
              <a:rPr lang="nl-NL" sz="1800" b="1" i="1" dirty="0">
                <a:latin typeface="+mj-lt"/>
                <a:ea typeface="Times New Roman" panose="02020603050405020304" pitchFamily="18" charset="0"/>
                <a:cs typeface="Times New Roman" panose="02020603050405020304" pitchFamily="18" charset="0"/>
              </a:rPr>
              <a:t>het bouwwerk uit het verleden dat beschermd moet worden</a:t>
            </a:r>
            <a:r>
              <a:rPr lang="nl-NL" sz="1800" dirty="0">
                <a:latin typeface="+mj-lt"/>
                <a:ea typeface="Times New Roman" panose="02020603050405020304" pitchFamily="18" charset="0"/>
                <a:cs typeface="Times New Roman" panose="02020603050405020304" pitchFamily="18" charset="0"/>
              </a:rPr>
              <a:t>. Er bestaan dus boten die zo bijzonder zijn dat we er heel zuinig op moeten zijn. Een goed voorbeeld hiervan is het motorschip Medio. Het werd gebouwd in 1931 en was bedoeld voor het vervoeren van vaste goederen als aardappelen en bieten in </a:t>
            </a:r>
            <a:r>
              <a:rPr lang="nl-NL" sz="1800" b="1" u="sng" dirty="0">
                <a:latin typeface="+mj-lt"/>
                <a:ea typeface="Times New Roman" panose="02020603050405020304" pitchFamily="18" charset="0"/>
                <a:cs typeface="Times New Roman" panose="02020603050405020304" pitchFamily="18" charset="0"/>
              </a:rPr>
              <a:t>de regio</a:t>
            </a:r>
            <a:r>
              <a:rPr lang="nl-NL" sz="1800" b="1" dirty="0">
                <a:latin typeface="+mj-lt"/>
                <a:ea typeface="Times New Roman" panose="02020603050405020304" pitchFamily="18" charset="0"/>
                <a:cs typeface="Times New Roman" panose="02020603050405020304" pitchFamily="18" charset="0"/>
              </a:rPr>
              <a:t> </a:t>
            </a:r>
            <a:r>
              <a:rPr lang="nl-NL" sz="1800" dirty="0">
                <a:latin typeface="+mj-lt"/>
                <a:ea typeface="Times New Roman" panose="02020603050405020304" pitchFamily="18" charset="0"/>
                <a:cs typeface="Times New Roman" panose="02020603050405020304" pitchFamily="18" charset="0"/>
              </a:rPr>
              <a:t>rond Stavenisse, een klein dorpje in Zeeland. De regio is </a:t>
            </a:r>
            <a:r>
              <a:rPr lang="nl-NL" sz="1800" b="1" i="1" dirty="0">
                <a:latin typeface="+mj-lt"/>
                <a:ea typeface="Times New Roman" panose="02020603050405020304" pitchFamily="18" charset="0"/>
                <a:cs typeface="Times New Roman" panose="02020603050405020304" pitchFamily="18" charset="0"/>
              </a:rPr>
              <a:t>het gebied rondom een stad of dorp</a:t>
            </a:r>
            <a:r>
              <a:rPr lang="nl-NL" sz="1800" dirty="0">
                <a:latin typeface="+mj-lt"/>
                <a:ea typeface="Times New Roman" panose="02020603050405020304" pitchFamily="18" charset="0"/>
                <a:cs typeface="Times New Roman" panose="02020603050405020304" pitchFamily="18" charset="0"/>
              </a:rPr>
              <a:t>. De Medio paste altijd </a:t>
            </a:r>
            <a:r>
              <a:rPr lang="nl-NL" sz="1800" b="1" u="sng" dirty="0">
                <a:latin typeface="+mj-lt"/>
                <a:ea typeface="Times New Roman" panose="02020603050405020304" pitchFamily="18" charset="0"/>
                <a:cs typeface="Times New Roman" panose="02020603050405020304" pitchFamily="18" charset="0"/>
              </a:rPr>
              <a:t>precies</a:t>
            </a:r>
            <a:r>
              <a:rPr lang="nl-NL" sz="1800" dirty="0">
                <a:latin typeface="+mj-lt"/>
                <a:ea typeface="Times New Roman" panose="02020603050405020304" pitchFamily="18" charset="0"/>
                <a:cs typeface="Times New Roman" panose="02020603050405020304" pitchFamily="18" charset="0"/>
              </a:rPr>
              <a:t>, </a:t>
            </a:r>
            <a:r>
              <a:rPr lang="nl-NL" sz="1800" b="1" i="1" dirty="0">
                <a:latin typeface="+mj-lt"/>
                <a:ea typeface="Times New Roman" panose="02020603050405020304" pitchFamily="18" charset="0"/>
                <a:cs typeface="Times New Roman" panose="02020603050405020304" pitchFamily="18" charset="0"/>
              </a:rPr>
              <a:t>niet een beetje maar helemaal</a:t>
            </a:r>
            <a:r>
              <a:rPr lang="nl-NL" sz="1800" dirty="0">
                <a:latin typeface="+mj-lt"/>
                <a:ea typeface="Times New Roman" panose="02020603050405020304" pitchFamily="18" charset="0"/>
                <a:cs typeface="Times New Roman" panose="02020603050405020304" pitchFamily="18" charset="0"/>
              </a:rPr>
              <a:t>, onder de bruggen door en in de sluizen. Heel handig! In 1944, dus in de Tweede Wereldoorlog, wilden de Duitsers hem </a:t>
            </a:r>
            <a:r>
              <a:rPr lang="nl-NL" sz="1800" b="1" u="sng" dirty="0">
                <a:latin typeface="+mj-lt"/>
                <a:ea typeface="Times New Roman" panose="02020603050405020304" pitchFamily="18" charset="0"/>
                <a:cs typeface="Times New Roman" panose="02020603050405020304" pitchFamily="18" charset="0"/>
              </a:rPr>
              <a:t>tijdelijk</a:t>
            </a:r>
            <a:r>
              <a:rPr lang="nl-NL" sz="1800" dirty="0">
                <a:latin typeface="+mj-lt"/>
                <a:ea typeface="Times New Roman" panose="02020603050405020304" pitchFamily="18" charset="0"/>
                <a:cs typeface="Times New Roman" panose="02020603050405020304" pitchFamily="18" charset="0"/>
              </a:rPr>
              <a:t>, </a:t>
            </a:r>
            <a:r>
              <a:rPr lang="nl-NL" sz="1800" b="1" i="1" dirty="0">
                <a:latin typeface="+mj-lt"/>
                <a:ea typeface="Times New Roman" panose="02020603050405020304" pitchFamily="18" charset="0"/>
                <a:cs typeface="Times New Roman" panose="02020603050405020304" pitchFamily="18" charset="0"/>
              </a:rPr>
              <a:t>voor een korte tijd </a:t>
            </a:r>
            <a:r>
              <a:rPr lang="nl-NL" sz="1800" dirty="0">
                <a:latin typeface="+mj-lt"/>
                <a:ea typeface="Times New Roman" panose="02020603050405020304" pitchFamily="18" charset="0"/>
                <a:cs typeface="Times New Roman" panose="02020603050405020304" pitchFamily="18" charset="0"/>
              </a:rPr>
              <a:t>gebruiken om wapens en munitie te vervoeren. De schipper wilde dit niet voor de Duitsers doen en was hierover erg </a:t>
            </a:r>
            <a:r>
              <a:rPr lang="nl-NL" sz="1800" b="1" u="sng" dirty="0">
                <a:latin typeface="+mj-lt"/>
                <a:ea typeface="Times New Roman" panose="02020603050405020304" pitchFamily="18" charset="0"/>
                <a:cs typeface="Times New Roman" panose="02020603050405020304" pitchFamily="18" charset="0"/>
              </a:rPr>
              <a:t>verontwaardigd</a:t>
            </a:r>
            <a:r>
              <a:rPr lang="nl-NL" sz="1800" dirty="0">
                <a:latin typeface="+mj-lt"/>
                <a:ea typeface="Times New Roman" panose="02020603050405020304" pitchFamily="18" charset="0"/>
                <a:cs typeface="Times New Roman" panose="02020603050405020304" pitchFamily="18" charset="0"/>
              </a:rPr>
              <a:t>. Dat betekent dat je </a:t>
            </a:r>
            <a:r>
              <a:rPr lang="nl-NL" sz="1800" b="1" i="1" dirty="0">
                <a:latin typeface="+mj-lt"/>
                <a:ea typeface="Times New Roman" panose="02020603050405020304" pitchFamily="18" charset="0"/>
                <a:cs typeface="Times New Roman" panose="02020603050405020304" pitchFamily="18" charset="0"/>
              </a:rPr>
              <a:t>erg boos bent om wat iemand heeft gezegd of gedaan wat je niet eerlijk vindt</a:t>
            </a:r>
            <a:r>
              <a:rPr lang="nl-NL" sz="1800" dirty="0">
                <a:latin typeface="+mj-lt"/>
                <a:ea typeface="Times New Roman" panose="02020603050405020304" pitchFamily="18" charset="0"/>
                <a:cs typeface="Times New Roman" panose="02020603050405020304" pitchFamily="18" charset="0"/>
              </a:rPr>
              <a:t>. Hij is daarom zelfs weggevlucht. Heel lang is het schip niet door de Duitsers gebruikt, want door een bombardement van de Engelsen is de Medio tot zinken gebracht. De Medio heeft ongeveer een jaar op de bodem van de Rijn gelegen en gelukkig heeft </a:t>
            </a:r>
            <a:r>
              <a:rPr lang="nl-NL" sz="1800" b="1" u="sng" dirty="0">
                <a:latin typeface="+mj-lt"/>
                <a:ea typeface="Times New Roman" panose="02020603050405020304" pitchFamily="18" charset="0"/>
                <a:cs typeface="Times New Roman" panose="02020603050405020304" pitchFamily="18" charset="0"/>
              </a:rPr>
              <a:t>de scheepvaart</a:t>
            </a:r>
            <a:r>
              <a:rPr lang="nl-NL" sz="1800" dirty="0">
                <a:latin typeface="+mj-lt"/>
                <a:ea typeface="Times New Roman" panose="02020603050405020304" pitchFamily="18" charset="0"/>
                <a:cs typeface="Times New Roman" panose="02020603050405020304" pitchFamily="18" charset="0"/>
              </a:rPr>
              <a:t>, zo noem je </a:t>
            </a:r>
            <a:r>
              <a:rPr lang="nl-NL" sz="1800" b="1" i="1" dirty="0">
                <a:latin typeface="+mj-lt"/>
                <a:ea typeface="Times New Roman" panose="02020603050405020304" pitchFamily="18" charset="0"/>
                <a:cs typeface="Times New Roman" panose="02020603050405020304" pitchFamily="18" charset="0"/>
              </a:rPr>
              <a:t>het verkeer op het water, alle schepen die op het water varen</a:t>
            </a:r>
            <a:r>
              <a:rPr lang="nl-NL" sz="1800" dirty="0">
                <a:latin typeface="+mj-lt"/>
                <a:ea typeface="Times New Roman" panose="02020603050405020304" pitchFamily="18" charset="0"/>
                <a:cs typeface="Times New Roman" panose="02020603050405020304" pitchFamily="18" charset="0"/>
              </a:rPr>
              <a:t>,</a:t>
            </a:r>
            <a:r>
              <a:rPr lang="nl-NL" sz="1800" b="1" i="1" dirty="0">
                <a:latin typeface="+mj-lt"/>
                <a:ea typeface="Times New Roman" panose="02020603050405020304" pitchFamily="18" charset="0"/>
                <a:cs typeface="Times New Roman" panose="02020603050405020304" pitchFamily="18" charset="0"/>
              </a:rPr>
              <a:t> </a:t>
            </a:r>
            <a:r>
              <a:rPr lang="nl-NL" sz="1800" dirty="0">
                <a:latin typeface="+mj-lt"/>
                <a:ea typeface="Times New Roman" panose="02020603050405020304" pitchFamily="18" charset="0"/>
                <a:cs typeface="Times New Roman" panose="02020603050405020304" pitchFamily="18" charset="0"/>
              </a:rPr>
              <a:t>hier bijna geen last van gehad. Weet je wat nou zo mooi is aan dit verhaal? </a:t>
            </a:r>
            <a:r>
              <a:rPr lang="nl-NL" sz="1800" b="1" u="sng" dirty="0">
                <a:latin typeface="+mj-lt"/>
                <a:ea typeface="Times New Roman" panose="02020603050405020304" pitchFamily="18" charset="0"/>
                <a:cs typeface="Times New Roman" panose="02020603050405020304" pitchFamily="18" charset="0"/>
              </a:rPr>
              <a:t>De oorspronkelijke eigenaar</a:t>
            </a:r>
            <a:r>
              <a:rPr lang="nl-NL" sz="1800" dirty="0">
                <a:latin typeface="+mj-lt"/>
                <a:ea typeface="Times New Roman" panose="02020603050405020304" pitchFamily="18" charset="0"/>
                <a:cs typeface="Times New Roman" panose="02020603050405020304" pitchFamily="18" charset="0"/>
              </a:rPr>
              <a:t>, </a:t>
            </a:r>
            <a:r>
              <a:rPr lang="nl-NL" sz="1800" b="1" i="1" dirty="0">
                <a:latin typeface="+mj-lt"/>
                <a:ea typeface="Times New Roman" panose="02020603050405020304" pitchFamily="18" charset="0"/>
                <a:cs typeface="Times New Roman" panose="02020603050405020304" pitchFamily="18" charset="0"/>
              </a:rPr>
              <a:t>de persoon van wie de Medio in het begin, eerst </a:t>
            </a:r>
            <a:r>
              <a:rPr lang="nl-NL" sz="1800" dirty="0">
                <a:latin typeface="+mj-lt"/>
                <a:ea typeface="Times New Roman" panose="02020603050405020304" pitchFamily="18" charset="0"/>
                <a:cs typeface="Times New Roman" panose="02020603050405020304" pitchFamily="18" charset="0"/>
              </a:rPr>
              <a:t>was, heeft het schip in 1946 weer omhoog gehaald. Hij heeft het schoongemaakt en </a:t>
            </a:r>
            <a:r>
              <a:rPr lang="nl-NL" sz="1800" b="1" u="sng" dirty="0">
                <a:latin typeface="+mj-lt"/>
                <a:ea typeface="Times New Roman" panose="02020603050405020304" pitchFamily="18" charset="0"/>
                <a:cs typeface="Times New Roman" panose="02020603050405020304" pitchFamily="18" charset="0"/>
              </a:rPr>
              <a:t>via</a:t>
            </a:r>
            <a:r>
              <a:rPr lang="nl-NL" sz="1800" dirty="0">
                <a:latin typeface="+mj-lt"/>
                <a:ea typeface="Times New Roman" panose="02020603050405020304" pitchFamily="18" charset="0"/>
                <a:cs typeface="Times New Roman" panose="02020603050405020304" pitchFamily="18" charset="0"/>
              </a:rPr>
              <a:t>, </a:t>
            </a:r>
            <a:r>
              <a:rPr lang="nl-NL" sz="1800" b="1" i="1" dirty="0">
                <a:latin typeface="+mj-lt"/>
                <a:ea typeface="Times New Roman" panose="02020603050405020304" pitchFamily="18" charset="0"/>
                <a:cs typeface="Times New Roman" panose="02020603050405020304" pitchFamily="18" charset="0"/>
              </a:rPr>
              <a:t>door, </a:t>
            </a:r>
            <a:r>
              <a:rPr lang="nl-NL" sz="1800" dirty="0">
                <a:latin typeface="+mj-lt"/>
                <a:ea typeface="Times New Roman" panose="02020603050405020304" pitchFamily="18" charset="0"/>
                <a:cs typeface="Times New Roman" panose="02020603050405020304" pitchFamily="18" charset="0"/>
              </a:rPr>
              <a:t>een rivier naar een scheepswerf gesleept. Op de werf is het schip weer helemaal opgeknapt. Daarna is de boot nog jaren als vrachtschip gebruikt. Vanaf 1970 vaart het schip niet meer, maar wordt het gebruikt als woonschip. Nu heeft de Medio een vaste plek in Breda en heeft de bewoner het als varend monument laten aanwijzen. Wie zou ook wel op een woonboot willen wonen?</a:t>
            </a:r>
          </a:p>
          <a:p>
            <a:pPr marL="0" indent="0">
              <a:spcBef>
                <a:spcPts val="200"/>
              </a:spcBef>
              <a:spcAft>
                <a:spcPts val="200"/>
              </a:spcAft>
              <a:buNone/>
            </a:pPr>
            <a:r>
              <a:rPr lang="nl-NL" sz="900" dirty="0">
                <a:latin typeface="+mj-lt"/>
                <a:ea typeface="Times New Roman" panose="02020603050405020304" pitchFamily="18" charset="0"/>
                <a:cs typeface="Times New Roman" panose="02020603050405020304" pitchFamily="18" charset="0"/>
              </a:rPr>
              <a:t>Met dank aan: erfgoed.breda.nl</a:t>
            </a:r>
          </a:p>
          <a:p>
            <a:pPr marL="0" indent="0">
              <a:spcBef>
                <a:spcPts val="200"/>
              </a:spcBef>
              <a:spcAft>
                <a:spcPts val="200"/>
              </a:spcAft>
              <a:buNone/>
            </a:pPr>
            <a:endParaRPr lang="nl-NL" sz="1000" dirty="0">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
        <p:nvSpPr>
          <p:cNvPr id="5" name="Tekstvak 4">
            <a:extLst>
              <a:ext uri="{FF2B5EF4-FFF2-40B4-BE49-F238E27FC236}">
                <a16:creationId xmlns:a16="http://schemas.microsoft.com/office/drawing/2014/main" id="{92A6A681-E045-4120-9F8C-7FF5DAF65C50}"/>
              </a:ext>
            </a:extLst>
          </p:cNvPr>
          <p:cNvSpPr txBox="1"/>
          <p:nvPr/>
        </p:nvSpPr>
        <p:spPr>
          <a:xfrm>
            <a:off x="2237014" y="-3419968"/>
            <a:ext cx="9679801" cy="3046988"/>
          </a:xfrm>
          <a:prstGeom prst="rect">
            <a:avLst/>
          </a:prstGeom>
          <a:noFill/>
        </p:spPr>
        <p:txBody>
          <a:bodyPr wrap="square">
            <a:spAutoFit/>
          </a:bodyPr>
          <a:lstStyle/>
          <a:p>
            <a:pPr algn="l"/>
            <a:r>
              <a:rPr lang="nl-NL" sz="1200" b="0" i="0" dirty="0">
                <a:solidFill>
                  <a:srgbClr val="0A0A0A"/>
                </a:solidFill>
                <a:effectLst/>
                <a:latin typeface="Open Sans" panose="020B0606030504020204" pitchFamily="34" charset="0"/>
              </a:rPr>
              <a:t>Breda kent vele verschillende monumenten, maar het motorschip Medio is uniek in zijn soort. Samen met de zalmschouw zijn ze de enige varende monumenten in Breda.</a:t>
            </a:r>
          </a:p>
          <a:p>
            <a:pPr algn="l"/>
            <a:r>
              <a:rPr lang="nl-NL" sz="1200" b="0" i="0" dirty="0">
                <a:solidFill>
                  <a:srgbClr val="0A0A0A"/>
                </a:solidFill>
                <a:effectLst/>
                <a:latin typeface="Open Sans" panose="020B0606030504020204" pitchFamily="34" charset="0"/>
              </a:rPr>
              <a:t>Het schip Medio werd in 1931 gebouwd bij scheepswerf De Dageraad in Woubrugge (Friesland) in opdracht van schipper Leendert Dane uit Stavenisse (Zeeland). Ingericht voor het vervoeren van vaste goederen heeft het schip dertien jaar in Nederland, België en Frankrijk gevaren. De schipper Dane vervoerde voornamelijk aardappelen en suikerbieten vanuit de thuishaven in Stavenisse.</a:t>
            </a:r>
          </a:p>
          <a:p>
            <a:pPr algn="l"/>
            <a:r>
              <a:rPr lang="nl-NL" sz="1200" b="0" i="0" dirty="0">
                <a:solidFill>
                  <a:srgbClr val="0A0A0A"/>
                </a:solidFill>
                <a:effectLst/>
                <a:latin typeface="Open Sans" panose="020B0606030504020204" pitchFamily="34" charset="0"/>
              </a:rPr>
              <a:t>In 1944 kwam hier een eind aan en werd het schip in beslag genomen om munitie te vervoeren voor nazi-Duitsland. De schipper is ondergedoken in Zeeland en de Medio kreeg een Duitse bemanning. In de Tweede Wereldoorlog werd het schip op de Rijn nabij </a:t>
            </a:r>
            <a:r>
              <a:rPr lang="nl-NL" sz="1200" b="0" i="0" dirty="0" err="1">
                <a:solidFill>
                  <a:srgbClr val="0A0A0A"/>
                </a:solidFill>
                <a:effectLst/>
                <a:latin typeface="Open Sans" panose="020B0606030504020204" pitchFamily="34" charset="0"/>
              </a:rPr>
              <a:t>Baumberg</a:t>
            </a:r>
            <a:r>
              <a:rPr lang="nl-NL" sz="1200" b="0" i="0" dirty="0">
                <a:solidFill>
                  <a:srgbClr val="0A0A0A"/>
                </a:solidFill>
                <a:effectLst/>
                <a:latin typeface="Open Sans" panose="020B0606030504020204" pitchFamily="34" charset="0"/>
              </a:rPr>
              <a:t> tot zinken gebracht tijdens een luchtaanval van Engelse vliegtuigen. Maar dit betekende niet het einde van het schip, want in november 1946 werd de Medio gelicht. De oorspronkelijke eigenaar en zijn twee zoons hebben het zwaar beschadigde schip schoongemaakt en daarna werd het naar een werf in Vreeswijk gesleept. Hier werd het schip ondanks de hoge reparatiekosten hersteld. Door de schade van de luchtaanval en het liggen op de bodem van de Rijn moest bijna alles aan het schip worden vernieuwd.</a:t>
            </a:r>
          </a:p>
          <a:p>
            <a:pPr algn="l"/>
            <a:r>
              <a:rPr lang="nl-NL" sz="1200" b="0" i="0" dirty="0">
                <a:solidFill>
                  <a:srgbClr val="0A0A0A"/>
                </a:solidFill>
                <a:effectLst/>
                <a:latin typeface="Open Sans" panose="020B0606030504020204" pitchFamily="34" charset="0"/>
              </a:rPr>
              <a:t>Tot 1969 is het schip gebruikt als vrachtschip in dienst van de familie Dane. Hierna werd de Medio verkocht aan een schipper die er een woonschip van heeft gemaakt. De stuurhut is vervangen en de vrachtruimte is omgebouwd tot woonruimte. Vanaf 2005 is de Medio in het bezit van de huidige eigenaar en ligt op een vaste plaats in de Bredase </a:t>
            </a:r>
            <a:r>
              <a:rPr lang="nl-NL" sz="1200" b="0" i="0" dirty="0" err="1">
                <a:solidFill>
                  <a:srgbClr val="0A0A0A"/>
                </a:solidFill>
                <a:effectLst/>
                <a:latin typeface="Open Sans" panose="020B0606030504020204" pitchFamily="34" charset="0"/>
              </a:rPr>
              <a:t>Belcrumhaven</a:t>
            </a:r>
            <a:r>
              <a:rPr lang="nl-NL" sz="1200" b="0" i="0" dirty="0">
                <a:solidFill>
                  <a:srgbClr val="0A0A0A"/>
                </a:solidFill>
                <a:effectLst/>
                <a:latin typeface="Open Sans" panose="020B0606030504020204" pitchFamily="34" charset="0"/>
              </a:rPr>
              <a:t>. Hij heeft het schip verder verbeterd en de Medio tot varend monument laten aanwijzen.</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oorspronkelijk</a:t>
            </a:r>
          </a:p>
        </p:txBody>
      </p:sp>
      <p:sp>
        <p:nvSpPr>
          <p:cNvPr id="7" name="Tekstvak 6"/>
          <p:cNvSpPr txBox="1"/>
          <p:nvPr/>
        </p:nvSpPr>
        <p:spPr>
          <a:xfrm>
            <a:off x="2195736" y="3244334"/>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79508962-6936-4985-8724-8E8ECE0A4726}"/>
              </a:ext>
            </a:extLst>
          </p:cNvPr>
          <p:cNvSpPr txBox="1"/>
          <p:nvPr/>
        </p:nvSpPr>
        <p:spPr>
          <a:xfrm>
            <a:off x="274847" y="3357282"/>
            <a:ext cx="5472608" cy="830997"/>
          </a:xfrm>
          <a:prstGeom prst="rect">
            <a:avLst/>
          </a:prstGeom>
          <a:noFill/>
        </p:spPr>
        <p:txBody>
          <a:bodyPr wrap="square" rtlCol="0">
            <a:spAutoFit/>
          </a:bodyPr>
          <a:lstStyle/>
          <a:p>
            <a:r>
              <a:rPr lang="nl-NL" sz="4800" dirty="0"/>
              <a:t>1931</a:t>
            </a:r>
          </a:p>
        </p:txBody>
      </p:sp>
      <p:pic>
        <p:nvPicPr>
          <p:cNvPr id="10" name="Afbeelding 9" descr="Afbeelding met persoon, hand&#10;&#10;Automatisch gegenereerde beschrijving">
            <a:extLst>
              <a:ext uri="{FF2B5EF4-FFF2-40B4-BE49-F238E27FC236}">
                <a16:creationId xmlns:a16="http://schemas.microsoft.com/office/drawing/2014/main" id="{C5741B23-D6B7-49D5-B069-B1B99FEB67E2}"/>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51720" y="1491656"/>
            <a:ext cx="6554755" cy="5050642"/>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eigenaar</a:t>
            </a:r>
            <a:endParaRPr lang="nl-NL" sz="6800" b="1" u="sng" dirty="0">
              <a:latin typeface="Century Gothic" panose="020B0502020202020204" pitchFamily="34" charset="0"/>
            </a:endParaRPr>
          </a:p>
        </p:txBody>
      </p:sp>
      <p:pic>
        <p:nvPicPr>
          <p:cNvPr id="8" name="Afbeelding 7" descr="Afbeelding met persoon, person, buiten&#10;&#10;Automatisch gegenereerde beschrijving">
            <a:extLst>
              <a:ext uri="{FF2B5EF4-FFF2-40B4-BE49-F238E27FC236}">
                <a16:creationId xmlns:a16="http://schemas.microsoft.com/office/drawing/2014/main" id="{7C732816-6B04-4D97-B7EE-F38D31E18AF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1349252"/>
            <a:ext cx="7200800" cy="5292723"/>
          </a:xfrm>
          <a:prstGeom prst="rect">
            <a:avLst/>
          </a:prstGeom>
        </p:spPr>
      </p:pic>
    </p:spTree>
    <p:extLst>
      <p:ext uri="{BB962C8B-B14F-4D97-AF65-F5344CB8AC3E}">
        <p14:creationId xmlns:p14="http://schemas.microsoft.com/office/powerpoint/2010/main" val="855380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via</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water, boom, natuur, rivier&#10;&#10;Automatisch gegenereerde beschrijving">
            <a:extLst>
              <a:ext uri="{FF2B5EF4-FFF2-40B4-BE49-F238E27FC236}">
                <a16:creationId xmlns:a16="http://schemas.microsoft.com/office/drawing/2014/main" id="{DB555098-1F95-4143-BD40-CF9E6324F9E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8356" y="1535487"/>
            <a:ext cx="8659688" cy="4832105"/>
          </a:xfrm>
          <a:prstGeom prst="rect">
            <a:avLst/>
          </a:prstGeom>
        </p:spPr>
      </p:pic>
      <p:sp>
        <p:nvSpPr>
          <p:cNvPr id="8" name="Pijl: rechts 7">
            <a:extLst>
              <a:ext uri="{FF2B5EF4-FFF2-40B4-BE49-F238E27FC236}">
                <a16:creationId xmlns:a16="http://schemas.microsoft.com/office/drawing/2014/main" id="{96EC92F0-9A2F-4042-B893-811725355C21}"/>
              </a:ext>
            </a:extLst>
          </p:cNvPr>
          <p:cNvSpPr/>
          <p:nvPr/>
        </p:nvSpPr>
        <p:spPr>
          <a:xfrm rot="19705749">
            <a:off x="1571057" y="4410386"/>
            <a:ext cx="5760640" cy="304801"/>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75564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latin typeface="Century Gothic" panose="020B0502020202020204" pitchFamily="34" charset="0"/>
                <a:ea typeface="Calibri"/>
                <a:cs typeface="Times New Roman"/>
              </a:rPr>
              <a:t>voorgoed</a:t>
            </a:r>
            <a:endParaRPr lang="nl-NL" sz="59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900" b="1" dirty="0">
                <a:solidFill>
                  <a:srgbClr val="387038"/>
                </a:solidFill>
                <a:effectLst/>
                <a:latin typeface="Century Gothic" panose="020B0502020202020204" pitchFamily="34" charset="0"/>
                <a:ea typeface="Calibri"/>
                <a:cs typeface="Times New Roman"/>
              </a:rPr>
              <a:t>tijdelijk</a:t>
            </a:r>
            <a:endParaRPr lang="nl-NL" sz="59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voor altijd, definitief</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4800" dirty="0">
              <a:effectLst/>
              <a:latin typeface="Century Gothic" panose="020B0502020202020204" pitchFamily="34" charset="0"/>
              <a:ea typeface="Calibri"/>
              <a:cs typeface="Times New Roman"/>
            </a:endParaRP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Vanaf 1970 vaart het schip niet meer maar wordt het </a:t>
            </a:r>
            <a:r>
              <a:rPr lang="nl-NL" sz="2400" i="1" u="sng" dirty="0">
                <a:solidFill>
                  <a:srgbClr val="387038"/>
                </a:solidFill>
                <a:latin typeface="Century Gothic" panose="020B0502020202020204" pitchFamily="34" charset="0"/>
                <a:ea typeface="Calibri"/>
                <a:cs typeface="Times New Roman"/>
              </a:rPr>
              <a:t>voorgoed</a:t>
            </a:r>
            <a:r>
              <a:rPr lang="nl-NL" sz="2400" i="1" dirty="0">
                <a:solidFill>
                  <a:srgbClr val="387038"/>
                </a:solidFill>
                <a:latin typeface="Century Gothic" panose="020B0502020202020204" pitchFamily="34" charset="0"/>
                <a:ea typeface="Calibri"/>
                <a:cs typeface="Times New Roman"/>
              </a:rPr>
              <a:t> gebruikt als woonschip.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voor een korte tijd</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gn="ctr">
              <a:lnSpc>
                <a:spcPct val="90000"/>
              </a:lnSpc>
            </a:pPr>
            <a:endParaRPr lang="nl-NL" sz="2400" i="1" dirty="0">
              <a:solidFill>
                <a:srgbClr val="387038"/>
              </a:solidFill>
              <a:effectLst/>
              <a:latin typeface="Century Gothic" panose="020B0502020202020204" pitchFamily="34" charset="0"/>
              <a:ea typeface="Calibri"/>
              <a:cs typeface="Times New Roman"/>
            </a:endParaRPr>
          </a:p>
          <a:p>
            <a:pPr algn="ctr">
              <a:lnSpc>
                <a:spcPct val="90000"/>
              </a:lnSpc>
            </a:pPr>
            <a:r>
              <a:rPr lang="nl-NL" sz="2400" i="1" dirty="0">
                <a:solidFill>
                  <a:srgbClr val="387038"/>
                </a:solidFill>
                <a:effectLst/>
                <a:latin typeface="Century Gothic" panose="020B0502020202020204" pitchFamily="34" charset="0"/>
                <a:ea typeface="Calibri"/>
                <a:cs typeface="Times New Roman"/>
              </a:rPr>
              <a:t>In 1944 wilden de Duitsers de boot </a:t>
            </a:r>
            <a:r>
              <a:rPr lang="nl-NL" sz="2400" i="1" u="sng" dirty="0">
                <a:solidFill>
                  <a:srgbClr val="387038"/>
                </a:solidFill>
                <a:effectLst/>
                <a:latin typeface="Century Gothic" panose="020B0502020202020204" pitchFamily="34" charset="0"/>
                <a:ea typeface="Calibri"/>
                <a:cs typeface="Times New Roman"/>
              </a:rPr>
              <a:t>tijdelijk</a:t>
            </a:r>
            <a:r>
              <a:rPr lang="nl-NL" sz="2400" i="1" dirty="0">
                <a:solidFill>
                  <a:srgbClr val="387038"/>
                </a:solidFill>
                <a:effectLst/>
                <a:latin typeface="Century Gothic" panose="020B0502020202020204" pitchFamily="34" charset="0"/>
                <a:ea typeface="Calibri"/>
                <a:cs typeface="Times New Roman"/>
              </a:rPr>
              <a:t> gebruiken om wapens en munitie te vervoeren.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5" name="Afbeelding 4">
            <a:extLst>
              <a:ext uri="{FF2B5EF4-FFF2-40B4-BE49-F238E27FC236}">
                <a16:creationId xmlns:a16="http://schemas.microsoft.com/office/drawing/2014/main" id="{9B9BCF5E-7392-46F2-8A1F-C293B7D831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87991" y="2636912"/>
            <a:ext cx="3907856" cy="1335656"/>
          </a:xfrm>
          <a:prstGeom prst="rect">
            <a:avLst/>
          </a:prstGeom>
        </p:spPr>
      </p:pic>
      <p:pic>
        <p:nvPicPr>
          <p:cNvPr id="17" name="Afbeelding 16" descr="Afbeelding met tekst, lucht, buiten, boot&#10;&#10;Automatisch gegenereerde beschrijving">
            <a:extLst>
              <a:ext uri="{FF2B5EF4-FFF2-40B4-BE49-F238E27FC236}">
                <a16:creationId xmlns:a16="http://schemas.microsoft.com/office/drawing/2014/main" id="{BB9F98CE-06C6-4177-8934-BD45F82EE8F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83568" y="2204864"/>
            <a:ext cx="3353333" cy="2232248"/>
          </a:xfrm>
          <a:prstGeom prst="rect">
            <a:avLst/>
          </a:prstGeom>
        </p:spPr>
      </p:pic>
    </p:spTree>
    <p:extLst>
      <p:ext uri="{BB962C8B-B14F-4D97-AF65-F5344CB8AC3E}">
        <p14:creationId xmlns:p14="http://schemas.microsoft.com/office/powerpoint/2010/main" val="433363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423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36512" y="332656"/>
            <a:ext cx="471601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de eigenaar</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427984" y="312738"/>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het bezit</a:t>
            </a:r>
            <a:endParaRPr lang="nl-NL" sz="60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355028"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de persoon van wie iets is</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2800"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gn="ctr">
              <a:lnSpc>
                <a:spcPct val="107000"/>
              </a:lnSpc>
            </a:pPr>
            <a:r>
              <a:rPr lang="nl-NL" sz="1600" dirty="0">
                <a:effectLst/>
                <a:latin typeface="Century Gothic" panose="020B0502020202020204" pitchFamily="34" charset="0"/>
                <a:ea typeface="Calibri"/>
                <a:cs typeface="Times New Roman"/>
              </a:rPr>
              <a:t> </a:t>
            </a:r>
          </a:p>
          <a:p>
            <a:pPr algn="ctr">
              <a:lnSpc>
                <a:spcPct val="107000"/>
              </a:lnSpc>
            </a:pPr>
            <a:r>
              <a:rPr lang="nl-NL" sz="2400" i="1" dirty="0">
                <a:solidFill>
                  <a:srgbClr val="387038"/>
                </a:solidFill>
                <a:latin typeface="Century Gothic" panose="020B0502020202020204" pitchFamily="34" charset="0"/>
                <a:ea typeface="Calibri"/>
                <a:cs typeface="Times New Roman"/>
              </a:rPr>
              <a:t>Kapitein Dane was </a:t>
            </a:r>
            <a:r>
              <a:rPr lang="nl-NL" sz="2400" i="1" u="sng" dirty="0">
                <a:solidFill>
                  <a:srgbClr val="387038"/>
                </a:solidFill>
                <a:latin typeface="Century Gothic" panose="020B0502020202020204" pitchFamily="34" charset="0"/>
                <a:ea typeface="Calibri"/>
                <a:cs typeface="Times New Roman"/>
              </a:rPr>
              <a:t>de eigenaar</a:t>
            </a:r>
            <a:r>
              <a:rPr lang="nl-NL" sz="2400" i="1" dirty="0">
                <a:solidFill>
                  <a:srgbClr val="387038"/>
                </a:solidFill>
                <a:latin typeface="Century Gothic" panose="020B0502020202020204" pitchFamily="34" charset="0"/>
                <a:ea typeface="Calibri"/>
                <a:cs typeface="Times New Roman"/>
              </a:rPr>
              <a:t> van de Medio.</a:t>
            </a:r>
            <a:endParaRPr lang="nl-NL" sz="11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04455" y="1768388"/>
            <a:ext cx="4248472" cy="44963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je hebt</a:t>
            </a: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dirty="0">
                <a:effectLst/>
                <a:latin typeface="Century Gothic" panose="020B0502020202020204" pitchFamily="34" charset="0"/>
                <a:ea typeface="Calibri"/>
                <a:cs typeface="Times New Roman"/>
              </a:rPr>
              <a:t>  </a:t>
            </a: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400" i="1" dirty="0">
              <a:solidFill>
                <a:srgbClr val="387038"/>
              </a:solidFill>
              <a:latin typeface="Century Gothic" panose="020B0502020202020204" pitchFamily="34" charset="0"/>
              <a:ea typeface="Calibri"/>
              <a:cs typeface="Times New Roman"/>
            </a:endParaRPr>
          </a:p>
          <a:p>
            <a:pPr algn="ctr">
              <a:lnSpc>
                <a:spcPct val="107000"/>
              </a:lnSpc>
            </a:pPr>
            <a:r>
              <a:rPr lang="nl-NL" sz="2400" i="1" dirty="0">
                <a:solidFill>
                  <a:srgbClr val="387038"/>
                </a:solidFill>
                <a:latin typeface="Century Gothic" panose="020B0502020202020204" pitchFamily="34" charset="0"/>
                <a:ea typeface="Calibri"/>
                <a:cs typeface="Times New Roman"/>
              </a:rPr>
              <a:t>De Medio was </a:t>
            </a:r>
            <a:r>
              <a:rPr lang="nl-NL" sz="2400" i="1" u="sng" dirty="0">
                <a:solidFill>
                  <a:srgbClr val="387038"/>
                </a:solidFill>
                <a:latin typeface="Century Gothic" panose="020B0502020202020204" pitchFamily="34" charset="0"/>
                <a:ea typeface="Calibri"/>
                <a:cs typeface="Times New Roman"/>
              </a:rPr>
              <a:t>het bezit</a:t>
            </a:r>
            <a:r>
              <a:rPr lang="nl-NL" sz="2400" i="1" dirty="0">
                <a:solidFill>
                  <a:srgbClr val="387038"/>
                </a:solidFill>
                <a:latin typeface="Century Gothic" panose="020B0502020202020204" pitchFamily="34" charset="0"/>
                <a:ea typeface="Calibri"/>
                <a:cs typeface="Times New Roman"/>
              </a:rPr>
              <a:t> van kapitein Dane.</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descr="Afbeelding met persoon, person, buiten&#10;&#10;Automatisch gegenereerde beschrijving">
            <a:extLst>
              <a:ext uri="{FF2B5EF4-FFF2-40B4-BE49-F238E27FC236}">
                <a16:creationId xmlns:a16="http://schemas.microsoft.com/office/drawing/2014/main" id="{21341397-2DCD-47B1-95CF-337CF98765D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189" y="2682373"/>
            <a:ext cx="3073275" cy="2449416"/>
          </a:xfrm>
          <a:prstGeom prst="rect">
            <a:avLst/>
          </a:prstGeom>
        </p:spPr>
      </p:pic>
      <p:pic>
        <p:nvPicPr>
          <p:cNvPr id="16" name="Afbeelding 15" descr="Afbeelding met tekst, lucht, buiten, boot&#10;&#10;Automatisch gegenereerde beschrijving">
            <a:extLst>
              <a:ext uri="{FF2B5EF4-FFF2-40B4-BE49-F238E27FC236}">
                <a16:creationId xmlns:a16="http://schemas.microsoft.com/office/drawing/2014/main" id="{EC8D58C6-4FD8-4573-9661-5EAE7279D54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1791" y="2682373"/>
            <a:ext cx="3609556" cy="2402811"/>
          </a:xfrm>
          <a:prstGeom prst="rect">
            <a:avLst/>
          </a:prstGeom>
        </p:spPr>
      </p:pic>
    </p:spTree>
    <p:extLst>
      <p:ext uri="{BB962C8B-B14F-4D97-AF65-F5344CB8AC3E}">
        <p14:creationId xmlns:p14="http://schemas.microsoft.com/office/powerpoint/2010/main" val="23784435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dirty="0"/>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52401" y="312737"/>
            <a:ext cx="427558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precies</a:t>
            </a:r>
            <a:endParaRPr lang="nl-NL" sz="54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27582" y="1624654"/>
            <a:ext cx="4272410"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niet een beetje, maar helemaal</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3600" dirty="0">
                <a:effectLst/>
                <a:latin typeface="Century Gothic" panose="020B0502020202020204" pitchFamily="34" charset="0"/>
                <a:ea typeface="Calibri"/>
                <a:cs typeface="Times New Roman"/>
              </a:rPr>
              <a:t> </a:t>
            </a: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p>
          <a:p>
            <a:pP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endParaRPr lang="nl-NL" sz="2800" dirty="0">
              <a:effectLst/>
              <a:latin typeface="Century Gothic" panose="020B0502020202020204" pitchFamily="34" charset="0"/>
              <a:ea typeface="Calibri"/>
              <a:cs typeface="Times New Roman"/>
            </a:endParaRPr>
          </a:p>
          <a:p>
            <a:pPr algn="ctr">
              <a:lnSpc>
                <a:spcPct val="107000"/>
              </a:lnSpc>
              <a:spcAft>
                <a:spcPts val="0"/>
              </a:spcAft>
            </a:pPr>
            <a:r>
              <a:rPr lang="nl-NL" dirty="0">
                <a:effectLst/>
                <a:latin typeface="Century Gothic" panose="020B0502020202020204" pitchFamily="34" charset="0"/>
                <a:ea typeface="Calibri"/>
                <a:cs typeface="Times New Roman"/>
              </a:rPr>
              <a:t>  </a:t>
            </a:r>
          </a:p>
          <a:p>
            <a:pPr algn="ctr">
              <a:lnSpc>
                <a:spcPct val="90000"/>
              </a:lnSpc>
              <a:spcAft>
                <a:spcPts val="0"/>
              </a:spcAft>
            </a:pPr>
            <a:r>
              <a:rPr lang="nl-NL" sz="2400" i="1" dirty="0">
                <a:solidFill>
                  <a:srgbClr val="387038"/>
                </a:solidFill>
                <a:latin typeface="Century Gothic" panose="020B0502020202020204" pitchFamily="34" charset="0"/>
                <a:ea typeface="Calibri"/>
                <a:cs typeface="Times New Roman"/>
              </a:rPr>
              <a:t>Schepen worden vaak </a:t>
            </a:r>
            <a:r>
              <a:rPr lang="nl-NL" sz="2400" i="1" u="sng" dirty="0">
                <a:solidFill>
                  <a:srgbClr val="387038"/>
                </a:solidFill>
                <a:latin typeface="Century Gothic" panose="020B0502020202020204" pitchFamily="34" charset="0"/>
                <a:ea typeface="Calibri"/>
                <a:cs typeface="Times New Roman"/>
              </a:rPr>
              <a:t>precies</a:t>
            </a:r>
            <a:r>
              <a:rPr lang="nl-NL" sz="2400" i="1" dirty="0">
                <a:solidFill>
                  <a:srgbClr val="387038"/>
                </a:solidFill>
                <a:latin typeface="Century Gothic" panose="020B0502020202020204" pitchFamily="34" charset="0"/>
                <a:ea typeface="Calibri"/>
                <a:cs typeface="Times New Roman"/>
              </a:rPr>
              <a:t> zo gebouwd dat ze door bruggen en sluizen kunnen.</a:t>
            </a:r>
            <a:endParaRPr lang="nl-NL" sz="2400" dirty="0">
              <a:effectLst/>
              <a:latin typeface="Century Gothic" panose="020B0502020202020204" pitchFamily="34" charset="0"/>
              <a:ea typeface="Calibri"/>
              <a:cs typeface="Times New Roman"/>
            </a:endParaRPr>
          </a:p>
          <a:p>
            <a:pPr>
              <a:lnSpc>
                <a:spcPct val="107000"/>
              </a:lnSpc>
              <a:spcAft>
                <a:spcPts val="800"/>
              </a:spcAft>
            </a:pPr>
            <a:r>
              <a:rPr lang="nl-NL" sz="2400" dirty="0">
                <a:effectLst/>
                <a:latin typeface="Century Gothic" panose="020B0502020202020204" pitchFamily="34" charset="0"/>
                <a:ea typeface="Calibri"/>
                <a:cs typeface="Times New Roman"/>
              </a:rPr>
              <a:t> </a:t>
            </a: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16017" y="162465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meer of iets minder dan</a:t>
            </a:r>
            <a:endParaRPr lang="nl-NL" sz="2800" dirty="0">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r>
              <a:rPr lang="nl-NL" dirty="0">
                <a:effectLst/>
                <a:latin typeface="Century Gothic" panose="020B0502020202020204" pitchFamily="34" charset="0"/>
                <a:ea typeface="Calibri"/>
                <a:cs typeface="Times New Roman"/>
              </a:rPr>
              <a:t>  </a:t>
            </a:r>
            <a:endParaRPr lang="nl-NL" sz="24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endParaRPr lang="nl-NL" sz="1000" i="1" dirty="0">
              <a:solidFill>
                <a:srgbClr val="387038"/>
              </a:solidFill>
              <a:latin typeface="Century Gothic" panose="020B0502020202020204" pitchFamily="34" charset="0"/>
              <a:ea typeface="Calibri"/>
              <a:cs typeface="Times New Roman"/>
            </a:endParaRPr>
          </a:p>
          <a:p>
            <a:pPr algn="ctr"/>
            <a:endParaRPr lang="nl-NL" sz="9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endParaRPr lang="nl-NL" sz="2400" i="1" dirty="0">
              <a:solidFill>
                <a:srgbClr val="387038"/>
              </a:solidFill>
              <a:latin typeface="Century Gothic" panose="020B0502020202020204" pitchFamily="34" charset="0"/>
              <a:ea typeface="Calibri"/>
              <a:cs typeface="Times New Roman"/>
            </a:endParaRPr>
          </a:p>
          <a:p>
            <a:pPr algn="ctr"/>
            <a:r>
              <a:rPr lang="nl-NL" sz="2400" i="1" dirty="0">
                <a:solidFill>
                  <a:srgbClr val="387038"/>
                </a:solidFill>
                <a:latin typeface="Century Gothic" panose="020B0502020202020204" pitchFamily="34" charset="0"/>
                <a:ea typeface="Calibri"/>
                <a:cs typeface="Times New Roman"/>
              </a:rPr>
              <a:t>Deze boot heeft </a:t>
            </a:r>
            <a:r>
              <a:rPr lang="nl-NL" sz="2400" i="1" u="sng" dirty="0">
                <a:solidFill>
                  <a:srgbClr val="387038"/>
                </a:solidFill>
                <a:latin typeface="Century Gothic" panose="020B0502020202020204" pitchFamily="34" charset="0"/>
                <a:ea typeface="Calibri"/>
                <a:cs typeface="Times New Roman"/>
              </a:rPr>
              <a:t>ongeveer</a:t>
            </a:r>
            <a:r>
              <a:rPr lang="nl-NL" sz="2400" i="1" dirty="0">
                <a:solidFill>
                  <a:srgbClr val="387038"/>
                </a:solidFill>
                <a:latin typeface="Century Gothic" panose="020B0502020202020204" pitchFamily="34" charset="0"/>
                <a:ea typeface="Calibri"/>
                <a:cs typeface="Times New Roman"/>
              </a:rPr>
              <a:t> 12 ramen.</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kstvak 2">
            <a:extLst>
              <a:ext uri="{FF2B5EF4-FFF2-40B4-BE49-F238E27FC236}">
                <a16:creationId xmlns:a16="http://schemas.microsoft.com/office/drawing/2014/main" id="{6DFF3ED2-E4D8-4FFA-A789-7F7EC3466124}"/>
              </a:ext>
            </a:extLst>
          </p:cNvPr>
          <p:cNvSpPr txBox="1">
            <a:spLocks noChangeArrowheads="1"/>
          </p:cNvSpPr>
          <p:nvPr/>
        </p:nvSpPr>
        <p:spPr bwMode="auto">
          <a:xfrm>
            <a:off x="4644008" y="279465"/>
            <a:ext cx="4408277"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ongeveer</a:t>
            </a:r>
            <a:endParaRPr lang="nl-NL" sz="5400" dirty="0">
              <a:effectLst/>
              <a:latin typeface="Century Gothic" panose="020B0502020202020204" pitchFamily="34" charset="0"/>
              <a:ea typeface="Calibri"/>
              <a:cs typeface="Times New Roman"/>
            </a:endParaRPr>
          </a:p>
        </p:txBody>
      </p:sp>
      <p:pic>
        <p:nvPicPr>
          <p:cNvPr id="10" name="Afbeelding 9">
            <a:extLst>
              <a:ext uri="{FF2B5EF4-FFF2-40B4-BE49-F238E27FC236}">
                <a16:creationId xmlns:a16="http://schemas.microsoft.com/office/drawing/2014/main" id="{9FD19392-053D-45CB-BA60-2BBF7E991E6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5175" y="2754162"/>
            <a:ext cx="3240359" cy="1963854"/>
          </a:xfrm>
          <a:prstGeom prst="rect">
            <a:avLst/>
          </a:prstGeom>
        </p:spPr>
      </p:pic>
      <p:pic>
        <p:nvPicPr>
          <p:cNvPr id="17" name="Afbeelding 16" descr="Afbeelding met persoon, kleding, jong, jongen&#10;&#10;Automatisch gegenereerde beschrijving">
            <a:extLst>
              <a:ext uri="{FF2B5EF4-FFF2-40B4-BE49-F238E27FC236}">
                <a16:creationId xmlns:a16="http://schemas.microsoft.com/office/drawing/2014/main" id="{C8A4B9F2-CA6C-4477-95B1-4B45B5BE428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027986" y="3429000"/>
            <a:ext cx="2160240" cy="1443040"/>
          </a:xfrm>
          <a:prstGeom prst="rect">
            <a:avLst/>
          </a:prstGeom>
        </p:spPr>
      </p:pic>
      <p:sp>
        <p:nvSpPr>
          <p:cNvPr id="13" name="Gedachtewolkje: wolk 12">
            <a:extLst>
              <a:ext uri="{FF2B5EF4-FFF2-40B4-BE49-F238E27FC236}">
                <a16:creationId xmlns:a16="http://schemas.microsoft.com/office/drawing/2014/main" id="{557ABE43-2F89-4D13-A50A-96ACA2F5D61F}"/>
              </a:ext>
            </a:extLst>
          </p:cNvPr>
          <p:cNvSpPr/>
          <p:nvPr/>
        </p:nvSpPr>
        <p:spPr>
          <a:xfrm>
            <a:off x="6704386" y="2545266"/>
            <a:ext cx="2212032" cy="1752068"/>
          </a:xfrm>
          <a:prstGeom prst="cloudCallout">
            <a:avLst>
              <a:gd name="adj1" fmla="val -50427"/>
              <a:gd name="adj2" fmla="val 57487"/>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Tekstvak 19">
            <a:extLst>
              <a:ext uri="{FF2B5EF4-FFF2-40B4-BE49-F238E27FC236}">
                <a16:creationId xmlns:a16="http://schemas.microsoft.com/office/drawing/2014/main" id="{7F236E07-258D-4BA5-860C-2C55C30F1975}"/>
              </a:ext>
            </a:extLst>
          </p:cNvPr>
          <p:cNvSpPr txBox="1"/>
          <p:nvPr/>
        </p:nvSpPr>
        <p:spPr>
          <a:xfrm>
            <a:off x="7020272" y="2754162"/>
            <a:ext cx="1523726" cy="830997"/>
          </a:xfrm>
          <a:prstGeom prst="rect">
            <a:avLst/>
          </a:prstGeom>
          <a:noFill/>
        </p:spPr>
        <p:txBody>
          <a:bodyPr wrap="square" rtlCol="0">
            <a:spAutoFit/>
          </a:bodyPr>
          <a:lstStyle/>
          <a:p>
            <a:r>
              <a:rPr lang="nl-NL" sz="1600" dirty="0"/>
              <a:t>Deze boot heeft ongeveer 12 ramen </a:t>
            </a:r>
          </a:p>
        </p:txBody>
      </p:sp>
      <p:pic>
        <p:nvPicPr>
          <p:cNvPr id="19" name="Afbeelding 18" descr="Afbeelding met boot, buiten, water, lucht&#10;&#10;Automatisch gegenereerde beschrijving">
            <a:extLst>
              <a:ext uri="{FF2B5EF4-FFF2-40B4-BE49-F238E27FC236}">
                <a16:creationId xmlns:a16="http://schemas.microsoft.com/office/drawing/2014/main" id="{82CC70A6-4074-4F96-9B58-AFB0F0E9F46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733553" y="3294704"/>
            <a:ext cx="889169" cy="546107"/>
          </a:xfrm>
          <a:prstGeom prst="rect">
            <a:avLst/>
          </a:prstGeom>
        </p:spPr>
      </p:pic>
    </p:spTree>
    <p:extLst>
      <p:ext uri="{BB962C8B-B14F-4D97-AF65-F5344CB8AC3E}">
        <p14:creationId xmlns:p14="http://schemas.microsoft.com/office/powerpoint/2010/main" val="2090931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622364" y="447926"/>
            <a:ext cx="4695671"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341908" y="388473"/>
            <a:ext cx="5256585" cy="78347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latin typeface="Century Gothic" panose="020B0502020202020204" pitchFamily="34" charset="0"/>
                <a:ea typeface="Calibri"/>
                <a:cs typeface="Times New Roman"/>
              </a:rPr>
              <a:t>het monument</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05765" y="3952686"/>
            <a:ext cx="2696249" cy="59243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3135162"/>
            <a:ext cx="3597315" cy="37964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sp>
        <p:nvSpPr>
          <p:cNvPr id="9" name="Text Box 14"/>
          <p:cNvSpPr txBox="1"/>
          <p:nvPr/>
        </p:nvSpPr>
        <p:spPr>
          <a:xfrm>
            <a:off x="3244613" y="3551528"/>
            <a:ext cx="2696249" cy="99359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0" name="Tekstvak 2"/>
          <p:cNvSpPr txBox="1">
            <a:spLocks noChangeArrowheads="1"/>
          </p:cNvSpPr>
          <p:nvPr/>
        </p:nvSpPr>
        <p:spPr bwMode="auto">
          <a:xfrm>
            <a:off x="3085421" y="3584672"/>
            <a:ext cx="3056828" cy="1354356"/>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d</a:t>
            </a:r>
            <a:r>
              <a:rPr lang="nl-NL" sz="3600" b="1" dirty="0">
                <a:effectLst/>
                <a:latin typeface="Century Gothic" panose="020B0502020202020204" pitchFamily="34" charset="0"/>
                <a:ea typeface="Calibri"/>
                <a:cs typeface="Times New Roman"/>
              </a:rPr>
              <a:t>e  Eiffeltoren</a:t>
            </a:r>
          </a:p>
        </p:txBody>
      </p:sp>
      <p:sp>
        <p:nvSpPr>
          <p:cNvPr id="11" name="Text Box 14"/>
          <p:cNvSpPr txBox="1"/>
          <p:nvPr/>
        </p:nvSpPr>
        <p:spPr>
          <a:xfrm>
            <a:off x="6116850" y="3584672"/>
            <a:ext cx="2736397" cy="94494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2" name="Tekstvak 2"/>
          <p:cNvSpPr txBox="1">
            <a:spLocks noChangeArrowheads="1"/>
          </p:cNvSpPr>
          <p:nvPr/>
        </p:nvSpPr>
        <p:spPr bwMode="auto">
          <a:xfrm>
            <a:off x="6183573" y="3645024"/>
            <a:ext cx="2611398" cy="767014"/>
          </a:xfrm>
          <a:prstGeom prst="rect">
            <a:avLst/>
          </a:prstGeom>
          <a:noFill/>
          <a:ln w="9525">
            <a:noFill/>
            <a:miter lim="800000"/>
            <a:headEnd/>
            <a:tailEnd/>
          </a:ln>
        </p:spPr>
        <p:txBody>
          <a:bodyPr rot="0" vert="horz" wrap="square" lIns="91440" tIns="45720" rIns="91440" bIns="45720" anchor="t" anchorCtr="0">
            <a:noAutofit/>
          </a:bodyPr>
          <a:lstStyle/>
          <a:p>
            <a:pPr algn="ctr">
              <a:lnSpc>
                <a:spcPct val="80000"/>
              </a:lnSpc>
              <a:spcAft>
                <a:spcPts val="800"/>
              </a:spcAft>
            </a:pPr>
            <a:r>
              <a:rPr lang="nl-NL" sz="3600" b="1" dirty="0">
                <a:latin typeface="Century Gothic" panose="020B0502020202020204" pitchFamily="34" charset="0"/>
                <a:ea typeface="Calibri"/>
                <a:cs typeface="Times New Roman"/>
              </a:rPr>
              <a:t>Ground</a:t>
            </a:r>
            <a:br>
              <a:rPr lang="nl-NL" sz="3600" b="1" dirty="0">
                <a:latin typeface="Century Gothic" panose="020B0502020202020204" pitchFamily="34" charset="0"/>
                <a:ea typeface="Calibri"/>
                <a:cs typeface="Times New Roman"/>
              </a:rPr>
            </a:br>
            <a:r>
              <a:rPr lang="nl-NL" sz="3600" b="1" dirty="0">
                <a:latin typeface="Century Gothic" panose="020B0502020202020204" pitchFamily="34" charset="0"/>
                <a:ea typeface="Calibri"/>
                <a:cs typeface="Times New Roman"/>
              </a:rPr>
              <a:t>Zero</a:t>
            </a: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5609116" y="473522"/>
            <a:ext cx="3185855" cy="194421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5667730" y="501983"/>
            <a:ext cx="3056827" cy="164166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b="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het bouwwerk uit het verleden dat beschermd moet worden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357414" y="3994085"/>
            <a:ext cx="2617537" cy="535531"/>
          </a:xfrm>
          <a:prstGeom prst="rect">
            <a:avLst/>
          </a:prstGeom>
          <a:noFill/>
        </p:spPr>
        <p:txBody>
          <a:bodyPr wrap="square" rtlCol="0">
            <a:spAutoFit/>
          </a:bodyPr>
          <a:lstStyle/>
          <a:p>
            <a:pPr algn="ctr">
              <a:lnSpc>
                <a:spcPct val="80000"/>
              </a:lnSpc>
              <a:spcAft>
                <a:spcPts val="800"/>
              </a:spcAft>
            </a:pPr>
            <a:r>
              <a:rPr lang="en-US" sz="3600" b="1" dirty="0">
                <a:latin typeface="Century Gothic" panose="020B0502020202020204" pitchFamily="34" charset="0"/>
                <a:ea typeface="Calibri"/>
                <a:cs typeface="Times New Roman"/>
              </a:rPr>
              <a:t>het schip</a:t>
            </a:r>
            <a:endParaRPr lang="nl-NL" sz="3600" b="1" dirty="0">
              <a:effectLst/>
              <a:latin typeface="Century Gothic" panose="020B0502020202020204" pitchFamily="34" charset="0"/>
              <a:ea typeface="Calibri"/>
              <a:cs typeface="Times New Roman"/>
            </a:endParaRPr>
          </a:p>
        </p:txBody>
      </p:sp>
      <p:pic>
        <p:nvPicPr>
          <p:cNvPr id="19" name="Afbeelding 18" descr="Afbeelding met tekst, lucht, buiten, boot&#10;&#10;Automatisch gegenereerde beschrijving">
            <a:extLst>
              <a:ext uri="{FF2B5EF4-FFF2-40B4-BE49-F238E27FC236}">
                <a16:creationId xmlns:a16="http://schemas.microsoft.com/office/drawing/2014/main" id="{08572761-5EC0-430E-8CA4-790393C7AE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855" y="4622385"/>
            <a:ext cx="2685506" cy="1787689"/>
          </a:xfrm>
          <a:prstGeom prst="rect">
            <a:avLst/>
          </a:prstGeom>
        </p:spPr>
      </p:pic>
      <p:pic>
        <p:nvPicPr>
          <p:cNvPr id="24" name="Afbeelding 23" descr="Afbeelding met buiten, lucht, gebouw, toren&#10;&#10;Automatisch gegenereerde beschrijving">
            <a:extLst>
              <a:ext uri="{FF2B5EF4-FFF2-40B4-BE49-F238E27FC236}">
                <a16:creationId xmlns:a16="http://schemas.microsoft.com/office/drawing/2014/main" id="{E8EE88DF-6A28-4576-9A69-63BFC5FF095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08818" y="4622385"/>
            <a:ext cx="2526364" cy="1807993"/>
          </a:xfrm>
          <a:prstGeom prst="rect">
            <a:avLst/>
          </a:prstGeom>
        </p:spPr>
      </p:pic>
      <p:pic>
        <p:nvPicPr>
          <p:cNvPr id="26" name="Afbeelding 25" descr="Afbeelding met water, buiten, rivier&#10;&#10;Automatisch gegenereerde beschrijving">
            <a:extLst>
              <a:ext uri="{FF2B5EF4-FFF2-40B4-BE49-F238E27FC236}">
                <a16:creationId xmlns:a16="http://schemas.microsoft.com/office/drawing/2014/main" id="{CBBB0C8E-C2ED-416C-9E7B-7BB99AC41F76}"/>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1360" y="4606361"/>
            <a:ext cx="2577245" cy="1749656"/>
          </a:xfrm>
          <a:prstGeom prst="rect">
            <a:avLst/>
          </a:prstGeom>
        </p:spPr>
      </p:pic>
    </p:spTree>
    <p:extLst>
      <p:ext uri="{BB962C8B-B14F-4D97-AF65-F5344CB8AC3E}">
        <p14:creationId xmlns:p14="http://schemas.microsoft.com/office/powerpoint/2010/main" val="215274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6" name="Text Box 14"/>
          <p:cNvSpPr txBox="1"/>
          <p:nvPr/>
        </p:nvSpPr>
        <p:spPr>
          <a:xfrm>
            <a:off x="3131841" y="4005064"/>
            <a:ext cx="2808312"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de regio</a:t>
            </a:r>
            <a:endParaRPr lang="nl-NL" sz="1100" dirty="0">
              <a:effectLst/>
              <a:latin typeface="Century Gothic" panose="020B0502020202020204" pitchFamily="34" charset="0"/>
              <a:ea typeface="Calibri"/>
              <a:cs typeface="Times New Roman"/>
            </a:endParaRPr>
          </a:p>
        </p:txBody>
      </p:sp>
      <p:sp>
        <p:nvSpPr>
          <p:cNvPr id="9" name="Text Box 14"/>
          <p:cNvSpPr txBox="1"/>
          <p:nvPr/>
        </p:nvSpPr>
        <p:spPr>
          <a:xfrm>
            <a:off x="2966594" y="3898384"/>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800" dirty="0">
                <a:latin typeface="Century Gothic" panose="020B0502020202020204" pitchFamily="34" charset="0"/>
                <a:ea typeface="Calibri"/>
                <a:cs typeface="Times New Roman"/>
              </a:rPr>
              <a:t>het land</a:t>
            </a:r>
            <a:endParaRPr lang="nl-NL" sz="1100" dirty="0">
              <a:effectLst/>
              <a:latin typeface="Century Gothic" panose="020B0502020202020204" pitchFamily="34" charset="0"/>
              <a:ea typeface="Calibri"/>
              <a:cs typeface="Times New Roman"/>
            </a:endParaRPr>
          </a:p>
        </p:txBody>
      </p:sp>
      <p:sp>
        <p:nvSpPr>
          <p:cNvPr id="10" name="Text Box 14"/>
          <p:cNvSpPr txBox="1"/>
          <p:nvPr/>
        </p:nvSpPr>
        <p:spPr>
          <a:xfrm>
            <a:off x="5868144" y="341336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400" dirty="0">
                <a:latin typeface="Century Gothic" panose="020B0502020202020204" pitchFamily="34" charset="0"/>
                <a:ea typeface="Calibri"/>
                <a:cs typeface="Times New Roman"/>
              </a:rPr>
              <a:t>de wereld</a:t>
            </a:r>
            <a:endParaRPr lang="nl-NL" sz="1050" dirty="0">
              <a:effectLst/>
              <a:latin typeface="Century Gothic" panose="020B0502020202020204" pitchFamily="34" charset="0"/>
              <a:ea typeface="Calibri"/>
              <a:cs typeface="Times New Roman"/>
            </a:endParaRPr>
          </a:p>
        </p:txBody>
      </p:sp>
      <p:sp>
        <p:nvSpPr>
          <p:cNvPr id="11" name="Text Box 14"/>
          <p:cNvSpPr txBox="1"/>
          <p:nvPr/>
        </p:nvSpPr>
        <p:spPr>
          <a:xfrm>
            <a:off x="380686" y="536075"/>
            <a:ext cx="6495569" cy="7253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effectLst/>
                <a:latin typeface="Century Gothic" panose="020B0502020202020204" pitchFamily="34" charset="0"/>
                <a:ea typeface="Calibri"/>
                <a:cs typeface="Times New Roman"/>
              </a:rPr>
              <a:t>De Medio heeft 13 jaar aardappelen en bieten vervoerd in </a:t>
            </a:r>
            <a:r>
              <a:rPr lang="nl-NL" sz="2000" i="1" u="sng" dirty="0">
                <a:solidFill>
                  <a:srgbClr val="387038"/>
                </a:solidFill>
                <a:effectLst/>
                <a:latin typeface="Century Gothic" panose="020B0502020202020204" pitchFamily="34" charset="0"/>
                <a:ea typeface="Calibri"/>
                <a:cs typeface="Times New Roman"/>
              </a:rPr>
              <a:t>de regio</a:t>
            </a:r>
            <a:r>
              <a:rPr lang="nl-NL" sz="2000" i="1" dirty="0">
                <a:solidFill>
                  <a:srgbClr val="387038"/>
                </a:solidFill>
                <a:effectLst/>
                <a:latin typeface="Century Gothic" panose="020B0502020202020204" pitchFamily="34" charset="0"/>
                <a:ea typeface="Calibri"/>
                <a:cs typeface="Times New Roman"/>
              </a:rPr>
              <a:t> rond Stavenisse.</a:t>
            </a:r>
            <a:endParaRPr lang="nl-NL" sz="1100" dirty="0">
              <a:effectLst/>
              <a:latin typeface="Century Gothic" panose="020B0502020202020204" pitchFamily="34" charset="0"/>
              <a:ea typeface="Calibri"/>
              <a:cs typeface="Times New Roman"/>
            </a:endParaRPr>
          </a:p>
        </p:txBody>
      </p:sp>
      <p:sp>
        <p:nvSpPr>
          <p:cNvPr id="12" name="Tekstvak 11">
            <a:extLst>
              <a:ext uri="{FF2B5EF4-FFF2-40B4-BE49-F238E27FC236}">
                <a16:creationId xmlns:a16="http://schemas.microsoft.com/office/drawing/2014/main" id="{26CA644E-2387-4869-8B01-A6A0B6D61737}"/>
              </a:ext>
            </a:extLst>
          </p:cNvPr>
          <p:cNvSpPr txBox="1"/>
          <p:nvPr/>
        </p:nvSpPr>
        <p:spPr>
          <a:xfrm>
            <a:off x="5795673" y="885295"/>
            <a:ext cx="1872671" cy="504734"/>
          </a:xfrm>
          <a:prstGeom prst="rect">
            <a:avLst/>
          </a:prstGeom>
          <a:solidFill>
            <a:schemeClr val="bg1"/>
          </a:solidFill>
        </p:spPr>
        <p:txBody>
          <a:bodyPr wrap="square" rtlCol="0">
            <a:spAutoFit/>
          </a:bodyPr>
          <a:lstStyle/>
          <a:p>
            <a:endParaRPr lang="nl-NL" dirty="0"/>
          </a:p>
        </p:txBody>
      </p:sp>
      <p:sp>
        <p:nvSpPr>
          <p:cNvPr id="20" name="Text Box 14">
            <a:extLst>
              <a:ext uri="{FF2B5EF4-FFF2-40B4-BE49-F238E27FC236}">
                <a16:creationId xmlns:a16="http://schemas.microsoft.com/office/drawing/2014/main" id="{FBBED0C8-F3A3-495C-B591-D51837EEFF7A}"/>
              </a:ext>
            </a:extLst>
          </p:cNvPr>
          <p:cNvSpPr txBox="1"/>
          <p:nvPr/>
        </p:nvSpPr>
        <p:spPr>
          <a:xfrm>
            <a:off x="378839" y="5426352"/>
            <a:ext cx="3833121" cy="973272"/>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9" name="Tekstvak 2">
            <a:extLst>
              <a:ext uri="{FF2B5EF4-FFF2-40B4-BE49-F238E27FC236}">
                <a16:creationId xmlns:a16="http://schemas.microsoft.com/office/drawing/2014/main" id="{CE2EB479-61DD-4A55-ACCA-427F745D730C}"/>
              </a:ext>
            </a:extLst>
          </p:cNvPr>
          <p:cNvSpPr txBox="1">
            <a:spLocks noChangeArrowheads="1"/>
          </p:cNvSpPr>
          <p:nvPr/>
        </p:nvSpPr>
        <p:spPr bwMode="auto">
          <a:xfrm>
            <a:off x="378905" y="5471528"/>
            <a:ext cx="4193095" cy="87957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het gebied rondom een stad of een dorp</a:t>
            </a:r>
            <a:endParaRPr lang="nl-NL" sz="1100" dirty="0">
              <a:effectLst/>
              <a:latin typeface="Century Gothic" panose="020B0502020202020204" pitchFamily="34" charset="0"/>
              <a:ea typeface="Calibri"/>
              <a:cs typeface="Times New Roman"/>
            </a:endParaRPr>
          </a:p>
        </p:txBody>
      </p:sp>
      <p:pic>
        <p:nvPicPr>
          <p:cNvPr id="21" name="Afbeelding 20">
            <a:extLst>
              <a:ext uri="{FF2B5EF4-FFF2-40B4-BE49-F238E27FC236}">
                <a16:creationId xmlns:a16="http://schemas.microsoft.com/office/drawing/2014/main" id="{16F8A95C-3186-461E-93DE-1A00CF8CCC9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438" y="2236485"/>
            <a:ext cx="2797971" cy="2256284"/>
          </a:xfrm>
          <a:prstGeom prst="rect">
            <a:avLst/>
          </a:prstGeom>
        </p:spPr>
      </p:pic>
      <p:pic>
        <p:nvPicPr>
          <p:cNvPr id="23" name="Afbeelding 22" descr="Afbeelding met kaart&#10;&#10;Automatisch gegenereerde beschrijving">
            <a:extLst>
              <a:ext uri="{FF2B5EF4-FFF2-40B4-BE49-F238E27FC236}">
                <a16:creationId xmlns:a16="http://schemas.microsoft.com/office/drawing/2014/main" id="{03F1331A-14C5-4E1E-B79B-D2AB6998D8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24808" y="1368075"/>
            <a:ext cx="2564904" cy="2564904"/>
          </a:xfrm>
          <a:prstGeom prst="rect">
            <a:avLst/>
          </a:prstGeom>
        </p:spPr>
      </p:pic>
      <p:pic>
        <p:nvPicPr>
          <p:cNvPr id="25" name="Afbeelding 24" descr="Afbeelding met kaart&#10;&#10;Automatisch gegenereerde beschrijving">
            <a:extLst>
              <a:ext uri="{FF2B5EF4-FFF2-40B4-BE49-F238E27FC236}">
                <a16:creationId xmlns:a16="http://schemas.microsoft.com/office/drawing/2014/main" id="{3B4B9580-B1FE-4C99-8072-761D5B99259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082602" y="1716301"/>
            <a:ext cx="2744133" cy="1646692"/>
          </a:xfrm>
          <a:prstGeom prst="rect">
            <a:avLst/>
          </a:prstGeom>
        </p:spPr>
      </p:pic>
    </p:spTree>
    <p:extLst>
      <p:ext uri="{BB962C8B-B14F-4D97-AF65-F5344CB8AC3E}">
        <p14:creationId xmlns:p14="http://schemas.microsoft.com/office/powerpoint/2010/main" val="193886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47435"/>
            <a:ext cx="9144000" cy="6196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51520" y="4581128"/>
            <a:ext cx="2808311"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7" name="Text Box 14"/>
          <p:cNvSpPr txBox="1"/>
          <p:nvPr/>
        </p:nvSpPr>
        <p:spPr>
          <a:xfrm>
            <a:off x="6012160" y="3448040"/>
            <a:ext cx="2850773" cy="70104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xt Box 14"/>
          <p:cNvSpPr txBox="1"/>
          <p:nvPr/>
        </p:nvSpPr>
        <p:spPr>
          <a:xfrm>
            <a:off x="86272" y="4527788"/>
            <a:ext cx="3138805"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400" dirty="0">
                <a:latin typeface="Century Gothic" panose="020B0502020202020204" pitchFamily="34" charset="0"/>
                <a:ea typeface="Calibri"/>
                <a:cs typeface="Times New Roman"/>
              </a:rPr>
              <a:t>oorspronkelijk</a:t>
            </a:r>
            <a:endParaRPr lang="nl-NL" sz="3400" dirty="0">
              <a:effectLst/>
              <a:latin typeface="Century Gothic" panose="020B0502020202020204" pitchFamily="34" charset="0"/>
              <a:ea typeface="Calibri"/>
              <a:cs typeface="Times New Roman"/>
            </a:endParaRPr>
          </a:p>
        </p:txBody>
      </p:sp>
      <p:sp>
        <p:nvSpPr>
          <p:cNvPr id="10" name="Text Box 14"/>
          <p:cNvSpPr txBox="1"/>
          <p:nvPr/>
        </p:nvSpPr>
        <p:spPr>
          <a:xfrm>
            <a:off x="5748565" y="3413368"/>
            <a:ext cx="3357140" cy="8077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4000" dirty="0">
                <a:latin typeface="Century Gothic" panose="020B0502020202020204" pitchFamily="34" charset="0"/>
                <a:ea typeface="Calibri"/>
                <a:cs typeface="Times New Roman"/>
              </a:rPr>
              <a:t>uiteindelijk</a:t>
            </a:r>
            <a:endParaRPr lang="nl-NL" sz="1100" dirty="0">
              <a:effectLst/>
              <a:latin typeface="Century Gothic" panose="020B0502020202020204" pitchFamily="34" charset="0"/>
              <a:ea typeface="Calibri"/>
              <a:cs typeface="Times New Roman"/>
            </a:endParaRPr>
          </a:p>
        </p:txBody>
      </p:sp>
      <p:sp>
        <p:nvSpPr>
          <p:cNvPr id="11" name="Text Box 14"/>
          <p:cNvSpPr txBox="1"/>
          <p:nvPr/>
        </p:nvSpPr>
        <p:spPr>
          <a:xfrm>
            <a:off x="366485" y="411268"/>
            <a:ext cx="7157843" cy="79248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000" i="1" dirty="0">
                <a:solidFill>
                  <a:srgbClr val="387038"/>
                </a:solidFill>
                <a:latin typeface="Century Gothic" panose="020B0502020202020204" pitchFamily="34" charset="0"/>
                <a:ea typeface="Calibri"/>
                <a:cs typeface="Times New Roman"/>
              </a:rPr>
              <a:t>De Medio was </a:t>
            </a:r>
            <a:r>
              <a:rPr lang="nl-NL" sz="2000" i="1" u="sng" dirty="0">
                <a:solidFill>
                  <a:srgbClr val="387038"/>
                </a:solidFill>
                <a:latin typeface="Century Gothic" panose="020B0502020202020204" pitchFamily="34" charset="0"/>
                <a:ea typeface="Calibri"/>
                <a:cs typeface="Times New Roman"/>
              </a:rPr>
              <a:t>oorspronkelijk</a:t>
            </a:r>
            <a:r>
              <a:rPr lang="nl-NL" sz="2000" i="1" dirty="0">
                <a:solidFill>
                  <a:srgbClr val="387038"/>
                </a:solidFill>
                <a:latin typeface="Century Gothic" panose="020B0502020202020204" pitchFamily="34" charset="0"/>
                <a:ea typeface="Calibri"/>
                <a:cs typeface="Times New Roman"/>
              </a:rPr>
              <a:t> van de familie Dane. </a:t>
            </a:r>
            <a:r>
              <a:rPr lang="nl-NL" sz="2000" i="1" dirty="0">
                <a:solidFill>
                  <a:srgbClr val="387038"/>
                </a:solidFill>
                <a:effectLst/>
                <a:latin typeface="Century Gothic" panose="020B0502020202020204" pitchFamily="34" charset="0"/>
                <a:ea typeface="Calibri"/>
                <a:cs typeface="Times New Roman"/>
              </a:rPr>
              <a:t>Uiteindelijk wordt hij gebruikt als een woonboot</a:t>
            </a:r>
            <a:r>
              <a:rPr lang="nl-NL" sz="2000" i="1" dirty="0">
                <a:solidFill>
                  <a:srgbClr val="387038"/>
                </a:solidFill>
                <a:latin typeface="Century Gothic" panose="020B0502020202020204" pitchFamily="34" charset="0"/>
                <a:ea typeface="Calibri"/>
                <a:cs typeface="Times New Roman"/>
              </a:rPr>
              <a:t> in Breda.</a:t>
            </a:r>
            <a:endParaRPr lang="nl-NL" sz="1100" dirty="0">
              <a:effectLst/>
              <a:latin typeface="Century Gothic" panose="020B0502020202020204" pitchFamily="34" charset="0"/>
              <a:ea typeface="Calibri"/>
              <a:cs typeface="Times New Roman"/>
            </a:endParaRPr>
          </a:p>
        </p:txBody>
      </p:sp>
      <p:sp>
        <p:nvSpPr>
          <p:cNvPr id="12" name="Text Box 14"/>
          <p:cNvSpPr txBox="1"/>
          <p:nvPr/>
        </p:nvSpPr>
        <p:spPr>
          <a:xfrm>
            <a:off x="415810" y="5440481"/>
            <a:ext cx="3508118" cy="65281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3" name="Tekstvak 2"/>
          <p:cNvSpPr txBox="1">
            <a:spLocks noChangeArrowheads="1"/>
          </p:cNvSpPr>
          <p:nvPr/>
        </p:nvSpPr>
        <p:spPr bwMode="auto">
          <a:xfrm>
            <a:off x="378905" y="5471528"/>
            <a:ext cx="430110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in het begin, eerst</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6156176" y="4309312"/>
            <a:ext cx="2448272" cy="62233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p:cNvSpPr txBox="1">
            <a:spLocks noChangeArrowheads="1"/>
          </p:cNvSpPr>
          <p:nvPr/>
        </p:nvSpPr>
        <p:spPr bwMode="auto">
          <a:xfrm>
            <a:off x="6094986" y="4295746"/>
            <a:ext cx="2664297" cy="48999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effectLst/>
                <a:latin typeface="Century Gothic" panose="020B0502020202020204" pitchFamily="34" charset="0"/>
                <a:ea typeface="Calibri"/>
                <a:cs typeface="Times New Roman"/>
              </a:rPr>
              <a:t>op het eind</a:t>
            </a:r>
            <a:endParaRPr lang="nl-NL" sz="1100" dirty="0">
              <a:effectLst/>
              <a:latin typeface="Century Gothic" panose="020B0502020202020204" pitchFamily="34" charset="0"/>
              <a:ea typeface="Calibri"/>
              <a:cs typeface="Times New Roman"/>
            </a:endParaRPr>
          </a:p>
        </p:txBody>
      </p:sp>
      <p:pic>
        <p:nvPicPr>
          <p:cNvPr id="9" name="Afbeelding 8" descr="Afbeelding met tekst, persoon, binnen&#10;&#10;Automatisch gegenereerde beschrijving">
            <a:extLst>
              <a:ext uri="{FF2B5EF4-FFF2-40B4-BE49-F238E27FC236}">
                <a16:creationId xmlns:a16="http://schemas.microsoft.com/office/drawing/2014/main" id="{9712B38B-8E84-4A61-8441-FD61F30FDF4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1067" y="2062723"/>
            <a:ext cx="3681413" cy="2262188"/>
          </a:xfrm>
          <a:prstGeom prst="rect">
            <a:avLst/>
          </a:prstGeom>
        </p:spPr>
      </p:pic>
      <p:pic>
        <p:nvPicPr>
          <p:cNvPr id="19" name="Afbeelding 18" descr="Afbeelding met boot, lucht, buiten, water&#10;&#10;Automatisch gegenereerde beschrijving">
            <a:extLst>
              <a:ext uri="{FF2B5EF4-FFF2-40B4-BE49-F238E27FC236}">
                <a16:creationId xmlns:a16="http://schemas.microsoft.com/office/drawing/2014/main" id="{9C0DD1A4-D218-40B4-BCB7-D26D101CF55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65743" y="1535821"/>
            <a:ext cx="2693540" cy="1799285"/>
          </a:xfrm>
          <a:prstGeom prst="rect">
            <a:avLst/>
          </a:prstGeom>
        </p:spPr>
      </p:pic>
      <p:sp>
        <p:nvSpPr>
          <p:cNvPr id="20" name="Tekstvak 19">
            <a:extLst>
              <a:ext uri="{FF2B5EF4-FFF2-40B4-BE49-F238E27FC236}">
                <a16:creationId xmlns:a16="http://schemas.microsoft.com/office/drawing/2014/main" id="{10E61E31-7DFF-4693-9492-87FABCD4A6D2}"/>
              </a:ext>
            </a:extLst>
          </p:cNvPr>
          <p:cNvSpPr txBox="1"/>
          <p:nvPr/>
        </p:nvSpPr>
        <p:spPr>
          <a:xfrm>
            <a:off x="5932666" y="1093740"/>
            <a:ext cx="2419741" cy="461665"/>
          </a:xfrm>
          <a:prstGeom prst="rect">
            <a:avLst/>
          </a:prstGeom>
          <a:noFill/>
        </p:spPr>
        <p:txBody>
          <a:bodyPr wrap="square" rtlCol="0">
            <a:spAutoFit/>
          </a:bodyPr>
          <a:lstStyle/>
          <a:p>
            <a:r>
              <a:rPr lang="nl-NL" sz="2400" dirty="0"/>
              <a:t>2005</a:t>
            </a:r>
          </a:p>
        </p:txBody>
      </p:sp>
    </p:spTree>
    <p:extLst>
      <p:ext uri="{BB962C8B-B14F-4D97-AF65-F5344CB8AC3E}">
        <p14:creationId xmlns:p14="http://schemas.microsoft.com/office/powerpoint/2010/main" val="239398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dirty="0">
                <a:solidFill>
                  <a:srgbClr val="C00000"/>
                </a:solidFill>
                <a:latin typeface="Century Gothic" panose="020B0502020202020204" pitchFamily="34" charset="0"/>
              </a:rPr>
              <a:t>Week 6 – </a:t>
            </a:r>
            <a:r>
              <a:rPr lang="nl-NL">
                <a:solidFill>
                  <a:srgbClr val="C00000"/>
                </a:solidFill>
                <a:latin typeface="Century Gothic" panose="020B0502020202020204" pitchFamily="34" charset="0"/>
              </a:rPr>
              <a:t>8 februari </a:t>
            </a:r>
            <a:r>
              <a:rPr lang="nl-NL" dirty="0">
                <a:solidFill>
                  <a:srgbClr val="C00000"/>
                </a:solidFill>
                <a:latin typeface="Century Gothic" panose="020B0502020202020204" pitchFamily="34" charset="0"/>
              </a:rPr>
              <a:t>2022</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40103"/>
            <a:ext cx="9128770" cy="6336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56772" y="1777856"/>
            <a:ext cx="5282890" cy="936104"/>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179512" y="1775124"/>
            <a:ext cx="5613914" cy="717920"/>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a:t>
            </a:r>
            <a:r>
              <a:rPr lang="nl-NL" sz="5400" b="1" dirty="0">
                <a:effectLst/>
                <a:latin typeface="Century Gothic" panose="020B0502020202020204" pitchFamily="34" charset="0"/>
                <a:ea typeface="Calibri"/>
                <a:cs typeface="Times New Roman"/>
              </a:rPr>
              <a:t> scheepvaart</a:t>
            </a:r>
            <a:endParaRPr lang="nl-NL" sz="12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a:off x="2843808" y="3622783"/>
            <a:ext cx="186035" cy="52843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2843808" y="895982"/>
            <a:ext cx="1584176" cy="89008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251729" cy="130798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511463" y="4279605"/>
            <a:ext cx="3460019"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379240" y="4215153"/>
            <a:ext cx="3659652"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het navigeren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2195736" y="4176303"/>
            <a:ext cx="2232248"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1852926" y="4163762"/>
            <a:ext cx="2888661"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het jacht</a:t>
            </a:r>
            <a:endParaRPr lang="nl-NL" sz="1050" b="1" dirty="0">
              <a:effectLst/>
              <a:latin typeface="Century Gothic" panose="020B0502020202020204" pitchFamily="34" charset="0"/>
              <a:ea typeface="Calibri"/>
              <a:cs typeface="Times New Roman"/>
            </a:endParaRPr>
          </a:p>
        </p:txBody>
      </p:sp>
      <p:sp>
        <p:nvSpPr>
          <p:cNvPr id="15" name="Text Box 14"/>
          <p:cNvSpPr txBox="1"/>
          <p:nvPr/>
        </p:nvSpPr>
        <p:spPr>
          <a:xfrm>
            <a:off x="3921751" y="441568"/>
            <a:ext cx="3960440" cy="60691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3841878" y="454109"/>
            <a:ext cx="4032448"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a:t>
            </a:r>
            <a:r>
              <a:rPr lang="nl-NL" sz="3600" dirty="0">
                <a:effectLst/>
                <a:latin typeface="Century Gothic" panose="020B0502020202020204" pitchFamily="34" charset="0"/>
                <a:ea typeface="Calibri"/>
                <a:cs typeface="Times New Roman"/>
              </a:rPr>
              <a:t> scheepswerf</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344270" y="2737298"/>
            <a:ext cx="5811906" cy="88548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338710" y="2689047"/>
            <a:ext cx="5817466" cy="80617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Trebuchet MS"/>
                <a:ea typeface="Calibri"/>
                <a:cs typeface="Times New Roman"/>
              </a:rPr>
              <a:t>= </a:t>
            </a:r>
            <a:r>
              <a:rPr lang="nl-NL" sz="2800" dirty="0">
                <a:latin typeface="Century Gothic" panose="020B0502020202020204" pitchFamily="34" charset="0"/>
                <a:ea typeface="Calibri"/>
                <a:cs typeface="Times New Roman"/>
              </a:rPr>
              <a:t>het verkeer op het water, alle schepen die op het water varen</a:t>
            </a:r>
            <a:endParaRPr lang="nl-NL" sz="1100" dirty="0">
              <a:effectLst/>
              <a:latin typeface="Calibri"/>
              <a:ea typeface="Calibri"/>
              <a:cs typeface="Times New Roman"/>
            </a:endParaRPr>
          </a:p>
        </p:txBody>
      </p:sp>
      <p:sp>
        <p:nvSpPr>
          <p:cNvPr id="20" name="Text Box 14">
            <a:extLst>
              <a:ext uri="{FF2B5EF4-FFF2-40B4-BE49-F238E27FC236}">
                <a16:creationId xmlns:a16="http://schemas.microsoft.com/office/drawing/2014/main" id="{E305EFC1-BC03-430D-9455-57A0979CE68F}"/>
              </a:ext>
            </a:extLst>
          </p:cNvPr>
          <p:cNvSpPr txBox="1"/>
          <p:nvPr/>
        </p:nvSpPr>
        <p:spPr>
          <a:xfrm>
            <a:off x="2123728" y="4802527"/>
            <a:ext cx="3162394" cy="142210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9" name="Tekstvak 2">
            <a:extLst>
              <a:ext uri="{FF2B5EF4-FFF2-40B4-BE49-F238E27FC236}">
                <a16:creationId xmlns:a16="http://schemas.microsoft.com/office/drawing/2014/main" id="{5635C3EC-4B34-496B-91B4-152D74272D7F}"/>
              </a:ext>
            </a:extLst>
          </p:cNvPr>
          <p:cNvSpPr txBox="1">
            <a:spLocks noChangeArrowheads="1"/>
          </p:cNvSpPr>
          <p:nvPr/>
        </p:nvSpPr>
        <p:spPr bwMode="auto">
          <a:xfrm>
            <a:off x="2164459" y="4839678"/>
            <a:ext cx="3346828" cy="86102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latin typeface="Century Gothic" panose="020B0502020202020204" pitchFamily="34" charset="0"/>
                <a:ea typeface="Calibri"/>
                <a:cs typeface="Times New Roman"/>
              </a:rPr>
              <a:t>= de grote boot om voor je plezier mee te reizen</a:t>
            </a:r>
          </a:p>
          <a:p>
            <a:pPr>
              <a:lnSpc>
                <a:spcPct val="107000"/>
              </a:lnSpc>
              <a:spcAft>
                <a:spcPts val="800"/>
              </a:spcAft>
            </a:pPr>
            <a:endParaRPr lang="nl-NL" sz="1100" dirty="0">
              <a:effectLst/>
              <a:latin typeface="Calibri"/>
              <a:ea typeface="Calibri"/>
              <a:cs typeface="Times New Roman"/>
            </a:endParaRPr>
          </a:p>
        </p:txBody>
      </p:sp>
      <p:pic>
        <p:nvPicPr>
          <p:cNvPr id="21" name="Afbeelding 20" descr="Afbeelding met boot, buiten, water, schip&#10;&#10;Automatisch gegenereerde beschrijving">
            <a:extLst>
              <a:ext uri="{FF2B5EF4-FFF2-40B4-BE49-F238E27FC236}">
                <a16:creationId xmlns:a16="http://schemas.microsoft.com/office/drawing/2014/main" id="{274C653B-A357-4D8E-BE67-C6C9BBE75BC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7117" y="4176303"/>
            <a:ext cx="1867342" cy="1135349"/>
          </a:xfrm>
          <a:prstGeom prst="rect">
            <a:avLst/>
          </a:prstGeom>
        </p:spPr>
      </p:pic>
      <p:pic>
        <p:nvPicPr>
          <p:cNvPr id="6" name="Afbeelding 5">
            <a:extLst>
              <a:ext uri="{FF2B5EF4-FFF2-40B4-BE49-F238E27FC236}">
                <a16:creationId xmlns:a16="http://schemas.microsoft.com/office/drawing/2014/main" id="{3F02A4E9-6675-4F9B-BAF3-1EF96250DA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639662" y="4920104"/>
            <a:ext cx="1524000" cy="1018032"/>
          </a:xfrm>
          <a:prstGeom prst="rect">
            <a:avLst/>
          </a:prstGeom>
        </p:spPr>
      </p:pic>
      <p:pic>
        <p:nvPicPr>
          <p:cNvPr id="23" name="Afbeelding 22" descr="Afbeelding met tekst, kompas&#10;&#10;Automatisch gegenereerde beschrijving">
            <a:extLst>
              <a:ext uri="{FF2B5EF4-FFF2-40B4-BE49-F238E27FC236}">
                <a16:creationId xmlns:a16="http://schemas.microsoft.com/office/drawing/2014/main" id="{A081878E-E437-48C5-B357-59C77096CB8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09066" y="4950968"/>
            <a:ext cx="1524000" cy="1018032"/>
          </a:xfrm>
          <a:prstGeom prst="rect">
            <a:avLst/>
          </a:prstGeom>
        </p:spPr>
      </p:pic>
      <p:pic>
        <p:nvPicPr>
          <p:cNvPr id="25" name="Afbeelding 24" descr="Afbeelding met lucht, buiten, dokken&#10;&#10;Automatisch gegenereerde beschrijving">
            <a:extLst>
              <a:ext uri="{FF2B5EF4-FFF2-40B4-BE49-F238E27FC236}">
                <a16:creationId xmlns:a16="http://schemas.microsoft.com/office/drawing/2014/main" id="{6FDB2593-0B38-41F0-B710-38D4331554BC}"/>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84789" y="257701"/>
            <a:ext cx="1529097" cy="1021437"/>
          </a:xfrm>
          <a:prstGeom prst="rect">
            <a:avLst/>
          </a:prstGeom>
        </p:spPr>
      </p:pic>
      <p:pic>
        <p:nvPicPr>
          <p:cNvPr id="24" name="Afbeelding 23" descr="Afbeelding met natuur, buiten, stad, rif&#10;&#10;Automatisch gegenereerde beschrijving">
            <a:extLst>
              <a:ext uri="{FF2B5EF4-FFF2-40B4-BE49-F238E27FC236}">
                <a16:creationId xmlns:a16="http://schemas.microsoft.com/office/drawing/2014/main" id="{0C1A9907-8B4F-4AD8-AD41-CEA4464BD5F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94457" y="1725528"/>
            <a:ext cx="2340379" cy="1638266"/>
          </a:xfrm>
          <a:prstGeom prst="rect">
            <a:avLst/>
          </a:prstGeom>
        </p:spPr>
      </p:pic>
    </p:spTree>
    <p:extLst>
      <p:ext uri="{BB962C8B-B14F-4D97-AF65-F5344CB8AC3E}">
        <p14:creationId xmlns:p14="http://schemas.microsoft.com/office/powerpoint/2010/main" val="41513144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0150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3923928" y="2276872"/>
            <a:ext cx="3815826" cy="7081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7" name="Text Box 14"/>
          <p:cNvSpPr txBox="1"/>
          <p:nvPr/>
        </p:nvSpPr>
        <p:spPr>
          <a:xfrm>
            <a:off x="2722156" y="2348880"/>
            <a:ext cx="6226331" cy="596582"/>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verontwaardigd</a:t>
            </a:r>
            <a:endParaRPr lang="nl-NL" sz="900" dirty="0">
              <a:effectLst/>
              <a:latin typeface="Century Gothic" panose="020B0502020202020204" pitchFamily="34" charset="0"/>
              <a:ea typeface="Calibri"/>
              <a:cs typeface="Times New Roman"/>
            </a:endParaRPr>
          </a:p>
        </p:txBody>
      </p:sp>
      <p:cxnSp>
        <p:nvCxnSpPr>
          <p:cNvPr id="8" name="Rechte verbindingslijn 7"/>
          <p:cNvCxnSpPr>
            <a:cxnSpLocks/>
          </p:cNvCxnSpPr>
          <p:nvPr/>
        </p:nvCxnSpPr>
        <p:spPr>
          <a:xfrm flipH="1">
            <a:off x="1912862" y="3212976"/>
            <a:ext cx="1695754" cy="122319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4809951" y="1432346"/>
            <a:ext cx="1036068" cy="87700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Rechte verbindingslijn 9"/>
          <p:cNvCxnSpPr>
            <a:cxnSpLocks/>
          </p:cNvCxnSpPr>
          <p:nvPr/>
        </p:nvCxnSpPr>
        <p:spPr>
          <a:xfrm>
            <a:off x="5408503" y="3212976"/>
            <a:ext cx="1695754" cy="13518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Box 14"/>
          <p:cNvSpPr txBox="1"/>
          <p:nvPr/>
        </p:nvSpPr>
        <p:spPr>
          <a:xfrm>
            <a:off x="5846020" y="4564793"/>
            <a:ext cx="3139782" cy="1145843"/>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2" name="Text Box 14"/>
          <p:cNvSpPr txBox="1"/>
          <p:nvPr/>
        </p:nvSpPr>
        <p:spPr>
          <a:xfrm>
            <a:off x="5508104" y="4476778"/>
            <a:ext cx="3815826" cy="1195043"/>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er helemaal klaar mee zijn</a:t>
            </a:r>
            <a:endParaRPr lang="nl-NL" sz="1050" dirty="0">
              <a:effectLst/>
              <a:latin typeface="Century Gothic" panose="020B0502020202020204" pitchFamily="34" charset="0"/>
              <a:ea typeface="Calibri"/>
              <a:cs typeface="Times New Roman"/>
            </a:endParaRPr>
          </a:p>
        </p:txBody>
      </p:sp>
      <p:sp>
        <p:nvSpPr>
          <p:cNvPr id="13" name="Text Box 14"/>
          <p:cNvSpPr txBox="1"/>
          <p:nvPr/>
        </p:nvSpPr>
        <p:spPr>
          <a:xfrm>
            <a:off x="5169975" y="546722"/>
            <a:ext cx="3815826" cy="107251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4" name="Text Box 14"/>
          <p:cNvSpPr txBox="1"/>
          <p:nvPr/>
        </p:nvSpPr>
        <p:spPr>
          <a:xfrm>
            <a:off x="5127553" y="430227"/>
            <a:ext cx="4016447" cy="1103468"/>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stoom komt uit m’n oren</a:t>
            </a:r>
          </a:p>
        </p:txBody>
      </p:sp>
      <p:sp>
        <p:nvSpPr>
          <p:cNvPr id="15" name="Text Box 14"/>
          <p:cNvSpPr txBox="1"/>
          <p:nvPr/>
        </p:nvSpPr>
        <p:spPr>
          <a:xfrm>
            <a:off x="286602" y="4436166"/>
            <a:ext cx="2629213" cy="64879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16" name="Text Box 14"/>
          <p:cNvSpPr txBox="1"/>
          <p:nvPr/>
        </p:nvSpPr>
        <p:spPr>
          <a:xfrm>
            <a:off x="96540" y="4479263"/>
            <a:ext cx="3002227" cy="55061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wanhopig</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cstate="email">
            <a:extLst>
              <a:ext uri="{28A0092B-C50C-407E-A947-70E740481C1C}">
                <a14:useLocalDpi xmlns:a14="http://schemas.microsoft.com/office/drawing/2010/main"/>
              </a:ext>
            </a:extLst>
          </a:blip>
          <a:stretch>
            <a:fillRect/>
          </a:stretch>
        </p:blipFill>
        <p:spPr>
          <a:xfrm>
            <a:off x="7380312" y="6220072"/>
            <a:ext cx="1584176" cy="593304"/>
          </a:xfrm>
          <a:prstGeom prst="rect">
            <a:avLst/>
          </a:prstGeom>
        </p:spPr>
      </p:pic>
      <p:sp>
        <p:nvSpPr>
          <p:cNvPr id="17" name="Text Box 14"/>
          <p:cNvSpPr txBox="1"/>
          <p:nvPr/>
        </p:nvSpPr>
        <p:spPr>
          <a:xfrm>
            <a:off x="2662708" y="2996951"/>
            <a:ext cx="5869732" cy="1299975"/>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8" name="Tekstvak 2"/>
          <p:cNvSpPr txBox="1">
            <a:spLocks noChangeArrowheads="1"/>
          </p:cNvSpPr>
          <p:nvPr/>
        </p:nvSpPr>
        <p:spPr bwMode="auto">
          <a:xfrm>
            <a:off x="2648441" y="2918870"/>
            <a:ext cx="5522252" cy="1299975"/>
          </a:xfrm>
          <a:prstGeom prst="rect">
            <a:avLst/>
          </a:prstGeom>
          <a:noFill/>
          <a:ln w="9525">
            <a:noFill/>
            <a:miter lim="800000"/>
            <a:headEnd/>
            <a:tailEnd/>
          </a:ln>
        </p:spPr>
        <p:txBody>
          <a:bodyPr rot="0" vert="horz" wrap="square" lIns="91440" tIns="45720" rIns="91440" bIns="45720" anchor="t" anchorCtr="0">
            <a:noAutofit/>
          </a:bodyPr>
          <a:lstStyle/>
          <a:p>
            <a:pPr fontAlgn="t">
              <a:spcBef>
                <a:spcPts val="200"/>
              </a:spcBef>
              <a:spcAft>
                <a:spcPts val="200"/>
              </a:spcAft>
            </a:pPr>
            <a:r>
              <a:rPr lang="nl-NL" sz="2800" dirty="0">
                <a:effectLst/>
                <a:latin typeface="Century Gothic" panose="020B0502020202020204" pitchFamily="34" charset="0"/>
                <a:ea typeface="Calibri"/>
                <a:cs typeface="Times New Roman"/>
              </a:rPr>
              <a:t>= </a:t>
            </a:r>
            <a:r>
              <a:rPr lang="nl-NL" sz="2800" b="0" dirty="0">
                <a:solidFill>
                  <a:srgbClr val="4F4F4F"/>
                </a:solidFill>
                <a:effectLst/>
                <a:latin typeface="Century Gothic" panose="020B0502020202020204" pitchFamily="34" charset="0"/>
                <a:ea typeface="Times New Roman" panose="02020603050405020304" pitchFamily="18" charset="0"/>
                <a:cs typeface="Times New Roman" panose="02020603050405020304" pitchFamily="18" charset="0"/>
              </a:rPr>
              <a:t>erg boos om wat iemand heeft gezegd of gedaan wat je niet eerlijk vindt</a:t>
            </a:r>
          </a:p>
          <a:p>
            <a:pPr>
              <a:lnSpc>
                <a:spcPct val="107000"/>
              </a:lnSpc>
              <a:spcAft>
                <a:spcPts val="800"/>
              </a:spcAft>
            </a:pPr>
            <a:endParaRPr lang="nl-NL" sz="1100" dirty="0">
              <a:effectLst/>
              <a:latin typeface="Century Gothic" panose="020B0502020202020204" pitchFamily="34" charset="0"/>
              <a:ea typeface="Calibri"/>
              <a:cs typeface="Times New Roman"/>
            </a:endParaRPr>
          </a:p>
        </p:txBody>
      </p:sp>
      <p:pic>
        <p:nvPicPr>
          <p:cNvPr id="23" name="Afbeelding 22">
            <a:extLst>
              <a:ext uri="{FF2B5EF4-FFF2-40B4-BE49-F238E27FC236}">
                <a16:creationId xmlns:a16="http://schemas.microsoft.com/office/drawing/2014/main" id="{8DFCB695-F6FA-471B-8238-F978AF80AA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240289" y="4393779"/>
            <a:ext cx="1555847" cy="1555847"/>
          </a:xfrm>
          <a:prstGeom prst="rect">
            <a:avLst/>
          </a:prstGeom>
        </p:spPr>
      </p:pic>
      <p:pic>
        <p:nvPicPr>
          <p:cNvPr id="20" name="Afbeelding 19" descr="Afbeelding met speelgoed, pop&#10;&#10;Automatisch gegenereerde beschrijving">
            <a:extLst>
              <a:ext uri="{FF2B5EF4-FFF2-40B4-BE49-F238E27FC236}">
                <a16:creationId xmlns:a16="http://schemas.microsoft.com/office/drawing/2014/main" id="{A718E914-B574-477D-9A8D-1D68D0E475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366569" y="451590"/>
            <a:ext cx="1803406" cy="1301338"/>
          </a:xfrm>
          <a:prstGeom prst="rect">
            <a:avLst/>
          </a:prstGeom>
        </p:spPr>
      </p:pic>
      <p:sp>
        <p:nvSpPr>
          <p:cNvPr id="21" name="Vermenigvuldigingsteken 20">
            <a:extLst>
              <a:ext uri="{FF2B5EF4-FFF2-40B4-BE49-F238E27FC236}">
                <a16:creationId xmlns:a16="http://schemas.microsoft.com/office/drawing/2014/main" id="{BB443FCA-D65E-4588-B635-0F0272D181A3}"/>
              </a:ext>
            </a:extLst>
          </p:cNvPr>
          <p:cNvSpPr/>
          <p:nvPr/>
        </p:nvSpPr>
        <p:spPr>
          <a:xfrm>
            <a:off x="3300713" y="392873"/>
            <a:ext cx="1033338" cy="1704242"/>
          </a:xfrm>
          <a:prstGeom prst="mathMultiply">
            <a:avLst>
              <a:gd name="adj1" fmla="val 4839"/>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6" name="Afbeelding 25" descr="Afbeelding met persoon, muur, binnen&#10;&#10;Automatisch gegenereerde beschrijving">
            <a:extLst>
              <a:ext uri="{FF2B5EF4-FFF2-40B4-BE49-F238E27FC236}">
                <a16:creationId xmlns:a16="http://schemas.microsoft.com/office/drawing/2014/main" id="{0B539E28-6D22-403D-A624-C30DAB1CE4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71599" y="5128060"/>
            <a:ext cx="2329113" cy="1555847"/>
          </a:xfrm>
          <a:prstGeom prst="rect">
            <a:avLst/>
          </a:prstGeom>
        </p:spPr>
      </p:pic>
      <p:pic>
        <p:nvPicPr>
          <p:cNvPr id="6" name="Afbeelding 5" descr="Afbeelding met tekst, person, persoon, poseren&#10;&#10;Automatisch gegenereerde beschrijving">
            <a:extLst>
              <a:ext uri="{FF2B5EF4-FFF2-40B4-BE49-F238E27FC236}">
                <a16:creationId xmlns:a16="http://schemas.microsoft.com/office/drawing/2014/main" id="{9424BDBC-9408-409F-980D-5B528A7202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98962" y="719683"/>
            <a:ext cx="2767039" cy="2207648"/>
          </a:xfrm>
          <a:prstGeom prst="rect">
            <a:avLst/>
          </a:prstGeom>
        </p:spPr>
      </p:pic>
    </p:spTree>
    <p:extLst>
      <p:ext uri="{BB962C8B-B14F-4D97-AF65-F5344CB8AC3E}">
        <p14:creationId xmlns:p14="http://schemas.microsoft.com/office/powerpoint/2010/main" val="2431725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68344" y="6244427"/>
            <a:ext cx="1475723" cy="5837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kstvak 9">
            <a:extLst>
              <a:ext uri="{FF2B5EF4-FFF2-40B4-BE49-F238E27FC236}">
                <a16:creationId xmlns:a16="http://schemas.microsoft.com/office/drawing/2014/main" id="{53A896E9-F098-44DA-A15A-0BB6C51751F4}"/>
              </a:ext>
            </a:extLst>
          </p:cNvPr>
          <p:cNvSpPr txBox="1"/>
          <p:nvPr/>
        </p:nvSpPr>
        <p:spPr>
          <a:xfrm>
            <a:off x="32128" y="-65392"/>
            <a:ext cx="9144000" cy="6801862"/>
          </a:xfrm>
          <a:prstGeom prst="rect">
            <a:avLst/>
          </a:prstGeom>
          <a:noFill/>
        </p:spPr>
        <p:txBody>
          <a:bodyPr wrap="square" rtlCol="0">
            <a:spAutoFit/>
          </a:bodyPr>
          <a:lstStyle/>
          <a:p>
            <a:pPr fontAlgn="t"/>
            <a:r>
              <a:rPr lang="nl-NL" sz="7000" b="1" u="sng" dirty="0">
                <a:solidFill>
                  <a:prstClr val="black"/>
                </a:solidFill>
                <a:latin typeface="Century Gothic" panose="020B0502020202020204" pitchFamily="34" charset="0"/>
              </a:rPr>
              <a:t>via</a:t>
            </a:r>
            <a:br>
              <a:rPr lang="nl-NL" sz="8000" b="1" u="sng" dirty="0">
                <a:solidFill>
                  <a:prstClr val="black"/>
                </a:solidFill>
                <a:latin typeface="Century Gothic" panose="020B0502020202020204" pitchFamily="34" charset="0"/>
              </a:rPr>
            </a:br>
            <a:r>
              <a:rPr lang="nl-NL" sz="4800" dirty="0">
                <a:solidFill>
                  <a:prstClr val="black"/>
                </a:solidFill>
                <a:latin typeface="Century Gothic" panose="020B0502020202020204" pitchFamily="34" charset="0"/>
              </a:rPr>
              <a:t>= </a:t>
            </a:r>
            <a:r>
              <a:rPr lang="nl-NL" sz="4400" dirty="0">
                <a:latin typeface="Century Gothic" panose="020B0502020202020204" pitchFamily="34" charset="0"/>
              </a:rPr>
              <a:t>door, langs</a:t>
            </a:r>
          </a:p>
          <a:p>
            <a:pPr fontAlgn="t"/>
            <a:endParaRPr lang="nl-NL" sz="4400" dirty="0">
              <a:latin typeface="Century Gothic" panose="020B0502020202020204" pitchFamily="34" charset="0"/>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endParaRPr lang="nl-NL" sz="1400" i="1" dirty="0">
              <a:solidFill>
                <a:srgbClr val="387038"/>
              </a:solidFill>
              <a:latin typeface="Century Gothic" panose="020B0502020202020204" pitchFamily="34" charset="0"/>
              <a:cs typeface="Times New Roman"/>
            </a:endParaRPr>
          </a:p>
          <a:p>
            <a:endParaRPr lang="nl-NL" sz="3600" i="1" dirty="0">
              <a:solidFill>
                <a:srgbClr val="387038"/>
              </a:solidFill>
              <a:latin typeface="Century Gothic" panose="020B0502020202020204" pitchFamily="34" charset="0"/>
              <a:cs typeface="Times New Roman"/>
            </a:endParaRPr>
          </a:p>
          <a:p>
            <a:endParaRPr lang="nl-NL" sz="2800" i="1" dirty="0">
              <a:solidFill>
                <a:srgbClr val="387038"/>
              </a:solidFill>
              <a:latin typeface="Century Gothic" panose="020B0502020202020204" pitchFamily="34" charset="0"/>
              <a:cs typeface="Times New Roman"/>
            </a:endParaRPr>
          </a:p>
          <a:p>
            <a:r>
              <a:rPr lang="nl-NL" sz="2800" i="1" dirty="0">
                <a:solidFill>
                  <a:srgbClr val="387038"/>
                </a:solidFill>
                <a:latin typeface="Century Gothic" panose="020B0502020202020204" pitchFamily="34" charset="0"/>
                <a:cs typeface="Times New Roman"/>
              </a:rPr>
              <a:t>De Medio ging </a:t>
            </a:r>
            <a:r>
              <a:rPr lang="nl-NL" sz="2800" i="1" u="sng" dirty="0">
                <a:solidFill>
                  <a:srgbClr val="387038"/>
                </a:solidFill>
                <a:latin typeface="Century Gothic" panose="020B0502020202020204" pitchFamily="34" charset="0"/>
                <a:cs typeface="Times New Roman"/>
              </a:rPr>
              <a:t>via</a:t>
            </a:r>
            <a:r>
              <a:rPr lang="nl-NL" sz="2800" i="1" dirty="0">
                <a:solidFill>
                  <a:srgbClr val="387038"/>
                </a:solidFill>
                <a:latin typeface="Century Gothic" panose="020B0502020202020204" pitchFamily="34" charset="0"/>
                <a:cs typeface="Times New Roman"/>
              </a:rPr>
              <a:t> de rivier naar de scheepswerf voor reparatie.</a:t>
            </a:r>
            <a:endParaRPr lang="nl-NL" sz="2800" i="1" dirty="0">
              <a:solidFill>
                <a:srgbClr val="00B050"/>
              </a:solidFill>
              <a:latin typeface="Century Gothic" panose="020B0502020202020204" pitchFamily="34" charset="0"/>
            </a:endParaRPr>
          </a:p>
        </p:txBody>
      </p:sp>
      <p:pic>
        <p:nvPicPr>
          <p:cNvPr id="4" name="Afbeelding 3" descr="Afbeelding met water, boom, rivier, natuur&#10;&#10;Automatisch gegenereerde beschrijving">
            <a:extLst>
              <a:ext uri="{FF2B5EF4-FFF2-40B4-BE49-F238E27FC236}">
                <a16:creationId xmlns:a16="http://schemas.microsoft.com/office/drawing/2014/main" id="{3E8B72D0-7D9F-4DBF-A577-D4E932D408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592" y="1718818"/>
            <a:ext cx="7170160" cy="4001363"/>
          </a:xfrm>
          <a:prstGeom prst="rect">
            <a:avLst/>
          </a:prstGeom>
        </p:spPr>
      </p:pic>
      <p:sp>
        <p:nvSpPr>
          <p:cNvPr id="5" name="Pijl: rechts 4">
            <a:extLst>
              <a:ext uri="{FF2B5EF4-FFF2-40B4-BE49-F238E27FC236}">
                <a16:creationId xmlns:a16="http://schemas.microsoft.com/office/drawing/2014/main" id="{73D50362-29EE-4212-944E-79890665102C}"/>
              </a:ext>
            </a:extLst>
          </p:cNvPr>
          <p:cNvSpPr/>
          <p:nvPr/>
        </p:nvSpPr>
        <p:spPr>
          <a:xfrm rot="19858816" flipV="1">
            <a:off x="1577281" y="4131364"/>
            <a:ext cx="5040560" cy="25799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978205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het jacht</a:t>
            </a:r>
            <a:endParaRPr lang="nl-NL" sz="6800" b="1" u="sng" dirty="0">
              <a:latin typeface="Century Gothic" panose="020B0502020202020204" pitchFamily="34" charset="0"/>
            </a:endParaRPr>
          </a:p>
        </p:txBody>
      </p:sp>
      <p:pic>
        <p:nvPicPr>
          <p:cNvPr id="4" name="Afbeelding 3" descr="Afbeelding met boot, buiten, water, schip&#10;&#10;Automatisch gegenereerde beschrijving">
            <a:extLst>
              <a:ext uri="{FF2B5EF4-FFF2-40B4-BE49-F238E27FC236}">
                <a16:creationId xmlns:a16="http://schemas.microsoft.com/office/drawing/2014/main" id="{907DC25D-F1AE-4795-9917-B72B941296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5972" y="1375216"/>
            <a:ext cx="8607552" cy="5233416"/>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het monument</a:t>
            </a:r>
            <a:endParaRPr lang="nl-NL" sz="8000" b="1" u="sng" dirty="0"/>
          </a:p>
        </p:txBody>
      </p:sp>
      <p:sp>
        <p:nvSpPr>
          <p:cNvPr id="7" name="Tekstvak 6">
            <a:extLst>
              <a:ext uri="{FF2B5EF4-FFF2-40B4-BE49-F238E27FC236}">
                <a16:creationId xmlns:a16="http://schemas.microsoft.com/office/drawing/2014/main" id="{856EDF06-287B-4E0A-BC9D-921852C4C599}"/>
              </a:ext>
            </a:extLst>
          </p:cNvPr>
          <p:cNvSpPr txBox="1"/>
          <p:nvPr/>
        </p:nvSpPr>
        <p:spPr>
          <a:xfrm>
            <a:off x="6876256" y="6453336"/>
            <a:ext cx="2880320" cy="230832"/>
          </a:xfrm>
          <a:prstGeom prst="rect">
            <a:avLst/>
          </a:prstGeom>
          <a:noFill/>
        </p:spPr>
        <p:txBody>
          <a:bodyPr wrap="square" rtlCol="0">
            <a:spAutoFit/>
          </a:bodyPr>
          <a:lstStyle/>
          <a:p>
            <a:r>
              <a:rPr lang="nl-NL" sz="900" dirty="0"/>
              <a:t>Bron: erfgoed.breda.nl</a:t>
            </a:r>
          </a:p>
        </p:txBody>
      </p:sp>
      <p:pic>
        <p:nvPicPr>
          <p:cNvPr id="9" name="Afbeelding 8" descr="Afbeelding met tekst, lucht, buiten, boot&#10;&#10;Automatisch gegenereerde beschrijving">
            <a:extLst>
              <a:ext uri="{FF2B5EF4-FFF2-40B4-BE49-F238E27FC236}">
                <a16:creationId xmlns:a16="http://schemas.microsoft.com/office/drawing/2014/main" id="{28E252B3-2A1A-4F6C-8854-7789358C7A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483776"/>
            <a:ext cx="7272808" cy="4841366"/>
          </a:xfrm>
          <a:prstGeom prst="rect">
            <a:avLst/>
          </a:prstGeom>
        </p:spPr>
      </p:pic>
      <p:sp>
        <p:nvSpPr>
          <p:cNvPr id="10" name="Tekstvak 9">
            <a:extLst>
              <a:ext uri="{FF2B5EF4-FFF2-40B4-BE49-F238E27FC236}">
                <a16:creationId xmlns:a16="http://schemas.microsoft.com/office/drawing/2014/main" id="{D78B4EF7-71F6-45B8-BA76-84389ADCCB0F}"/>
              </a:ext>
            </a:extLst>
          </p:cNvPr>
          <p:cNvSpPr txBox="1"/>
          <p:nvPr/>
        </p:nvSpPr>
        <p:spPr>
          <a:xfrm rot="458208">
            <a:off x="4479269" y="4358207"/>
            <a:ext cx="2088232" cy="369332"/>
          </a:xfrm>
          <a:prstGeom prst="rect">
            <a:avLst/>
          </a:prstGeom>
          <a:noFill/>
        </p:spPr>
        <p:txBody>
          <a:bodyPr wrap="square" rtlCol="0">
            <a:spAutoFit/>
          </a:bodyPr>
          <a:lstStyle/>
          <a:p>
            <a:r>
              <a:rPr lang="nl-NL" dirty="0">
                <a:solidFill>
                  <a:srgbClr val="F4FAF4"/>
                </a:solidFill>
              </a:rPr>
              <a:t>1931</a:t>
            </a:r>
          </a:p>
        </p:txBody>
      </p:sp>
    </p:spTree>
    <p:extLst>
      <p:ext uri="{BB962C8B-B14F-4D97-AF65-F5344CB8AC3E}">
        <p14:creationId xmlns:p14="http://schemas.microsoft.com/office/powerpoint/2010/main" val="12389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de regio</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9" name="Afbeelding 8" descr="Afbeelding met kaart&#10;&#10;Automatisch gegenereerde beschrijving">
            <a:extLst>
              <a:ext uri="{FF2B5EF4-FFF2-40B4-BE49-F238E27FC236}">
                <a16:creationId xmlns:a16="http://schemas.microsoft.com/office/drawing/2014/main" id="{91936466-B58A-419A-870E-B8F4CACF006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47812" y="1628800"/>
            <a:ext cx="6048375" cy="5010150"/>
          </a:xfrm>
          <a:prstGeom prst="rect">
            <a:avLst/>
          </a:prstGeom>
        </p:spPr>
      </p:pic>
      <p:sp>
        <p:nvSpPr>
          <p:cNvPr id="10" name="Ovaal 9">
            <a:extLst>
              <a:ext uri="{FF2B5EF4-FFF2-40B4-BE49-F238E27FC236}">
                <a16:creationId xmlns:a16="http://schemas.microsoft.com/office/drawing/2014/main" id="{48967DEB-7E03-49FC-805D-B4C9B8ACD856}"/>
              </a:ext>
            </a:extLst>
          </p:cNvPr>
          <p:cNvSpPr/>
          <p:nvPr/>
        </p:nvSpPr>
        <p:spPr>
          <a:xfrm>
            <a:off x="2699792" y="2060848"/>
            <a:ext cx="4200387" cy="432048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8533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precies</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boot, buiten, water, lucht&#10;&#10;Automatisch gegenereerde beschrijving">
            <a:extLst>
              <a:ext uri="{FF2B5EF4-FFF2-40B4-BE49-F238E27FC236}">
                <a16:creationId xmlns:a16="http://schemas.microsoft.com/office/drawing/2014/main" id="{6F60345E-2914-4581-B352-35697DCC97C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5576" y="1736093"/>
            <a:ext cx="6696744" cy="4473425"/>
          </a:xfrm>
          <a:prstGeom prst="rect">
            <a:avLst/>
          </a:prstGeom>
        </p:spPr>
      </p:pic>
      <p:sp>
        <p:nvSpPr>
          <p:cNvPr id="9" name="Pijl: omhoog 8">
            <a:extLst>
              <a:ext uri="{FF2B5EF4-FFF2-40B4-BE49-F238E27FC236}">
                <a16:creationId xmlns:a16="http://schemas.microsoft.com/office/drawing/2014/main" id="{A7242D84-0C7B-4DBA-BEFA-4A5D778128D1}"/>
              </a:ext>
            </a:extLst>
          </p:cNvPr>
          <p:cNvSpPr/>
          <p:nvPr/>
        </p:nvSpPr>
        <p:spPr>
          <a:xfrm rot="3393032">
            <a:off x="4271212" y="4817687"/>
            <a:ext cx="288032" cy="1512168"/>
          </a:xfrm>
          <a:prstGeom prst="up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pic>
        <p:nvPicPr>
          <p:cNvPr id="11" name="Afbeelding 10" descr="Afbeelding met tekst, teken&#10;&#10;Automatisch gegenereerde beschrijving">
            <a:extLst>
              <a:ext uri="{FF2B5EF4-FFF2-40B4-BE49-F238E27FC236}">
                <a16:creationId xmlns:a16="http://schemas.microsoft.com/office/drawing/2014/main" id="{32B8A31B-7788-4CA8-820F-AC894DE206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1409" y="160338"/>
            <a:ext cx="1743312" cy="3383000"/>
          </a:xfrm>
          <a:prstGeom prst="rect">
            <a:avLst/>
          </a:prstGeom>
        </p:spPr>
      </p:pic>
    </p:spTree>
    <p:extLst>
      <p:ext uri="{BB962C8B-B14F-4D97-AF65-F5344CB8AC3E}">
        <p14:creationId xmlns:p14="http://schemas.microsoft.com/office/powerpoint/2010/main" val="245584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627784" y="-15340"/>
            <a:ext cx="8991599" cy="1323439"/>
          </a:xfrm>
          <a:prstGeom prst="rect">
            <a:avLst/>
          </a:prstGeom>
          <a:noFill/>
        </p:spPr>
        <p:txBody>
          <a:bodyPr wrap="square" rtlCol="0">
            <a:spAutoFit/>
          </a:bodyPr>
          <a:lstStyle/>
          <a:p>
            <a:r>
              <a:rPr lang="nl-NL" sz="8000" b="1" u="sng" dirty="0">
                <a:latin typeface="Century Gothic" panose="020B0502020202020204" pitchFamily="34" charset="0"/>
              </a:rPr>
              <a:t>tijdelijk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sp>
        <p:nvSpPr>
          <p:cNvPr id="3" name="Tekstvak 2">
            <a:extLst>
              <a:ext uri="{FF2B5EF4-FFF2-40B4-BE49-F238E27FC236}">
                <a16:creationId xmlns:a16="http://schemas.microsoft.com/office/drawing/2014/main" id="{1BA62F75-779B-4CBB-9C5F-DE20C475AF4E}"/>
              </a:ext>
            </a:extLst>
          </p:cNvPr>
          <p:cNvSpPr txBox="1"/>
          <p:nvPr/>
        </p:nvSpPr>
        <p:spPr>
          <a:xfrm>
            <a:off x="539552" y="3300482"/>
            <a:ext cx="9217024" cy="2308324"/>
          </a:xfrm>
          <a:prstGeom prst="rect">
            <a:avLst/>
          </a:prstGeom>
          <a:noFill/>
        </p:spPr>
        <p:txBody>
          <a:bodyPr wrap="square" rtlCol="0">
            <a:spAutoFit/>
          </a:bodyPr>
          <a:lstStyle/>
          <a:p>
            <a:r>
              <a:rPr lang="nl-NL" sz="7200" dirty="0"/>
              <a:t>juni 1944 – april 1945</a:t>
            </a:r>
          </a:p>
          <a:p>
            <a:endParaRPr lang="nl-NL" sz="7200" dirty="0"/>
          </a:p>
        </p:txBody>
      </p:sp>
      <p:sp>
        <p:nvSpPr>
          <p:cNvPr id="4" name="Linkeraccolade 3">
            <a:extLst>
              <a:ext uri="{FF2B5EF4-FFF2-40B4-BE49-F238E27FC236}">
                <a16:creationId xmlns:a16="http://schemas.microsoft.com/office/drawing/2014/main" id="{27AA3C53-76F8-416D-92CB-883D6705B630}"/>
              </a:ext>
            </a:extLst>
          </p:cNvPr>
          <p:cNvSpPr/>
          <p:nvPr/>
        </p:nvSpPr>
        <p:spPr>
          <a:xfrm rot="5400000">
            <a:off x="3966130" y="-1207196"/>
            <a:ext cx="1434934" cy="8000058"/>
          </a:xfrm>
          <a:prstGeom prst="leftBrace">
            <a:avLst>
              <a:gd name="adj1" fmla="val 8333"/>
              <a:gd name="adj2" fmla="val 4985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nl-NL"/>
          </a:p>
        </p:txBody>
      </p:sp>
    </p:spTree>
    <p:extLst>
      <p:ext uri="{BB962C8B-B14F-4D97-AF65-F5344CB8AC3E}">
        <p14:creationId xmlns:p14="http://schemas.microsoft.com/office/powerpoint/2010/main" val="2357569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verontwaardigd</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n, persoon, poseren&#10;&#10;Automatisch gegenereerde beschrijving">
            <a:extLst>
              <a:ext uri="{FF2B5EF4-FFF2-40B4-BE49-F238E27FC236}">
                <a16:creationId xmlns:a16="http://schemas.microsoft.com/office/drawing/2014/main" id="{168D82E1-24D9-4F4D-8B9C-C82759379E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52400" y="1268760"/>
            <a:ext cx="8040014" cy="5338570"/>
          </a:xfrm>
          <a:prstGeom prst="rect">
            <a:avLst/>
          </a:prstGeom>
        </p:spPr>
      </p:pic>
      <p:sp>
        <p:nvSpPr>
          <p:cNvPr id="8" name="Gedachtewolkje: wolk 7">
            <a:extLst>
              <a:ext uri="{FF2B5EF4-FFF2-40B4-BE49-F238E27FC236}">
                <a16:creationId xmlns:a16="http://schemas.microsoft.com/office/drawing/2014/main" id="{ACF048C4-C706-4E82-A101-861500558597}"/>
              </a:ext>
            </a:extLst>
          </p:cNvPr>
          <p:cNvSpPr/>
          <p:nvPr/>
        </p:nvSpPr>
        <p:spPr>
          <a:xfrm>
            <a:off x="5803305" y="1579651"/>
            <a:ext cx="2880320" cy="1800200"/>
          </a:xfrm>
          <a:prstGeom prst="cloudCallout">
            <a:avLst>
              <a:gd name="adj1" fmla="val -59004"/>
              <a:gd name="adj2" fmla="val 5705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9" name="Tekstvak 8">
            <a:extLst>
              <a:ext uri="{FF2B5EF4-FFF2-40B4-BE49-F238E27FC236}">
                <a16:creationId xmlns:a16="http://schemas.microsoft.com/office/drawing/2014/main" id="{94791C34-645E-469E-AFAE-FEDE72125B68}"/>
              </a:ext>
            </a:extLst>
          </p:cNvPr>
          <p:cNvSpPr txBox="1"/>
          <p:nvPr/>
        </p:nvSpPr>
        <p:spPr>
          <a:xfrm>
            <a:off x="6300192" y="1996010"/>
            <a:ext cx="2592288" cy="923330"/>
          </a:xfrm>
          <a:prstGeom prst="rect">
            <a:avLst/>
          </a:prstGeom>
          <a:noFill/>
        </p:spPr>
        <p:txBody>
          <a:bodyPr wrap="square" rtlCol="0">
            <a:spAutoFit/>
          </a:bodyPr>
          <a:lstStyle/>
          <a:p>
            <a:r>
              <a:rPr lang="nl-NL" dirty="0"/>
              <a:t>“Ik ga nooit wapens vervoeren voor de Duitsers”.</a:t>
            </a:r>
          </a:p>
        </p:txBody>
      </p:sp>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de scheepvaart</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natuur, buiten, stad, rif&#10;&#10;Automatisch gegenereerde beschrijving">
            <a:extLst>
              <a:ext uri="{FF2B5EF4-FFF2-40B4-BE49-F238E27FC236}">
                <a16:creationId xmlns:a16="http://schemas.microsoft.com/office/drawing/2014/main" id="{041984DC-8B0E-4B65-A896-463B31F45DB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3568" y="1350132"/>
            <a:ext cx="7568009" cy="5297608"/>
          </a:xfrm>
          <a:prstGeom prst="rect">
            <a:avLst/>
          </a:prstGeom>
        </p:spPr>
      </p:pic>
    </p:spTree>
    <p:extLst>
      <p:ext uri="{BB962C8B-B14F-4D97-AF65-F5344CB8AC3E}">
        <p14:creationId xmlns:p14="http://schemas.microsoft.com/office/powerpoint/2010/main" val="32479299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6328</TotalTime>
  <Words>1271</Words>
  <Application>Microsoft Office PowerPoint</Application>
  <PresentationFormat>Diavoorstelling (4:3)</PresentationFormat>
  <Paragraphs>210</Paragraphs>
  <Slides>22</Slides>
  <Notes>12</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Century Gothic</vt:lpstr>
      <vt:lpstr>Open Sans</vt:lpstr>
      <vt:lpstr>Trebuchet MS</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Vrielink, Francis</cp:lastModifiedBy>
  <cp:revision>1413</cp:revision>
  <dcterms:created xsi:type="dcterms:W3CDTF">2020-12-15T09:16:44Z</dcterms:created>
  <dcterms:modified xsi:type="dcterms:W3CDTF">2022-02-08T10:10:06Z</dcterms:modified>
</cp:coreProperties>
</file>