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437" r:id="rId2"/>
    <p:sldId id="548" r:id="rId3"/>
    <p:sldId id="1460" r:id="rId4"/>
    <p:sldId id="1475" r:id="rId5"/>
    <p:sldId id="1476" r:id="rId6"/>
    <p:sldId id="1477" r:id="rId7"/>
    <p:sldId id="1478" r:id="rId8"/>
    <p:sldId id="1479" r:id="rId9"/>
    <p:sldId id="1480" r:id="rId10"/>
    <p:sldId id="1481" r:id="rId11"/>
    <p:sldId id="1482" r:id="rId12"/>
    <p:sldId id="1483" r:id="rId13"/>
    <p:sldId id="934" r:id="rId14"/>
    <p:sldId id="263" r:id="rId15"/>
    <p:sldId id="388" r:id="rId16"/>
    <p:sldId id="1485" r:id="rId17"/>
    <p:sldId id="1484" r:id="rId18"/>
    <p:sldId id="259" r:id="rId19"/>
    <p:sldId id="1488" r:id="rId20"/>
    <p:sldId id="265" r:id="rId21"/>
    <p:sldId id="1486" r:id="rId22"/>
    <p:sldId id="1487" r:id="rId23"/>
    <p:sldId id="1474" r:id="rId24"/>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475"/>
            <p14:sldId id="1476"/>
            <p14:sldId id="1477"/>
            <p14:sldId id="1478"/>
            <p14:sldId id="1479"/>
            <p14:sldId id="1480"/>
            <p14:sldId id="1481"/>
            <p14:sldId id="1482"/>
            <p14:sldId id="1483"/>
            <p14:sldId id="934"/>
            <p14:sldId id="263"/>
            <p14:sldId id="388"/>
            <p14:sldId id="1485"/>
            <p14:sldId id="1484"/>
            <p14:sldId id="259"/>
            <p14:sldId id="1488"/>
            <p14:sldId id="265"/>
            <p14:sldId id="1486"/>
            <p14:sldId id="1487"/>
            <p14:sldId id="1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79474" autoAdjust="0"/>
  </p:normalViewPr>
  <p:slideViewPr>
    <p:cSldViewPr>
      <p:cViewPr varScale="1">
        <p:scale>
          <a:sx n="64" d="100"/>
          <a:sy n="64" d="100"/>
        </p:scale>
        <p:origin x="1690" y="101"/>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F5810BC2-36AC-41DA-8270-929DAC6CB440}"/>
    <pc:docChg chg="custSel modSld">
      <pc:chgData name="Routledge, Mandy" userId="bacdedf5-8e30-494b-ad8b-f27fa30c4f8d" providerId="ADAL" clId="{F5810BC2-36AC-41DA-8270-929DAC6CB440}" dt="2021-04-26T08:44:19.371" v="26" actId="478"/>
      <pc:docMkLst>
        <pc:docMk/>
      </pc:docMkLst>
      <pc:sldChg chg="modSp">
        <pc:chgData name="Routledge, Mandy" userId="bacdedf5-8e30-494b-ad8b-f27fa30c4f8d" providerId="ADAL" clId="{F5810BC2-36AC-41DA-8270-929DAC6CB440}" dt="2021-04-26T08:43:50.295" v="8" actId="20577"/>
        <pc:sldMkLst>
          <pc:docMk/>
          <pc:sldMk cId="323006580" sldId="548"/>
        </pc:sldMkLst>
        <pc:spChg chg="mod">
          <ac:chgData name="Routledge, Mandy" userId="bacdedf5-8e30-494b-ad8b-f27fa30c4f8d" providerId="ADAL" clId="{F5810BC2-36AC-41DA-8270-929DAC6CB440}" dt="2021-04-26T08:43:50.295" v="8" actId="20577"/>
          <ac:spMkLst>
            <pc:docMk/>
            <pc:sldMk cId="323006580" sldId="548"/>
            <ac:spMk id="3" creationId="{00000000-0000-0000-0000-000000000000}"/>
          </ac:spMkLst>
        </pc:spChg>
      </pc:sldChg>
      <pc:sldChg chg="delSp">
        <pc:chgData name="Routledge, Mandy" userId="bacdedf5-8e30-494b-ad8b-f27fa30c4f8d" providerId="ADAL" clId="{F5810BC2-36AC-41DA-8270-929DAC6CB440}" dt="2021-04-26T08:43:56.450" v="10" actId="478"/>
        <pc:sldMkLst>
          <pc:docMk/>
          <pc:sldMk cId="3682494385" sldId="1226"/>
        </pc:sldMkLst>
        <pc:picChg chg="del">
          <ac:chgData name="Routledge, Mandy" userId="bacdedf5-8e30-494b-ad8b-f27fa30c4f8d" providerId="ADAL" clId="{F5810BC2-36AC-41DA-8270-929DAC6CB440}" dt="2021-04-26T08:43:56.450" v="10" actId="478"/>
          <ac:picMkLst>
            <pc:docMk/>
            <pc:sldMk cId="3682494385" sldId="1226"/>
            <ac:picMk id="3" creationId="{94D7AAAE-B716-4282-8411-8CC1BAB54545}"/>
          </ac:picMkLst>
        </pc:picChg>
      </pc:sldChg>
      <pc:sldChg chg="delSp">
        <pc:chgData name="Routledge, Mandy" userId="bacdedf5-8e30-494b-ad8b-f27fa30c4f8d" providerId="ADAL" clId="{F5810BC2-36AC-41DA-8270-929DAC6CB440}" dt="2021-04-26T08:44:02.737" v="12" actId="478"/>
        <pc:sldMkLst>
          <pc:docMk/>
          <pc:sldMk cId="3912772678" sldId="1238"/>
        </pc:sldMkLst>
        <pc:picChg chg="del">
          <ac:chgData name="Routledge, Mandy" userId="bacdedf5-8e30-494b-ad8b-f27fa30c4f8d" providerId="ADAL" clId="{F5810BC2-36AC-41DA-8270-929DAC6CB440}" dt="2021-04-26T08:44:02.737" v="12" actId="478"/>
          <ac:picMkLst>
            <pc:docMk/>
            <pc:sldMk cId="3912772678" sldId="1238"/>
            <ac:picMk id="3" creationId="{CA468EE0-BC3A-4B82-B7B5-58D2826FC0AF}"/>
          </ac:picMkLst>
        </pc:picChg>
      </pc:sldChg>
      <pc:sldChg chg="delSp">
        <pc:chgData name="Routledge, Mandy" userId="bacdedf5-8e30-494b-ad8b-f27fa30c4f8d" providerId="ADAL" clId="{F5810BC2-36AC-41DA-8270-929DAC6CB440}" dt="2021-04-26T08:43:55.020" v="9" actId="478"/>
        <pc:sldMkLst>
          <pc:docMk/>
          <pc:sldMk cId="3870861101" sldId="1241"/>
        </pc:sldMkLst>
        <pc:picChg chg="del">
          <ac:chgData name="Routledge, Mandy" userId="bacdedf5-8e30-494b-ad8b-f27fa30c4f8d" providerId="ADAL" clId="{F5810BC2-36AC-41DA-8270-929DAC6CB440}" dt="2021-04-26T08:43:55.020" v="9" actId="478"/>
          <ac:picMkLst>
            <pc:docMk/>
            <pc:sldMk cId="3870861101" sldId="1241"/>
            <ac:picMk id="3" creationId="{0C8E8A5E-3CB1-4BDA-98D0-B153ADE8509D}"/>
          </ac:picMkLst>
        </pc:picChg>
      </pc:sldChg>
      <pc:sldChg chg="delSp">
        <pc:chgData name="Routledge, Mandy" userId="bacdedf5-8e30-494b-ad8b-f27fa30c4f8d" providerId="ADAL" clId="{F5810BC2-36AC-41DA-8270-929DAC6CB440}" dt="2021-04-26T08:44:17.706" v="25" actId="478"/>
        <pc:sldMkLst>
          <pc:docMk/>
          <pc:sldMk cId="451292063" sldId="1243"/>
        </pc:sldMkLst>
        <pc:picChg chg="del">
          <ac:chgData name="Routledge, Mandy" userId="bacdedf5-8e30-494b-ad8b-f27fa30c4f8d" providerId="ADAL" clId="{F5810BC2-36AC-41DA-8270-929DAC6CB440}" dt="2021-04-26T08:44:17.069" v="24" actId="478"/>
          <ac:picMkLst>
            <pc:docMk/>
            <pc:sldMk cId="451292063" sldId="1243"/>
            <ac:picMk id="3" creationId="{3373C0A1-FAE1-4534-8AFC-167123BFC125}"/>
          </ac:picMkLst>
        </pc:picChg>
        <pc:picChg chg="del">
          <ac:chgData name="Routledge, Mandy" userId="bacdedf5-8e30-494b-ad8b-f27fa30c4f8d" providerId="ADAL" clId="{F5810BC2-36AC-41DA-8270-929DAC6CB440}" dt="2021-04-26T08:44:17.706" v="25" actId="478"/>
          <ac:picMkLst>
            <pc:docMk/>
            <pc:sldMk cId="451292063" sldId="1243"/>
            <ac:picMk id="5" creationId="{3D4659A0-68AE-4787-BB81-BD177B91A9E7}"/>
          </ac:picMkLst>
        </pc:picChg>
      </pc:sldChg>
      <pc:sldChg chg="delSp">
        <pc:chgData name="Routledge, Mandy" userId="bacdedf5-8e30-494b-ad8b-f27fa30c4f8d" providerId="ADAL" clId="{F5810BC2-36AC-41DA-8270-929DAC6CB440}" dt="2021-04-26T08:44:10.246" v="17" actId="478"/>
        <pc:sldMkLst>
          <pc:docMk/>
          <pc:sldMk cId="1987543844" sldId="1244"/>
        </pc:sldMkLst>
        <pc:spChg chg="del">
          <ac:chgData name="Routledge, Mandy" userId="bacdedf5-8e30-494b-ad8b-f27fa30c4f8d" providerId="ADAL" clId="{F5810BC2-36AC-41DA-8270-929DAC6CB440}" dt="2021-04-26T08:44:10.246" v="17" actId="478"/>
          <ac:spMkLst>
            <pc:docMk/>
            <pc:sldMk cId="1987543844" sldId="1244"/>
            <ac:spMk id="2" creationId="{0C57C674-B52C-4021-8891-97CA92D40A54}"/>
          </ac:spMkLst>
        </pc:spChg>
        <pc:picChg chg="del">
          <ac:chgData name="Routledge, Mandy" userId="bacdedf5-8e30-494b-ad8b-f27fa30c4f8d" providerId="ADAL" clId="{F5810BC2-36AC-41DA-8270-929DAC6CB440}" dt="2021-04-26T08:44:08.774" v="15" actId="478"/>
          <ac:picMkLst>
            <pc:docMk/>
            <pc:sldMk cId="1987543844" sldId="1244"/>
            <ac:picMk id="3" creationId="{B28C1862-68DF-4258-8BDE-9BB880EFA4A4}"/>
          </ac:picMkLst>
        </pc:picChg>
        <pc:picChg chg="del">
          <ac:chgData name="Routledge, Mandy" userId="bacdedf5-8e30-494b-ad8b-f27fa30c4f8d" providerId="ADAL" clId="{F5810BC2-36AC-41DA-8270-929DAC6CB440}" dt="2021-04-26T08:44:09.432" v="16" actId="478"/>
          <ac:picMkLst>
            <pc:docMk/>
            <pc:sldMk cId="1987543844" sldId="1244"/>
            <ac:picMk id="5" creationId="{B495D8E2-95B6-44DF-BCE0-23AA0A71B665}"/>
          </ac:picMkLst>
        </pc:picChg>
      </pc:sldChg>
      <pc:sldChg chg="delSp">
        <pc:chgData name="Routledge, Mandy" userId="bacdedf5-8e30-494b-ad8b-f27fa30c4f8d" providerId="ADAL" clId="{F5810BC2-36AC-41DA-8270-929DAC6CB440}" dt="2021-04-26T08:44:06.633" v="14" actId="478"/>
        <pc:sldMkLst>
          <pc:docMk/>
          <pc:sldMk cId="4251169961" sldId="1245"/>
        </pc:sldMkLst>
        <pc:picChg chg="del">
          <ac:chgData name="Routledge, Mandy" userId="bacdedf5-8e30-494b-ad8b-f27fa30c4f8d" providerId="ADAL" clId="{F5810BC2-36AC-41DA-8270-929DAC6CB440}" dt="2021-04-26T08:44:06.633" v="14" actId="478"/>
          <ac:picMkLst>
            <pc:docMk/>
            <pc:sldMk cId="4251169961" sldId="1245"/>
            <ac:picMk id="3" creationId="{1E905007-620B-4DE2-9037-9094F021E14C}"/>
          </ac:picMkLst>
        </pc:picChg>
      </pc:sldChg>
      <pc:sldChg chg="delSp">
        <pc:chgData name="Routledge, Mandy" userId="bacdedf5-8e30-494b-ad8b-f27fa30c4f8d" providerId="ADAL" clId="{F5810BC2-36AC-41DA-8270-929DAC6CB440}" dt="2021-04-26T08:44:15.523" v="23" actId="478"/>
        <pc:sldMkLst>
          <pc:docMk/>
          <pc:sldMk cId="1319180066" sldId="1265"/>
        </pc:sldMkLst>
        <pc:picChg chg="del">
          <ac:chgData name="Routledge, Mandy" userId="bacdedf5-8e30-494b-ad8b-f27fa30c4f8d" providerId="ADAL" clId="{F5810BC2-36AC-41DA-8270-929DAC6CB440}" dt="2021-04-26T08:44:11.916" v="18" actId="478"/>
          <ac:picMkLst>
            <pc:docMk/>
            <pc:sldMk cId="1319180066" sldId="1265"/>
            <ac:picMk id="3" creationId="{D1238C3E-B7E1-4AAE-8674-CDC3349B05AB}"/>
          </ac:picMkLst>
        </pc:picChg>
        <pc:picChg chg="del">
          <ac:chgData name="Routledge, Mandy" userId="bacdedf5-8e30-494b-ad8b-f27fa30c4f8d" providerId="ADAL" clId="{F5810BC2-36AC-41DA-8270-929DAC6CB440}" dt="2021-04-26T08:44:14.086" v="21" actId="478"/>
          <ac:picMkLst>
            <pc:docMk/>
            <pc:sldMk cId="1319180066" sldId="1265"/>
            <ac:picMk id="5" creationId="{98E5D27A-57E1-493E-B3CF-8D338318DE83}"/>
          </ac:picMkLst>
        </pc:picChg>
        <pc:picChg chg="del">
          <ac:chgData name="Routledge, Mandy" userId="bacdedf5-8e30-494b-ad8b-f27fa30c4f8d" providerId="ADAL" clId="{F5810BC2-36AC-41DA-8270-929DAC6CB440}" dt="2021-04-26T08:44:15.523" v="23" actId="478"/>
          <ac:picMkLst>
            <pc:docMk/>
            <pc:sldMk cId="1319180066" sldId="1265"/>
            <ac:picMk id="8" creationId="{4C8BECCC-7659-4478-BADF-431D7DB1A65A}"/>
          </ac:picMkLst>
        </pc:picChg>
        <pc:picChg chg="del">
          <ac:chgData name="Routledge, Mandy" userId="bacdedf5-8e30-494b-ad8b-f27fa30c4f8d" providerId="ADAL" clId="{F5810BC2-36AC-41DA-8270-929DAC6CB440}" dt="2021-04-26T08:44:12.839" v="19" actId="478"/>
          <ac:picMkLst>
            <pc:docMk/>
            <pc:sldMk cId="1319180066" sldId="1265"/>
            <ac:picMk id="10" creationId="{8937985A-84B0-4298-9D75-D1A5B7B420F4}"/>
          </ac:picMkLst>
        </pc:picChg>
        <pc:picChg chg="del">
          <ac:chgData name="Routledge, Mandy" userId="bacdedf5-8e30-494b-ad8b-f27fa30c4f8d" providerId="ADAL" clId="{F5810BC2-36AC-41DA-8270-929DAC6CB440}" dt="2021-04-26T08:44:14.662" v="22" actId="478"/>
          <ac:picMkLst>
            <pc:docMk/>
            <pc:sldMk cId="1319180066" sldId="1265"/>
            <ac:picMk id="11" creationId="{8E5F773B-E820-4C39-8FAD-FD9D47974316}"/>
          </ac:picMkLst>
        </pc:picChg>
        <pc:picChg chg="del">
          <ac:chgData name="Routledge, Mandy" userId="bacdedf5-8e30-494b-ad8b-f27fa30c4f8d" providerId="ADAL" clId="{F5810BC2-36AC-41DA-8270-929DAC6CB440}" dt="2021-04-26T08:44:13.416" v="20" actId="478"/>
          <ac:picMkLst>
            <pc:docMk/>
            <pc:sldMk cId="1319180066" sldId="1265"/>
            <ac:picMk id="13" creationId="{A94AA4F7-14C2-4F9E-A5E8-BDC2129673D5}"/>
          </ac:picMkLst>
        </pc:picChg>
      </pc:sldChg>
      <pc:sldChg chg="delSp">
        <pc:chgData name="Routledge, Mandy" userId="bacdedf5-8e30-494b-ad8b-f27fa30c4f8d" providerId="ADAL" clId="{F5810BC2-36AC-41DA-8270-929DAC6CB440}" dt="2021-04-26T08:44:04.694" v="13" actId="478"/>
        <pc:sldMkLst>
          <pc:docMk/>
          <pc:sldMk cId="879271283" sldId="1291"/>
        </pc:sldMkLst>
        <pc:cxnChg chg="del">
          <ac:chgData name="Routledge, Mandy" userId="bacdedf5-8e30-494b-ad8b-f27fa30c4f8d" providerId="ADAL" clId="{F5810BC2-36AC-41DA-8270-929DAC6CB440}" dt="2021-04-26T08:44:04.694" v="13" actId="478"/>
          <ac:cxnSpMkLst>
            <pc:docMk/>
            <pc:sldMk cId="879271283" sldId="1291"/>
            <ac:cxnSpMk id="3" creationId="{D1F2E57C-A985-44CF-A819-04E3693DD07F}"/>
          </ac:cxnSpMkLst>
        </pc:cxnChg>
      </pc:sldChg>
      <pc:sldChg chg="modSp modNotesTx">
        <pc:chgData name="Routledge, Mandy" userId="bacdedf5-8e30-494b-ad8b-f27fa30c4f8d" providerId="ADAL" clId="{F5810BC2-36AC-41DA-8270-929DAC6CB440}" dt="2021-04-26T08:43:43.170" v="5" actId="6549"/>
        <pc:sldMkLst>
          <pc:docMk/>
          <pc:sldMk cId="4030366393" sldId="1341"/>
        </pc:sldMkLst>
        <pc:spChg chg="mod">
          <ac:chgData name="Routledge, Mandy" userId="bacdedf5-8e30-494b-ad8b-f27fa30c4f8d" providerId="ADAL" clId="{F5810BC2-36AC-41DA-8270-929DAC6CB440}" dt="2021-04-26T08:43:38.496" v="4" actId="5793"/>
          <ac:spMkLst>
            <pc:docMk/>
            <pc:sldMk cId="4030366393" sldId="1341"/>
            <ac:spMk id="3" creationId="{00000000-0000-0000-0000-000000000000}"/>
          </ac:spMkLst>
        </pc:spChg>
      </pc:sldChg>
      <pc:sldChg chg="delSp">
        <pc:chgData name="Routledge, Mandy" userId="bacdedf5-8e30-494b-ad8b-f27fa30c4f8d" providerId="ADAL" clId="{F5810BC2-36AC-41DA-8270-929DAC6CB440}" dt="2021-04-26T08:44:00.704" v="11" actId="478"/>
        <pc:sldMkLst>
          <pc:docMk/>
          <pc:sldMk cId="3572318604" sldId="1354"/>
        </pc:sldMkLst>
        <pc:picChg chg="del">
          <ac:chgData name="Routledge, Mandy" userId="bacdedf5-8e30-494b-ad8b-f27fa30c4f8d" providerId="ADAL" clId="{F5810BC2-36AC-41DA-8270-929DAC6CB440}" dt="2021-04-26T08:44:00.704" v="11" actId="478"/>
          <ac:picMkLst>
            <pc:docMk/>
            <pc:sldMk cId="3572318604" sldId="1354"/>
            <ac:picMk id="3" creationId="{61D747DD-A72D-4B22-9317-3A9140858EB0}"/>
          </ac:picMkLst>
        </pc:picChg>
      </pc:sldChg>
      <pc:sldChg chg="delSp">
        <pc:chgData name="Routledge, Mandy" userId="bacdedf5-8e30-494b-ad8b-f27fa30c4f8d" providerId="ADAL" clId="{F5810BC2-36AC-41DA-8270-929DAC6CB440}" dt="2021-04-26T08:44:19.371" v="26" actId="478"/>
        <pc:sldMkLst>
          <pc:docMk/>
          <pc:sldMk cId="527026605" sldId="1355"/>
        </pc:sldMkLst>
        <pc:picChg chg="del">
          <ac:chgData name="Routledge, Mandy" userId="bacdedf5-8e30-494b-ad8b-f27fa30c4f8d" providerId="ADAL" clId="{F5810BC2-36AC-41DA-8270-929DAC6CB440}" dt="2021-04-26T08:44:19.371" v="26" actId="478"/>
          <ac:picMkLst>
            <pc:docMk/>
            <pc:sldMk cId="527026605" sldId="1355"/>
            <ac:picMk id="3" creationId="{1A05B487-F24F-46C6-A9EA-8E90CEE7AA6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18-1-2022</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18-1-2022</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het protest = </a:t>
            </a:r>
            <a:r>
              <a:rPr lang="nl-NL" sz="1200" kern="1200" dirty="0">
                <a:solidFill>
                  <a:schemeClr val="tx1"/>
                </a:solidFill>
                <a:effectLst/>
                <a:latin typeface="+mn-lt"/>
                <a:ea typeface="+mn-ea"/>
                <a:cs typeface="+mn-cs"/>
              </a:rPr>
              <a:t>het verzet, het signaal dat je ergens tegen bent</a:t>
            </a:r>
          </a:p>
          <a:p>
            <a:pPr fontAlgn="t"/>
            <a:r>
              <a:rPr lang="nl-NL" sz="1200" b="1" kern="1200" dirty="0">
                <a:solidFill>
                  <a:schemeClr val="tx1"/>
                </a:solidFill>
                <a:effectLst/>
                <a:latin typeface="+mn-lt"/>
                <a:ea typeface="+mn-ea"/>
                <a:cs typeface="+mn-cs"/>
              </a:rPr>
              <a:t>veroorzaken = </a:t>
            </a:r>
            <a:r>
              <a:rPr lang="nl-NL" sz="1200" kern="1200" dirty="0">
                <a:solidFill>
                  <a:schemeClr val="tx1"/>
                </a:solidFill>
                <a:effectLst/>
                <a:latin typeface="+mn-lt"/>
                <a:ea typeface="+mn-ea"/>
                <a:cs typeface="+mn-cs"/>
              </a:rPr>
              <a:t>de oorzaak of reden zijn van iets</a:t>
            </a:r>
          </a:p>
          <a:p>
            <a:pPr fontAlgn="t"/>
            <a:r>
              <a:rPr lang="nl-NL" sz="1200" b="1" kern="1200" dirty="0">
                <a:solidFill>
                  <a:schemeClr val="tx1"/>
                </a:solidFill>
                <a:effectLst/>
                <a:latin typeface="+mn-lt"/>
                <a:ea typeface="+mn-ea"/>
                <a:cs typeface="+mn-cs"/>
              </a:rPr>
              <a:t>gefrustreerd = </a:t>
            </a:r>
            <a:r>
              <a:rPr lang="nl-NL" sz="1200" kern="1200" dirty="0">
                <a:solidFill>
                  <a:schemeClr val="tx1"/>
                </a:solidFill>
                <a:effectLst/>
                <a:latin typeface="+mn-lt"/>
                <a:ea typeface="+mn-ea"/>
                <a:cs typeface="+mn-cs"/>
              </a:rPr>
              <a:t>teleurgesteld en boos, zich benadeeld voelend</a:t>
            </a:r>
          </a:p>
          <a:p>
            <a:pPr fontAlgn="t"/>
            <a:r>
              <a:rPr lang="nl-NL" sz="1200" b="1" kern="1200" dirty="0">
                <a:solidFill>
                  <a:schemeClr val="tx1"/>
                </a:solidFill>
                <a:effectLst/>
                <a:latin typeface="+mn-lt"/>
                <a:ea typeface="+mn-ea"/>
                <a:cs typeface="+mn-cs"/>
              </a:rPr>
              <a:t>verantwoordelijk = </a:t>
            </a:r>
            <a:r>
              <a:rPr lang="nl-NL" sz="1200" kern="1200" dirty="0">
                <a:solidFill>
                  <a:schemeClr val="tx1"/>
                </a:solidFill>
                <a:effectLst/>
                <a:latin typeface="+mn-lt"/>
                <a:ea typeface="+mn-ea"/>
                <a:cs typeface="+mn-cs"/>
              </a:rPr>
              <a:t>zorg dragend voor</a:t>
            </a:r>
          </a:p>
          <a:p>
            <a:pPr fontAlgn="t"/>
            <a:r>
              <a:rPr lang="nl-NL" sz="1200" b="1" kern="1200" dirty="0">
                <a:solidFill>
                  <a:schemeClr val="tx1"/>
                </a:solidFill>
                <a:effectLst/>
                <a:latin typeface="+mn-lt"/>
                <a:ea typeface="+mn-ea"/>
                <a:cs typeface="+mn-cs"/>
              </a:rPr>
              <a:t>in de loop der tijd = </a:t>
            </a:r>
            <a:r>
              <a:rPr lang="nl-NL" sz="1200" kern="1200" dirty="0">
                <a:solidFill>
                  <a:schemeClr val="tx1"/>
                </a:solidFill>
                <a:effectLst/>
                <a:latin typeface="+mn-lt"/>
                <a:ea typeface="+mn-ea"/>
                <a:cs typeface="+mn-cs"/>
              </a:rPr>
              <a:t>op den duur, langzamerhand</a:t>
            </a:r>
          </a:p>
          <a:p>
            <a:pPr fontAlgn="t"/>
            <a:r>
              <a:rPr lang="nl-NL" sz="1200" b="1" kern="1200" dirty="0">
                <a:solidFill>
                  <a:schemeClr val="tx1"/>
                </a:solidFill>
                <a:effectLst/>
                <a:latin typeface="+mn-lt"/>
                <a:ea typeface="+mn-ea"/>
                <a:cs typeface="+mn-cs"/>
              </a:rPr>
              <a:t>drastisch = </a:t>
            </a:r>
            <a:r>
              <a:rPr lang="nl-NL" sz="1200" kern="1200" dirty="0">
                <a:solidFill>
                  <a:schemeClr val="tx1"/>
                </a:solidFill>
                <a:effectLst/>
                <a:latin typeface="+mn-lt"/>
                <a:ea typeface="+mn-ea"/>
                <a:cs typeface="+mn-cs"/>
              </a:rPr>
              <a:t>krachtig en met grote gevolgen</a:t>
            </a:r>
          </a:p>
          <a:p>
            <a:pPr fontAlgn="t"/>
            <a:r>
              <a:rPr lang="nl-NL" sz="1200" b="1" kern="1200" dirty="0">
                <a:solidFill>
                  <a:schemeClr val="tx1"/>
                </a:solidFill>
                <a:effectLst/>
                <a:latin typeface="+mn-lt"/>
                <a:ea typeface="+mn-ea"/>
                <a:cs typeface="+mn-cs"/>
              </a:rPr>
              <a:t>kwetsbaar = </a:t>
            </a:r>
            <a:r>
              <a:rPr lang="nl-NL" sz="1200" kern="1200" dirty="0">
                <a:solidFill>
                  <a:schemeClr val="tx1"/>
                </a:solidFill>
                <a:effectLst/>
                <a:latin typeface="+mn-lt"/>
                <a:ea typeface="+mn-ea"/>
                <a:cs typeface="+mn-cs"/>
              </a:rPr>
              <a:t>makkelijk kapot of snel ziek</a:t>
            </a:r>
          </a:p>
          <a:p>
            <a:pPr fontAlgn="t"/>
            <a:r>
              <a:rPr lang="nl-NL" sz="1200" b="1" kern="1200" dirty="0">
                <a:solidFill>
                  <a:schemeClr val="tx1"/>
                </a:solidFill>
                <a:effectLst/>
                <a:latin typeface="+mn-lt"/>
                <a:ea typeface="+mn-ea"/>
                <a:cs typeface="+mn-cs"/>
              </a:rPr>
              <a:t>de subsidie = </a:t>
            </a:r>
            <a:r>
              <a:rPr lang="nl-NL" sz="1200" kern="1200" dirty="0">
                <a:solidFill>
                  <a:schemeClr val="tx1"/>
                </a:solidFill>
                <a:effectLst/>
                <a:latin typeface="+mn-lt"/>
                <a:ea typeface="+mn-ea"/>
                <a:cs typeface="+mn-cs"/>
              </a:rPr>
              <a:t>het geld dat je krijgt van de overheid om een project uit te voeren</a:t>
            </a:r>
          </a:p>
          <a:p>
            <a:pPr fontAlgn="t"/>
            <a:r>
              <a:rPr lang="nl-NL" sz="1200" b="1" kern="1200" dirty="0">
                <a:solidFill>
                  <a:schemeClr val="tx1"/>
                </a:solidFill>
                <a:effectLst/>
                <a:latin typeface="+mn-lt"/>
                <a:ea typeface="+mn-ea"/>
                <a:cs typeface="+mn-cs"/>
              </a:rPr>
              <a:t>het budget = </a:t>
            </a:r>
            <a:r>
              <a:rPr lang="nl-NL" sz="1200" kern="1200" dirty="0">
                <a:solidFill>
                  <a:schemeClr val="tx1"/>
                </a:solidFill>
                <a:effectLst/>
                <a:latin typeface="+mn-lt"/>
                <a:ea typeface="+mn-ea"/>
                <a:cs typeface="+mn-cs"/>
              </a:rPr>
              <a:t>het geld dat je kunt uitgeven</a:t>
            </a:r>
          </a:p>
          <a:p>
            <a:pPr fontAlgn="t"/>
            <a:r>
              <a:rPr lang="nl-NL" sz="1200" b="1" kern="1200" dirty="0">
                <a:solidFill>
                  <a:schemeClr val="tx1"/>
                </a:solidFill>
                <a:effectLst/>
                <a:latin typeface="+mn-lt"/>
                <a:ea typeface="+mn-ea"/>
                <a:cs typeface="+mn-cs"/>
              </a:rPr>
              <a:t>aankondigen = </a:t>
            </a:r>
            <a:r>
              <a:rPr lang="nl-NL" sz="1200" kern="1200" dirty="0">
                <a:solidFill>
                  <a:schemeClr val="tx1"/>
                </a:solidFill>
                <a:effectLst/>
                <a:latin typeface="+mn-lt"/>
                <a:ea typeface="+mn-ea"/>
                <a:cs typeface="+mn-cs"/>
              </a:rPr>
              <a:t>vertellen dat iets gaat gebeuren</a:t>
            </a:r>
          </a:p>
          <a:p>
            <a:pPr fontAlgn="t"/>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4170463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1928744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2854338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18</a:t>
            </a:fld>
            <a:endParaRPr lang="nl-NL" dirty="0"/>
          </a:p>
        </p:txBody>
      </p:sp>
    </p:spTree>
    <p:extLst>
      <p:ext uri="{BB962C8B-B14F-4D97-AF65-F5344CB8AC3E}">
        <p14:creationId xmlns:p14="http://schemas.microsoft.com/office/powerpoint/2010/main" val="3496257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666666"/>
                </a:solidFill>
                <a:effectLst/>
                <a:latin typeface="Roboto" panose="02000000000000000000" pitchFamily="2" charset="0"/>
              </a:rPr>
              <a:t>kunst en cultuur; jeugd en onderwijs; het sociaal domein; sport; duurzaamheid</a:t>
            </a:r>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21</a:t>
            </a:fld>
            <a:endParaRPr lang="nl-NL" dirty="0"/>
          </a:p>
        </p:txBody>
      </p:sp>
    </p:spTree>
    <p:extLst>
      <p:ext uri="{BB962C8B-B14F-4D97-AF65-F5344CB8AC3E}">
        <p14:creationId xmlns:p14="http://schemas.microsoft.com/office/powerpoint/2010/main" val="2209003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1287443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2025329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812263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558891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034395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416411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18-1-2022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18-1-2022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18-1-2022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18-1-2022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18-1-2022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18-1-2022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18-1-2022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18-1-2022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18-1-2022</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18-1-2022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18-1-2022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18-1-2022</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4.pn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9.png"/><Relationship Id="rId7"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B:</a:t>
            </a:r>
          </a:p>
          <a:p>
            <a:pPr marL="0" lvl="0" indent="0">
              <a:spcBef>
                <a:spcPts val="200"/>
              </a:spcBef>
              <a:spcAft>
                <a:spcPts val="200"/>
              </a:spcAft>
              <a:buNone/>
            </a:pPr>
            <a:r>
              <a:rPr lang="nl-NL" sz="1800" dirty="0">
                <a:effectLst/>
                <a:ea typeface="Times New Roman" panose="02020603050405020304" pitchFamily="18" charset="0"/>
                <a:cs typeface="Arial" panose="020B0604020202020204" pitchFamily="34" charset="0"/>
              </a:rPr>
              <a:t>Hebben jullie zonnepanelen op jullie huis? Ik heb ze afgelopen zomer op mijn dak laten leggen. Dat was best een </a:t>
            </a:r>
            <a:r>
              <a:rPr lang="nl-NL" sz="1800" b="1" u="sng" dirty="0">
                <a:effectLst/>
                <a:ea typeface="Times New Roman" panose="02020603050405020304" pitchFamily="18" charset="0"/>
                <a:cs typeface="Arial" panose="020B0604020202020204" pitchFamily="34" charset="0"/>
              </a:rPr>
              <a:t>drastische</a:t>
            </a:r>
            <a:r>
              <a:rPr lang="nl-NL" sz="1800" dirty="0">
                <a:effectLst/>
                <a:ea typeface="Times New Roman" panose="02020603050405020304" pitchFamily="18" charset="0"/>
                <a:cs typeface="Arial" panose="020B0604020202020204" pitchFamily="34" charset="0"/>
              </a:rPr>
              <a:t> keuze; </a:t>
            </a:r>
            <a:r>
              <a:rPr lang="nl-NL" sz="1800" b="1" i="1" dirty="0">
                <a:effectLst/>
                <a:ea typeface="Times New Roman" panose="02020603050405020304" pitchFamily="18" charset="0"/>
                <a:cs typeface="Arial" panose="020B0604020202020204" pitchFamily="34" charset="0"/>
              </a:rPr>
              <a:t>een krachtige keuze met grote gevolgen</a:t>
            </a:r>
            <a:r>
              <a:rPr lang="nl-NL" sz="1800" dirty="0">
                <a:effectLst/>
                <a:ea typeface="Times New Roman" panose="02020603050405020304" pitchFamily="18" charset="0"/>
                <a:cs typeface="Arial" panose="020B0604020202020204" pitchFamily="34" charset="0"/>
              </a:rPr>
              <a:t>. Want zonnepanelen zijn heel duur. Toen ik bij mijn vriend </a:t>
            </a:r>
            <a:r>
              <a:rPr lang="nl-NL" sz="1800" b="1" u="sng" dirty="0">
                <a:effectLst/>
                <a:ea typeface="Times New Roman" panose="02020603050405020304" pitchFamily="18" charset="0"/>
                <a:cs typeface="Arial" panose="020B0604020202020204" pitchFamily="34" charset="0"/>
              </a:rPr>
              <a:t>aankondigde</a:t>
            </a:r>
            <a:r>
              <a:rPr lang="nl-NL" sz="1800" dirty="0">
                <a:effectLst/>
                <a:ea typeface="Times New Roman" panose="02020603050405020304" pitchFamily="18" charset="0"/>
                <a:cs typeface="Arial" panose="020B0604020202020204" pitchFamily="34" charset="0"/>
              </a:rPr>
              <a:t>, </a:t>
            </a:r>
            <a:r>
              <a:rPr lang="nl-NL" sz="1800" b="1" i="1" dirty="0">
                <a:effectLst/>
                <a:ea typeface="Times New Roman" panose="02020603050405020304" pitchFamily="18" charset="0"/>
                <a:cs typeface="Arial" panose="020B0604020202020204" pitchFamily="34" charset="0"/>
              </a:rPr>
              <a:t>vertelde</a:t>
            </a:r>
            <a:r>
              <a:rPr lang="nl-NL" sz="1800" dirty="0">
                <a:effectLst/>
                <a:ea typeface="Times New Roman" panose="02020603050405020304" pitchFamily="18" charset="0"/>
                <a:cs typeface="Arial" panose="020B0604020202020204" pitchFamily="34" charset="0"/>
              </a:rPr>
              <a:t>, dat ik zonnepanelen wilde gaan bestellen, schrok hij wel even. En eerst ging hij ook in </a:t>
            </a:r>
            <a:r>
              <a:rPr lang="nl-NL" sz="1800" b="1" u="sng" dirty="0">
                <a:effectLst/>
                <a:ea typeface="Times New Roman" panose="02020603050405020304" pitchFamily="18" charset="0"/>
                <a:cs typeface="Arial" panose="020B0604020202020204" pitchFamily="34" charset="0"/>
              </a:rPr>
              <a:t>protest</a:t>
            </a:r>
            <a:r>
              <a:rPr lang="nl-NL" sz="1800" dirty="0">
                <a:effectLst/>
                <a:ea typeface="Times New Roman" panose="02020603050405020304" pitchFamily="18" charset="0"/>
                <a:cs typeface="Arial" panose="020B0604020202020204" pitchFamily="34" charset="0"/>
              </a:rPr>
              <a:t>. Hij </a:t>
            </a:r>
            <a:r>
              <a:rPr lang="nl-NL" sz="1800" b="1" i="1" dirty="0">
                <a:effectLst/>
                <a:ea typeface="Times New Roman" panose="02020603050405020304" pitchFamily="18" charset="0"/>
                <a:cs typeface="Arial" panose="020B0604020202020204" pitchFamily="34" charset="0"/>
              </a:rPr>
              <a:t>gaf het signaal dat hij er tegen was</a:t>
            </a:r>
            <a:r>
              <a:rPr lang="nl-NL" sz="1800" dirty="0">
                <a:effectLst/>
                <a:ea typeface="Times New Roman" panose="02020603050405020304" pitchFamily="18" charset="0"/>
                <a:cs typeface="Arial" panose="020B0604020202020204" pitchFamily="34" charset="0"/>
              </a:rPr>
              <a:t>. Hij vond ze namelijk veel te duur. Hij dacht dat het niet in ons </a:t>
            </a:r>
            <a:r>
              <a:rPr lang="nl-NL" sz="1800" b="1" u="sng" dirty="0">
                <a:effectLst/>
                <a:ea typeface="Times New Roman" panose="02020603050405020304" pitchFamily="18" charset="0"/>
                <a:cs typeface="Arial" panose="020B0604020202020204" pitchFamily="34" charset="0"/>
              </a:rPr>
              <a:t>budget</a:t>
            </a:r>
            <a:r>
              <a:rPr lang="nl-NL" sz="1800" dirty="0">
                <a:effectLst/>
                <a:ea typeface="Times New Roman" panose="02020603050405020304" pitchFamily="18" charset="0"/>
                <a:cs typeface="Arial" panose="020B0604020202020204" pitchFamily="34" charset="0"/>
              </a:rPr>
              <a:t> paste. Het budget betekent </a:t>
            </a:r>
            <a:r>
              <a:rPr lang="nl-NL" sz="1800" b="1" i="1" dirty="0">
                <a:effectLst/>
                <a:ea typeface="Times New Roman" panose="02020603050405020304" pitchFamily="18" charset="0"/>
                <a:cs typeface="Arial" panose="020B0604020202020204" pitchFamily="34" charset="0"/>
              </a:rPr>
              <a:t>het geld dat je kunt uitgeven</a:t>
            </a:r>
            <a:r>
              <a:rPr lang="nl-NL" sz="1800" dirty="0">
                <a:effectLst/>
                <a:ea typeface="Times New Roman" panose="02020603050405020304" pitchFamily="18" charset="0"/>
                <a:cs typeface="Arial" panose="020B0604020202020204" pitchFamily="34" charset="0"/>
              </a:rPr>
              <a:t>. Maar ik had al wat gerekend van tevoren en ik wist dat het wel paste. Dat we er wel genoeg </a:t>
            </a:r>
            <a:r>
              <a:rPr lang="nl-NL" sz="1800">
                <a:effectLst/>
                <a:ea typeface="Times New Roman" panose="02020603050405020304" pitchFamily="18" charset="0"/>
                <a:cs typeface="Arial" panose="020B0604020202020204" pitchFamily="34" charset="0"/>
              </a:rPr>
              <a:t>geld voor hadde</a:t>
            </a:r>
            <a:r>
              <a:rPr lang="nl-NL" sz="1800">
                <a:ea typeface="Times New Roman" panose="02020603050405020304" pitchFamily="18" charset="0"/>
                <a:cs typeface="Arial" panose="020B0604020202020204" pitchFamily="34" charset="0"/>
              </a:rPr>
              <a:t>n</a:t>
            </a:r>
            <a:r>
              <a:rPr lang="nl-NL" sz="1800" dirty="0">
                <a:ea typeface="Times New Roman" panose="02020603050405020304" pitchFamily="18" charset="0"/>
                <a:cs typeface="Arial" panose="020B0604020202020204" pitchFamily="34" charset="0"/>
              </a:rPr>
              <a:t>. Ik wist namelijk dat je </a:t>
            </a:r>
            <a:r>
              <a:rPr lang="nl-NL" sz="1800" b="1" u="sng" dirty="0">
                <a:ea typeface="Times New Roman" panose="02020603050405020304" pitchFamily="18" charset="0"/>
                <a:cs typeface="Arial" panose="020B0604020202020204" pitchFamily="34" charset="0"/>
              </a:rPr>
              <a:t>subsidie</a:t>
            </a:r>
            <a:r>
              <a:rPr lang="nl-NL" sz="1800" dirty="0">
                <a:ea typeface="Times New Roman" panose="02020603050405020304" pitchFamily="18" charset="0"/>
                <a:cs typeface="Arial" panose="020B0604020202020204" pitchFamily="34" charset="0"/>
              </a:rPr>
              <a:t> kon krijgen. Subsidie is </a:t>
            </a:r>
            <a:r>
              <a:rPr lang="nl-NL" sz="1800" b="1" i="1" dirty="0">
                <a:ea typeface="Times New Roman" panose="02020603050405020304" pitchFamily="18" charset="0"/>
                <a:cs typeface="Arial" panose="020B0604020202020204" pitchFamily="34" charset="0"/>
              </a:rPr>
              <a:t>geld dat je krijgt van de overheid om een project uit te voeren</a:t>
            </a:r>
            <a:r>
              <a:rPr lang="nl-NL" sz="1800" dirty="0">
                <a:ea typeface="Times New Roman" panose="02020603050405020304" pitchFamily="18" charset="0"/>
                <a:cs typeface="Arial" panose="020B0604020202020204" pitchFamily="34" charset="0"/>
              </a:rPr>
              <a:t>. De overheid wil namelijk graag dat we onze huizen duurzamer maken en beter voor het milieu. Toen ik mijn berekening aan mijn vriend liet zien, dacht hij er ook anders over. En toen hebben we dus zonnepanelen besteld. Omdat je nu subsidie krijgt, willen heel veel mensen zonnepanelen en moet je dus wel lang wachten voordat je aan de beurt bent. Daar raakten we wel wat </a:t>
            </a:r>
            <a:r>
              <a:rPr lang="nl-NL" sz="1800" b="1" u="sng" dirty="0">
                <a:ea typeface="Times New Roman" panose="02020603050405020304" pitchFamily="18" charset="0"/>
                <a:cs typeface="Arial" panose="020B0604020202020204" pitchFamily="34" charset="0"/>
              </a:rPr>
              <a:t>gefrustreerd</a:t>
            </a:r>
            <a:r>
              <a:rPr lang="nl-NL" sz="1800" dirty="0">
                <a:ea typeface="Times New Roman" panose="02020603050405020304" pitchFamily="18" charset="0"/>
                <a:cs typeface="Arial" panose="020B0604020202020204" pitchFamily="34" charset="0"/>
              </a:rPr>
              <a:t> door. We waren een beetje </a:t>
            </a:r>
            <a:r>
              <a:rPr lang="nl-NL" sz="1800" b="1" i="1" dirty="0">
                <a:ea typeface="Times New Roman" panose="02020603050405020304" pitchFamily="18" charset="0"/>
                <a:cs typeface="Arial" panose="020B0604020202020204" pitchFamily="34" charset="0"/>
              </a:rPr>
              <a:t>teleurgesteld en boos</a:t>
            </a:r>
            <a:r>
              <a:rPr lang="nl-NL" sz="1800" dirty="0">
                <a:ea typeface="Times New Roman" panose="02020603050405020304" pitchFamily="18" charset="0"/>
                <a:cs typeface="Arial" panose="020B0604020202020204" pitchFamily="34" charset="0"/>
              </a:rPr>
              <a:t>. Maar gelukkig waren we in de zomer aan de beurt. En nu hebben we 10 mooie zonnepanelen op ons dak liggen. Ik merkte laatst met de harde wind trouwens wel dat ze </a:t>
            </a:r>
            <a:r>
              <a:rPr lang="nl-NL" sz="1800" b="1" u="sng" dirty="0">
                <a:ea typeface="Times New Roman" panose="02020603050405020304" pitchFamily="18" charset="0"/>
                <a:cs typeface="Arial" panose="020B0604020202020204" pitchFamily="34" charset="0"/>
              </a:rPr>
              <a:t>kwetsbaar</a:t>
            </a:r>
            <a:r>
              <a:rPr lang="nl-NL" sz="1800" dirty="0">
                <a:ea typeface="Times New Roman" panose="02020603050405020304" pitchFamily="18" charset="0"/>
                <a:cs typeface="Arial" panose="020B0604020202020204" pitchFamily="34" charset="0"/>
              </a:rPr>
              <a:t> zijn, dat ze </a:t>
            </a:r>
            <a:r>
              <a:rPr lang="nl-NL" sz="1800" b="1" i="1" dirty="0">
                <a:ea typeface="Times New Roman" panose="02020603050405020304" pitchFamily="18" charset="0"/>
                <a:cs typeface="Arial" panose="020B0604020202020204" pitchFamily="34" charset="0"/>
              </a:rPr>
              <a:t>makkelijk kapot </a:t>
            </a:r>
            <a:r>
              <a:rPr lang="nl-NL" sz="1800" dirty="0">
                <a:ea typeface="Times New Roman" panose="02020603050405020304" pitchFamily="18" charset="0"/>
                <a:cs typeface="Arial" panose="020B0604020202020204" pitchFamily="34" charset="0"/>
              </a:rPr>
              <a:t>kunnen gaan. Ze begonnen namelijk wat te rammelen. Toen heb ik het bedrijf gebeld dat ze geplaatst heeft. Zij zijn er namelijk </a:t>
            </a:r>
            <a:r>
              <a:rPr lang="nl-NL" sz="1800" b="1" u="sng" dirty="0">
                <a:ea typeface="Times New Roman" panose="02020603050405020304" pitchFamily="18" charset="0"/>
                <a:cs typeface="Arial" panose="020B0604020202020204" pitchFamily="34" charset="0"/>
              </a:rPr>
              <a:t>verantwoordelijk</a:t>
            </a:r>
            <a:r>
              <a:rPr lang="nl-NL" sz="1800" dirty="0">
                <a:ea typeface="Times New Roman" panose="02020603050405020304" pitchFamily="18" charset="0"/>
                <a:cs typeface="Arial" panose="020B0604020202020204" pitchFamily="34" charset="0"/>
              </a:rPr>
              <a:t> voor dat ze goed vast zitten. Zij moeten </a:t>
            </a:r>
            <a:r>
              <a:rPr lang="nl-NL" sz="1800" b="1" i="1" dirty="0">
                <a:ea typeface="Times New Roman" panose="02020603050405020304" pitchFamily="18" charset="0"/>
                <a:cs typeface="Arial" panose="020B0604020202020204" pitchFamily="34" charset="0"/>
              </a:rPr>
              <a:t>daarvoor zorgen</a:t>
            </a:r>
            <a:r>
              <a:rPr lang="nl-NL" sz="1800" dirty="0">
                <a:ea typeface="Times New Roman" panose="02020603050405020304" pitchFamily="18" charset="0"/>
                <a:cs typeface="Arial" panose="020B0604020202020204" pitchFamily="34" charset="0"/>
              </a:rPr>
              <a:t>. Gelukkig kwamen ze snel langs om ze beter vast te maken. En nu is er niks meer aan de hand. Het was afgelopen jaar best duur, maar </a:t>
            </a:r>
            <a:r>
              <a:rPr lang="nl-NL" sz="1800" b="1" u="sng" dirty="0">
                <a:ea typeface="Times New Roman" panose="02020603050405020304" pitchFamily="18" charset="0"/>
                <a:cs typeface="Arial" panose="020B0604020202020204" pitchFamily="34" charset="0"/>
              </a:rPr>
              <a:t>in de loop der tijd</a:t>
            </a:r>
            <a:r>
              <a:rPr lang="nl-NL" sz="1800" dirty="0">
                <a:ea typeface="Times New Roman" panose="02020603050405020304" pitchFamily="18" charset="0"/>
                <a:cs typeface="Arial" panose="020B0604020202020204" pitchFamily="34" charset="0"/>
              </a:rPr>
              <a:t>, </a:t>
            </a:r>
            <a:r>
              <a:rPr lang="nl-NL" sz="1800" b="1" i="1" dirty="0">
                <a:ea typeface="Times New Roman" panose="02020603050405020304" pitchFamily="18" charset="0"/>
                <a:cs typeface="Arial" panose="020B0604020202020204" pitchFamily="34" charset="0"/>
              </a:rPr>
              <a:t>op den duur</a:t>
            </a:r>
            <a:r>
              <a:rPr lang="nl-NL" sz="1800" dirty="0">
                <a:ea typeface="Times New Roman" panose="02020603050405020304" pitchFamily="18" charset="0"/>
                <a:cs typeface="Arial" panose="020B0604020202020204" pitchFamily="34" charset="0"/>
              </a:rPr>
              <a:t>, verdienen we het geld wel weer terug. Want we hoeven nu veel minder stroom te betalen. Dat is wel heel fijn! En het </a:t>
            </a:r>
            <a:r>
              <a:rPr lang="nl-NL" sz="1800" b="1" u="sng" dirty="0">
                <a:ea typeface="Times New Roman" panose="02020603050405020304" pitchFamily="18" charset="0"/>
                <a:cs typeface="Arial" panose="020B0604020202020204" pitchFamily="34" charset="0"/>
              </a:rPr>
              <a:t>veroorzaakt</a:t>
            </a:r>
            <a:r>
              <a:rPr lang="nl-NL" sz="1800" dirty="0">
                <a:ea typeface="Times New Roman" panose="02020603050405020304" pitchFamily="18" charset="0"/>
                <a:cs typeface="Arial" panose="020B0604020202020204" pitchFamily="34" charset="0"/>
              </a:rPr>
              <a:t> ook nog eens een goed gevoel, omdat we nu beter voor het milieu zorgen. Veroorzaken betekent </a:t>
            </a:r>
            <a:r>
              <a:rPr lang="nl-NL" sz="1800" b="1" i="1" dirty="0">
                <a:ea typeface="Times New Roman" panose="02020603050405020304" pitchFamily="18" charset="0"/>
                <a:cs typeface="Arial" panose="020B0604020202020204" pitchFamily="34" charset="0"/>
              </a:rPr>
              <a:t>de oorzaak of reden van iets zijn</a:t>
            </a:r>
            <a:r>
              <a:rPr lang="nl-NL" sz="1800" dirty="0">
                <a:ea typeface="Times New Roman" panose="02020603050405020304" pitchFamily="18" charset="0"/>
                <a:cs typeface="Arial" panose="020B0604020202020204" pitchFamily="34" charset="0"/>
              </a:rPr>
              <a:t>. Wat vinden jullie ervan dat ik zonnepanelen heb gekocht?</a:t>
            </a: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verantwoordelijk</a:t>
            </a:r>
          </a:p>
        </p:txBody>
      </p:sp>
      <p:pic>
        <p:nvPicPr>
          <p:cNvPr id="3" name="Afbeelding 2" descr="Afbeelding met persoon&#10;&#10;Automatisch gegenereerde beschrijving">
            <a:extLst>
              <a:ext uri="{FF2B5EF4-FFF2-40B4-BE49-F238E27FC236}">
                <a16:creationId xmlns:a16="http://schemas.microsoft.com/office/drawing/2014/main" id="{82260B1B-12E5-4D55-9C6F-825A6A448E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1201" y="1484784"/>
            <a:ext cx="7241597" cy="5112568"/>
          </a:xfrm>
          <a:prstGeom prst="rect">
            <a:avLst/>
          </a:prstGeom>
        </p:spPr>
      </p:pic>
    </p:spTree>
    <p:extLst>
      <p:ext uri="{BB962C8B-B14F-4D97-AF65-F5344CB8AC3E}">
        <p14:creationId xmlns:p14="http://schemas.microsoft.com/office/powerpoint/2010/main" val="3001614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in de loop der tijd</a:t>
            </a:r>
          </a:p>
        </p:txBody>
      </p:sp>
      <p:pic>
        <p:nvPicPr>
          <p:cNvPr id="4" name="Afbeelding 3">
            <a:extLst>
              <a:ext uri="{FF2B5EF4-FFF2-40B4-BE49-F238E27FC236}">
                <a16:creationId xmlns:a16="http://schemas.microsoft.com/office/drawing/2014/main" id="{6E5A4B7E-352D-42C9-87AF-26A25F5963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04447" y="1514854"/>
            <a:ext cx="5735106" cy="5288062"/>
          </a:xfrm>
          <a:prstGeom prst="rect">
            <a:avLst/>
          </a:prstGeom>
        </p:spPr>
      </p:pic>
      <p:sp>
        <p:nvSpPr>
          <p:cNvPr id="5" name="Tekstvak 4">
            <a:extLst>
              <a:ext uri="{FF2B5EF4-FFF2-40B4-BE49-F238E27FC236}">
                <a16:creationId xmlns:a16="http://schemas.microsoft.com/office/drawing/2014/main" id="{DB26FBE0-540D-4F81-B815-6B0C25C59D27}"/>
              </a:ext>
            </a:extLst>
          </p:cNvPr>
          <p:cNvSpPr txBox="1"/>
          <p:nvPr/>
        </p:nvSpPr>
        <p:spPr>
          <a:xfrm>
            <a:off x="5724128" y="1568841"/>
            <a:ext cx="1584176" cy="1862048"/>
          </a:xfrm>
          <a:prstGeom prst="rect">
            <a:avLst/>
          </a:prstGeom>
          <a:noFill/>
        </p:spPr>
        <p:txBody>
          <a:bodyPr wrap="square" rtlCol="0">
            <a:spAutoFit/>
          </a:bodyPr>
          <a:lstStyle/>
          <a:p>
            <a:r>
              <a:rPr lang="nl-NL" sz="11500" dirty="0"/>
              <a:t>€</a:t>
            </a:r>
          </a:p>
        </p:txBody>
      </p:sp>
    </p:spTree>
    <p:extLst>
      <p:ext uri="{BB962C8B-B14F-4D97-AF65-F5344CB8AC3E}">
        <p14:creationId xmlns:p14="http://schemas.microsoft.com/office/powerpoint/2010/main" val="3414235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veroorzaken</a:t>
            </a:r>
          </a:p>
        </p:txBody>
      </p:sp>
      <p:pic>
        <p:nvPicPr>
          <p:cNvPr id="3" name="Afbeelding 2">
            <a:extLst>
              <a:ext uri="{FF2B5EF4-FFF2-40B4-BE49-F238E27FC236}">
                <a16:creationId xmlns:a16="http://schemas.microsoft.com/office/drawing/2014/main" id="{81BE5601-167E-47FE-BDCE-86AD257C0B4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1520" y="2439556"/>
            <a:ext cx="2952328" cy="3061673"/>
          </a:xfrm>
          <a:prstGeom prst="rect">
            <a:avLst/>
          </a:prstGeom>
        </p:spPr>
      </p:pic>
      <p:sp>
        <p:nvSpPr>
          <p:cNvPr id="4" name="Pijl: rechts 3">
            <a:extLst>
              <a:ext uri="{FF2B5EF4-FFF2-40B4-BE49-F238E27FC236}">
                <a16:creationId xmlns:a16="http://schemas.microsoft.com/office/drawing/2014/main" id="{328F6E80-AB58-4ECD-BD4F-A6E164B386F8}"/>
              </a:ext>
            </a:extLst>
          </p:cNvPr>
          <p:cNvSpPr/>
          <p:nvPr/>
        </p:nvSpPr>
        <p:spPr>
          <a:xfrm>
            <a:off x="3466358" y="3213592"/>
            <a:ext cx="1800200" cy="108012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pic>
        <p:nvPicPr>
          <p:cNvPr id="5" name="Afbeelding 4">
            <a:extLst>
              <a:ext uri="{FF2B5EF4-FFF2-40B4-BE49-F238E27FC236}">
                <a16:creationId xmlns:a16="http://schemas.microsoft.com/office/drawing/2014/main" id="{8916563F-CC1C-4CBF-914A-A2610E8078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98648" y="2636912"/>
            <a:ext cx="3742241" cy="2598070"/>
          </a:xfrm>
          <a:prstGeom prst="rect">
            <a:avLst/>
          </a:prstGeom>
        </p:spPr>
      </p:pic>
    </p:spTree>
    <p:extLst>
      <p:ext uri="{BB962C8B-B14F-4D97-AF65-F5344CB8AC3E}">
        <p14:creationId xmlns:p14="http://schemas.microsoft.com/office/powerpoint/2010/main" val="684111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kwetsbaar</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robuust</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makkelijk kapot of snel ziek</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200" i="1" dirty="0">
                <a:solidFill>
                  <a:srgbClr val="387038"/>
                </a:solidFill>
                <a:latin typeface="Century Gothic" panose="020B0502020202020204" pitchFamily="34" charset="0"/>
                <a:ea typeface="Calibri"/>
                <a:cs typeface="Times New Roman"/>
              </a:rPr>
              <a:t>Zonnepanelen zijn best </a:t>
            </a:r>
            <a:r>
              <a:rPr lang="nl-NL" sz="2200" i="1" u="sng" dirty="0">
                <a:solidFill>
                  <a:srgbClr val="387038"/>
                </a:solidFill>
                <a:latin typeface="Century Gothic" panose="020B0502020202020204" pitchFamily="34" charset="0"/>
                <a:ea typeface="Calibri"/>
                <a:cs typeface="Times New Roman"/>
              </a:rPr>
              <a:t>kwetsbaar</a:t>
            </a:r>
            <a:r>
              <a:rPr lang="nl-NL" sz="2400" i="1" dirty="0">
                <a:solidFill>
                  <a:srgbClr val="387038"/>
                </a:solidFill>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sterk en stevig gebouwd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r>
              <a:rPr lang="nl-NL" sz="1600" dirty="0">
                <a:latin typeface="Century Gothic" panose="020B0502020202020204" pitchFamily="34" charset="0"/>
                <a:ea typeface="Calibri"/>
                <a:cs typeface="Times New Roman"/>
              </a:rPr>
              <a:t> </a:t>
            </a:r>
            <a:endParaRPr lang="nl-NL" sz="24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200" i="1" dirty="0">
                <a:solidFill>
                  <a:srgbClr val="387038"/>
                </a:solidFill>
                <a:effectLst/>
                <a:latin typeface="Century Gothic" panose="020B0502020202020204" pitchFamily="34" charset="0"/>
                <a:ea typeface="Calibri"/>
                <a:cs typeface="Times New Roman"/>
              </a:rPr>
              <a:t>Dit kunstwerk is heel </a:t>
            </a:r>
            <a:r>
              <a:rPr lang="nl-NL" sz="2200" i="1" u="sng" dirty="0">
                <a:solidFill>
                  <a:srgbClr val="387038"/>
                </a:solidFill>
                <a:effectLst/>
                <a:latin typeface="Century Gothic" panose="020B0502020202020204" pitchFamily="34" charset="0"/>
                <a:ea typeface="Calibri"/>
                <a:cs typeface="Times New Roman"/>
              </a:rPr>
              <a:t>robuust</a:t>
            </a:r>
            <a:r>
              <a:rPr lang="nl-NL" sz="2200" i="1" dirty="0">
                <a:solidFill>
                  <a:srgbClr val="387038"/>
                </a:solidFill>
                <a:effectLst/>
                <a:latin typeface="Century Gothic" panose="020B0502020202020204" pitchFamily="34" charset="0"/>
                <a:ea typeface="Calibri"/>
                <a:cs typeface="Times New Roman"/>
              </a:rPr>
              <a:t>.</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8" name="Afbeelding 7" descr="Afbeelding met zonnecel, outdoor-object&#10;&#10;Automatisch gegenereerde beschrijving">
            <a:extLst>
              <a:ext uri="{FF2B5EF4-FFF2-40B4-BE49-F238E27FC236}">
                <a16:creationId xmlns:a16="http://schemas.microsoft.com/office/drawing/2014/main" id="{634C7F4A-9706-423E-8227-2A1C2CE1E6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2864" y="2744748"/>
            <a:ext cx="3454657" cy="2304256"/>
          </a:xfrm>
          <a:prstGeom prst="rect">
            <a:avLst/>
          </a:prstGeom>
        </p:spPr>
      </p:pic>
      <p:pic>
        <p:nvPicPr>
          <p:cNvPr id="3" name="Afbeelding 2" descr="Afbeelding met binnen, zwart, kettinkje, accessoire&#10;&#10;Automatisch gegenereerde beschrijving">
            <a:extLst>
              <a:ext uri="{FF2B5EF4-FFF2-40B4-BE49-F238E27FC236}">
                <a16:creationId xmlns:a16="http://schemas.microsoft.com/office/drawing/2014/main" id="{6A3FC683-1C72-4E55-B228-C706568E896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36096" y="2667000"/>
            <a:ext cx="2592288" cy="2592288"/>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07504" y="332656"/>
            <a:ext cx="449160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het protest</a:t>
            </a:r>
            <a:endParaRPr lang="nl-NL" sz="36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508375" y="549539"/>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spcAft>
                <a:spcPts val="800"/>
              </a:spcAft>
            </a:pPr>
            <a:r>
              <a:rPr lang="nl-NL" sz="5400" b="1" dirty="0">
                <a:solidFill>
                  <a:srgbClr val="387038"/>
                </a:solidFill>
                <a:latin typeface="Century Gothic" panose="020B0502020202020204" pitchFamily="34" charset="0"/>
                <a:ea typeface="Calibri"/>
                <a:cs typeface="Times New Roman"/>
              </a:rPr>
              <a:t>instemming</a:t>
            </a:r>
            <a:endParaRPr lang="nl-NL" sz="4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het verzet, het signaal dat je ergens tegen bent</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endParaRPr lang="nl-NL" sz="20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200" i="1" dirty="0">
                <a:solidFill>
                  <a:srgbClr val="387038"/>
                </a:solidFill>
                <a:latin typeface="Century Gothic" panose="020B0502020202020204" pitchFamily="34" charset="0"/>
                <a:ea typeface="Calibri"/>
                <a:cs typeface="Times New Roman"/>
              </a:rPr>
              <a:t>Hij vond zonnepanelen veel te duur en ging in </a:t>
            </a:r>
            <a:r>
              <a:rPr lang="nl-NL" sz="2200" i="1" u="sng" dirty="0">
                <a:solidFill>
                  <a:srgbClr val="387038"/>
                </a:solidFill>
                <a:latin typeface="Century Gothic" panose="020B0502020202020204" pitchFamily="34" charset="0"/>
                <a:ea typeface="Calibri"/>
                <a:cs typeface="Times New Roman"/>
              </a:rPr>
              <a:t>protest</a:t>
            </a:r>
            <a:r>
              <a:rPr lang="nl-NL" sz="2200" i="1" dirty="0">
                <a:solidFill>
                  <a:srgbClr val="387038"/>
                </a:solidFill>
                <a:latin typeface="Century Gothic" panose="020B0502020202020204" pitchFamily="34" charset="0"/>
                <a:ea typeface="Calibri"/>
                <a:cs typeface="Times New Roman"/>
              </a:rPr>
              <a:t>. </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82868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het ermee eens zijn, of het goedvinden</a:t>
            </a: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200" i="1" dirty="0">
                <a:solidFill>
                  <a:srgbClr val="387038"/>
                </a:solidFill>
                <a:latin typeface="Century Gothic" panose="020B0502020202020204" pitchFamily="34" charset="0"/>
                <a:ea typeface="Calibri"/>
                <a:cs typeface="Times New Roman"/>
              </a:rPr>
              <a:t>Hij </a:t>
            </a:r>
            <a:r>
              <a:rPr lang="nl-NL" sz="2200" i="1" u="sng" dirty="0">
                <a:solidFill>
                  <a:srgbClr val="387038"/>
                </a:solidFill>
                <a:latin typeface="Century Gothic" panose="020B0502020202020204" pitchFamily="34" charset="0"/>
                <a:ea typeface="Calibri"/>
                <a:cs typeface="Times New Roman"/>
              </a:rPr>
              <a:t>stemt in</a:t>
            </a:r>
            <a:r>
              <a:rPr lang="nl-NL" sz="2200" i="1" dirty="0">
                <a:solidFill>
                  <a:srgbClr val="387038"/>
                </a:solidFill>
                <a:latin typeface="Century Gothic" panose="020B0502020202020204" pitchFamily="34" charset="0"/>
                <a:ea typeface="Calibri"/>
                <a:cs typeface="Times New Roman"/>
              </a:rPr>
              <a:t> met de komst van zonnepanelen. </a:t>
            </a:r>
            <a:r>
              <a:rPr lang="nl-NL" sz="22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25" name="Tekstvak 2">
            <a:extLst>
              <a:ext uri="{FF2B5EF4-FFF2-40B4-BE49-F238E27FC236}">
                <a16:creationId xmlns:a16="http://schemas.microsoft.com/office/drawing/2014/main" id="{F6F5A508-73C7-4F50-88AE-636F04EE64DE}"/>
              </a:ext>
            </a:extLst>
          </p:cNvPr>
          <p:cNvSpPr txBox="1">
            <a:spLocks noChangeArrowheads="1"/>
          </p:cNvSpPr>
          <p:nvPr/>
        </p:nvSpPr>
        <p:spPr bwMode="auto">
          <a:xfrm>
            <a:off x="4508375" y="57733"/>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spcAft>
                <a:spcPts val="800"/>
              </a:spcAft>
            </a:pPr>
            <a:r>
              <a:rPr lang="nl-NL" sz="5400" b="1" dirty="0">
                <a:solidFill>
                  <a:srgbClr val="387038"/>
                </a:solidFill>
                <a:latin typeface="Century Gothic" panose="020B0502020202020204" pitchFamily="34" charset="0"/>
                <a:ea typeface="Calibri"/>
                <a:cs typeface="Times New Roman"/>
              </a:rPr>
              <a:t>de</a:t>
            </a:r>
            <a:endParaRPr lang="nl-NL" sz="4900" dirty="0">
              <a:effectLst/>
              <a:latin typeface="Century Gothic" panose="020B0502020202020204" pitchFamily="34" charset="0"/>
              <a:ea typeface="Calibri"/>
              <a:cs typeface="Times New Roman"/>
            </a:endParaRPr>
          </a:p>
        </p:txBody>
      </p:sp>
      <p:pic>
        <p:nvPicPr>
          <p:cNvPr id="9" name="Afbeelding 8">
            <a:extLst>
              <a:ext uri="{FF2B5EF4-FFF2-40B4-BE49-F238E27FC236}">
                <a16:creationId xmlns:a16="http://schemas.microsoft.com/office/drawing/2014/main" id="{A90E90C4-9788-47B6-9119-E0A03FB8EA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13056" y="2638028"/>
            <a:ext cx="1858516" cy="1858516"/>
          </a:xfrm>
          <a:prstGeom prst="rect">
            <a:avLst/>
          </a:prstGeom>
        </p:spPr>
      </p:pic>
      <p:grpSp>
        <p:nvGrpSpPr>
          <p:cNvPr id="16" name="Groep 15">
            <a:extLst>
              <a:ext uri="{FF2B5EF4-FFF2-40B4-BE49-F238E27FC236}">
                <a16:creationId xmlns:a16="http://schemas.microsoft.com/office/drawing/2014/main" id="{62DCC85E-2B31-4F45-A0EA-76299D3993F3}"/>
              </a:ext>
            </a:extLst>
          </p:cNvPr>
          <p:cNvGrpSpPr/>
          <p:nvPr/>
        </p:nvGrpSpPr>
        <p:grpSpPr>
          <a:xfrm>
            <a:off x="1115616" y="3197311"/>
            <a:ext cx="2141101" cy="1683368"/>
            <a:chOff x="1376363" y="1226143"/>
            <a:chExt cx="7232650" cy="5686425"/>
          </a:xfrm>
        </p:grpSpPr>
        <p:pic>
          <p:nvPicPr>
            <p:cNvPr id="17" name="Afbeelding 16" descr="Afbeelding met tekst, buiten, illustratie&#10;&#10;Automatisch gegenereerde beschrijving">
              <a:extLst>
                <a:ext uri="{FF2B5EF4-FFF2-40B4-BE49-F238E27FC236}">
                  <a16:creationId xmlns:a16="http://schemas.microsoft.com/office/drawing/2014/main" id="{0BAA5D98-9FF1-4D22-A083-76FE36708EDA}"/>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180013" y="1340768"/>
              <a:ext cx="3429000" cy="3429000"/>
            </a:xfrm>
            <a:prstGeom prst="rect">
              <a:avLst/>
            </a:prstGeom>
          </p:spPr>
        </p:pic>
        <p:pic>
          <p:nvPicPr>
            <p:cNvPr id="18" name="Afbeelding 17">
              <a:extLst>
                <a:ext uri="{FF2B5EF4-FFF2-40B4-BE49-F238E27FC236}">
                  <a16:creationId xmlns:a16="http://schemas.microsoft.com/office/drawing/2014/main" id="{E83F08EF-959E-421A-AED3-F63D4D09953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76363" y="1226143"/>
              <a:ext cx="4105275" cy="5686425"/>
            </a:xfrm>
            <a:prstGeom prst="rect">
              <a:avLst/>
            </a:prstGeom>
          </p:spPr>
        </p:pic>
      </p:grpSp>
    </p:spTree>
    <p:extLst>
      <p:ext uri="{BB962C8B-B14F-4D97-AF65-F5344CB8AC3E}">
        <p14:creationId xmlns:p14="http://schemas.microsoft.com/office/powerpoint/2010/main" val="2721804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subtiel</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drastisch</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46507" y="1628800"/>
            <a:ext cx="4181477"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fijntjes, </a:t>
            </a:r>
            <a:r>
              <a:rPr lang="nl-NL" sz="2800" i="0" dirty="0">
                <a:solidFill>
                  <a:srgbClr val="000000"/>
                </a:solidFill>
                <a:effectLst/>
                <a:latin typeface="Century Gothic" panose="020B0502020202020204" pitchFamily="34" charset="0"/>
              </a:rPr>
              <a:t>wat je alleen kunt waarnemen als je heel zorgvuldig bent</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1400" dirty="0">
                <a:latin typeface="Century Gothic" panose="020B0502020202020204" pitchFamily="34" charset="0"/>
                <a:ea typeface="Calibri"/>
                <a:cs typeface="Times New Roman"/>
              </a:rPr>
              <a:t> </a:t>
            </a:r>
            <a:endParaRPr lang="nl-NL" sz="2400" dirty="0">
              <a:effectLst/>
              <a:latin typeface="Century Gothic" panose="020B0502020202020204" pitchFamily="34" charset="0"/>
              <a:ea typeface="Calibri"/>
              <a:cs typeface="Times New Roman"/>
            </a:endParaRPr>
          </a:p>
          <a:p>
            <a:pPr algn="ctr">
              <a:lnSpc>
                <a:spcPct val="107000"/>
              </a:lnSpc>
              <a:spcAft>
                <a:spcPts val="0"/>
              </a:spcAft>
            </a:pPr>
            <a:r>
              <a:rPr lang="nl-NL" sz="2200" i="1" dirty="0">
                <a:solidFill>
                  <a:srgbClr val="387038"/>
                </a:solidFill>
                <a:latin typeface="Century Gothic" panose="020B0502020202020204" pitchFamily="34" charset="0"/>
                <a:ea typeface="Calibri"/>
                <a:cs typeface="Times New Roman"/>
              </a:rPr>
              <a:t>We verfden de lichtblauwe muur donkerblauw. Dat was een </a:t>
            </a:r>
            <a:r>
              <a:rPr lang="nl-NL" sz="2200" i="1" u="sng" dirty="0">
                <a:solidFill>
                  <a:srgbClr val="387038"/>
                </a:solidFill>
                <a:latin typeface="Century Gothic" panose="020B0502020202020204" pitchFamily="34" charset="0"/>
                <a:ea typeface="Calibri"/>
                <a:cs typeface="Times New Roman"/>
              </a:rPr>
              <a:t>subtiel</a:t>
            </a:r>
            <a:r>
              <a:rPr lang="nl-NL" sz="2200" i="1" dirty="0">
                <a:solidFill>
                  <a:srgbClr val="387038"/>
                </a:solidFill>
                <a:latin typeface="Century Gothic" panose="020B0502020202020204" pitchFamily="34" charset="0"/>
                <a:ea typeface="Calibri"/>
                <a:cs typeface="Times New Roman"/>
              </a:rPr>
              <a:t> verschil en maakte weinig uit.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83011" y="1624654"/>
            <a:ext cx="4181477"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krachtig en met grote gevolgen</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105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200" i="1" dirty="0">
                <a:solidFill>
                  <a:srgbClr val="387038"/>
                </a:solidFill>
                <a:effectLst/>
                <a:latin typeface="Century Gothic" panose="020B0502020202020204" pitchFamily="34" charset="0"/>
                <a:ea typeface="Calibri"/>
                <a:cs typeface="Times New Roman"/>
              </a:rPr>
              <a:t>Zonnepanelen </a:t>
            </a:r>
            <a:r>
              <a:rPr lang="nl-NL" sz="2200" i="1">
                <a:solidFill>
                  <a:srgbClr val="387038"/>
                </a:solidFill>
                <a:effectLst/>
                <a:latin typeface="Century Gothic" panose="020B0502020202020204" pitchFamily="34" charset="0"/>
                <a:ea typeface="Calibri"/>
                <a:cs typeface="Times New Roman"/>
              </a:rPr>
              <a:t>aanschaffen </a:t>
            </a:r>
            <a:r>
              <a:rPr lang="nl-NL" sz="2200" i="1">
                <a:solidFill>
                  <a:srgbClr val="387038"/>
                </a:solidFill>
                <a:latin typeface="Century Gothic" panose="020B0502020202020204" pitchFamily="34" charset="0"/>
                <a:ea typeface="Calibri"/>
                <a:cs typeface="Times New Roman"/>
              </a:rPr>
              <a:t>i</a:t>
            </a:r>
            <a:r>
              <a:rPr lang="nl-NL" sz="2200" i="1">
                <a:solidFill>
                  <a:srgbClr val="387038"/>
                </a:solidFill>
                <a:effectLst/>
                <a:latin typeface="Century Gothic" panose="020B0502020202020204" pitchFamily="34" charset="0"/>
                <a:ea typeface="Calibri"/>
                <a:cs typeface="Times New Roman"/>
              </a:rPr>
              <a:t>s </a:t>
            </a:r>
            <a:r>
              <a:rPr lang="nl-NL" sz="2200" i="1" dirty="0">
                <a:solidFill>
                  <a:srgbClr val="387038"/>
                </a:solidFill>
                <a:effectLst/>
                <a:latin typeface="Century Gothic" panose="020B0502020202020204" pitchFamily="34" charset="0"/>
                <a:ea typeface="Calibri"/>
                <a:cs typeface="Times New Roman"/>
              </a:rPr>
              <a:t>een </a:t>
            </a:r>
            <a:r>
              <a:rPr lang="nl-NL" sz="2200" i="1" u="sng" dirty="0">
                <a:solidFill>
                  <a:srgbClr val="387038"/>
                </a:solidFill>
                <a:effectLst/>
                <a:latin typeface="Century Gothic" panose="020B0502020202020204" pitchFamily="34" charset="0"/>
                <a:ea typeface="Calibri"/>
                <a:cs typeface="Times New Roman"/>
              </a:rPr>
              <a:t>drastisch</a:t>
            </a:r>
            <a:r>
              <a:rPr lang="nl-NL" sz="2200" i="1" dirty="0">
                <a:solidFill>
                  <a:srgbClr val="387038"/>
                </a:solidFill>
                <a:effectLst/>
                <a:latin typeface="Century Gothic" panose="020B0502020202020204" pitchFamily="34" charset="0"/>
                <a:ea typeface="Calibri"/>
                <a:cs typeface="Times New Roman"/>
              </a:rPr>
              <a:t> besluit. Het kost erg veel geld.</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10" name="Afbeelding 9" descr="Afbeelding met lucht, gebouw, buiten, zonnecel&#10;&#10;Automatisch gegenereerde beschrijving">
            <a:extLst>
              <a:ext uri="{FF2B5EF4-FFF2-40B4-BE49-F238E27FC236}">
                <a16:creationId xmlns:a16="http://schemas.microsoft.com/office/drawing/2014/main" id="{27416E53-B4DB-42A0-A2F3-CA5E5E1D7D0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36096" y="2924944"/>
            <a:ext cx="2822280" cy="1924795"/>
          </a:xfrm>
          <a:prstGeom prst="rect">
            <a:avLst/>
          </a:prstGeom>
        </p:spPr>
      </p:pic>
      <p:sp>
        <p:nvSpPr>
          <p:cNvPr id="2" name="Rechthoek 1">
            <a:extLst>
              <a:ext uri="{FF2B5EF4-FFF2-40B4-BE49-F238E27FC236}">
                <a16:creationId xmlns:a16="http://schemas.microsoft.com/office/drawing/2014/main" id="{C55052B1-7041-49BB-9707-9CF1F9D62AB2}"/>
              </a:ext>
            </a:extLst>
          </p:cNvPr>
          <p:cNvSpPr/>
          <p:nvPr/>
        </p:nvSpPr>
        <p:spPr>
          <a:xfrm>
            <a:off x="1235422" y="3181381"/>
            <a:ext cx="792088" cy="1319507"/>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0AD92A70-8204-44D0-829A-2BC00855FC68}"/>
              </a:ext>
            </a:extLst>
          </p:cNvPr>
          <p:cNvSpPr/>
          <p:nvPr/>
        </p:nvSpPr>
        <p:spPr>
          <a:xfrm>
            <a:off x="2319019" y="3189613"/>
            <a:ext cx="792088" cy="1319507"/>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68730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07504" y="312737"/>
            <a:ext cx="456361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gefrustreerd</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57412"/>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tevreden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00948"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teleurgesteld en boos, zich benadeeld voelen</a:t>
            </a:r>
          </a:p>
          <a:p>
            <a:pPr>
              <a:lnSpc>
                <a:spcPct val="107000"/>
              </a:lnSpc>
              <a:spcAft>
                <a:spcPts val="0"/>
              </a:spcAft>
            </a:pPr>
            <a:endParaRPr lang="nl-NL" sz="2000" dirty="0">
              <a:effectLst/>
              <a:latin typeface="Century Gothic" panose="020B0502020202020204" pitchFamily="34" charset="0"/>
              <a:ea typeface="Calibri"/>
              <a:cs typeface="Times New Roman"/>
            </a:endParaRPr>
          </a:p>
          <a:p>
            <a:pPr>
              <a:lnSpc>
                <a:spcPct val="107000"/>
              </a:lnSpc>
              <a:spcAft>
                <a:spcPts val="0"/>
              </a:spcAft>
            </a:pPr>
            <a:r>
              <a:rPr lang="nl-NL" sz="2000" dirty="0">
                <a:effectLst/>
                <a:latin typeface="Century Gothic" panose="020B0502020202020204" pitchFamily="34" charset="0"/>
                <a:ea typeface="Calibri"/>
                <a:cs typeface="Times New Roman"/>
              </a:rPr>
              <a:t>  </a:t>
            </a:r>
            <a:endParaRPr lang="nl-NL" sz="10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1050" dirty="0">
                <a:effectLst/>
                <a:latin typeface="Century Gothic" panose="020B0502020202020204" pitchFamily="34" charset="0"/>
                <a:ea typeface="Calibri"/>
                <a:cs typeface="Times New Roman"/>
              </a:rPr>
              <a:t> </a:t>
            </a:r>
            <a:r>
              <a:rPr lang="nl-NL" sz="7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Ik moest zo lang wachten dat ik er </a:t>
            </a:r>
            <a:r>
              <a:rPr lang="nl-NL" sz="2400" i="1" u="sng" dirty="0">
                <a:solidFill>
                  <a:srgbClr val="387038"/>
                </a:solidFill>
                <a:latin typeface="Century Gothic" panose="020B0502020202020204" pitchFamily="34" charset="0"/>
                <a:ea typeface="Calibri"/>
                <a:cs typeface="Times New Roman"/>
              </a:rPr>
              <a:t>gefrustreerd</a:t>
            </a:r>
            <a:r>
              <a:rPr lang="nl-NL" sz="2400" i="1" dirty="0">
                <a:solidFill>
                  <a:srgbClr val="387038"/>
                </a:solidFill>
                <a:latin typeface="Century Gothic" panose="020B0502020202020204" pitchFamily="34" charset="0"/>
                <a:ea typeface="Calibri"/>
                <a:cs typeface="Times New Roman"/>
              </a:rPr>
              <a:t> van raakte.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kalm, zich gezien voelen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We kregen meteen wat we wilden. We voelden ons gezien en waren heel </a:t>
            </a:r>
            <a:r>
              <a:rPr lang="nl-NL" sz="2400" i="1" u="sng" dirty="0">
                <a:solidFill>
                  <a:srgbClr val="387038"/>
                </a:solidFill>
                <a:effectLst/>
                <a:latin typeface="Century Gothic" panose="020B0502020202020204" pitchFamily="34" charset="0"/>
                <a:ea typeface="Calibri"/>
                <a:cs typeface="Times New Roman"/>
              </a:rPr>
              <a:t>tevreden</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10" name="Afbeelding 9">
            <a:extLst>
              <a:ext uri="{FF2B5EF4-FFF2-40B4-BE49-F238E27FC236}">
                <a16:creationId xmlns:a16="http://schemas.microsoft.com/office/drawing/2014/main" id="{0756B85F-C477-47B2-9255-D8C31055AF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79712" y="2636912"/>
            <a:ext cx="2123726" cy="2123726"/>
          </a:xfrm>
          <a:prstGeom prst="rect">
            <a:avLst/>
          </a:prstGeom>
        </p:spPr>
      </p:pic>
      <p:pic>
        <p:nvPicPr>
          <p:cNvPr id="3" name="Afbeelding 2" descr="Afbeelding met persoon, staand, poseren&#10;&#10;Automatisch gegenereerde beschrijving">
            <a:extLst>
              <a:ext uri="{FF2B5EF4-FFF2-40B4-BE49-F238E27FC236}">
                <a16:creationId xmlns:a16="http://schemas.microsoft.com/office/drawing/2014/main" id="{4EF5AC55-186B-4387-99CC-156C9BBBAF0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64088" y="2636912"/>
            <a:ext cx="2880320" cy="1924054"/>
          </a:xfrm>
          <a:prstGeom prst="rect">
            <a:avLst/>
          </a:prstGeom>
        </p:spPr>
      </p:pic>
    </p:spTree>
    <p:extLst>
      <p:ext uri="{BB962C8B-B14F-4D97-AF65-F5344CB8AC3E}">
        <p14:creationId xmlns:p14="http://schemas.microsoft.com/office/powerpoint/2010/main" val="2597211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267744" y="476672"/>
            <a:ext cx="3833337" cy="83489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456220" y="465903"/>
            <a:ext cx="3456383"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het budget</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1" y="3861049"/>
            <a:ext cx="4889957"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400318" y="3881821"/>
            <a:ext cx="4875258"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latin typeface="Century Gothic" panose="020B0502020202020204" pitchFamily="34" charset="0"/>
                <a:ea typeface="Calibri"/>
                <a:cs typeface="Times New Roman"/>
              </a:rPr>
              <a:t>het boodschappenbudget</a:t>
            </a:r>
            <a:endParaRPr lang="nl-NL" sz="2800" b="1" dirty="0">
              <a:effectLst/>
              <a:latin typeface="Century Gothic" panose="020B0502020202020204" pitchFamily="34" charset="0"/>
              <a:ea typeface="Calibri"/>
              <a:cs typeface="Times New Roman"/>
            </a:endParaRPr>
          </a:p>
        </p:txBody>
      </p:sp>
      <p:sp>
        <p:nvSpPr>
          <p:cNvPr id="11" name="Text Box 14"/>
          <p:cNvSpPr txBox="1"/>
          <p:nvPr/>
        </p:nvSpPr>
        <p:spPr>
          <a:xfrm>
            <a:off x="4911169" y="4656409"/>
            <a:ext cx="382049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4911168" y="4793279"/>
            <a:ext cx="3996463"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latin typeface="Century Gothic" panose="020B0502020202020204" pitchFamily="34" charset="0"/>
                <a:ea typeface="Calibri"/>
                <a:cs typeface="Times New Roman"/>
              </a:rPr>
              <a:t>h</a:t>
            </a:r>
            <a:r>
              <a:rPr lang="nl-NL" sz="2800" b="1" dirty="0">
                <a:effectLst/>
                <a:latin typeface="Century Gothic" panose="020B0502020202020204" pitchFamily="34" charset="0"/>
                <a:ea typeface="Calibri"/>
                <a:cs typeface="Times New Roman"/>
              </a:rPr>
              <a:t>et vakantiebudget</a:t>
            </a:r>
          </a:p>
        </p:txBody>
      </p:sp>
      <p:pic>
        <p:nvPicPr>
          <p:cNvPr id="15" name="Afbeelding 14"/>
          <p:cNvPicPr/>
          <p:nvPr/>
        </p:nvPicPr>
        <p:blipFill>
          <a:blip r:embed="rId4"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2"/>
            <a:ext cx="2520280" cy="15121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het geld dat je kunt uitgeven</a:t>
            </a:r>
            <a:endParaRPr lang="nl-NL" sz="1100" dirty="0">
              <a:effectLst/>
              <a:latin typeface="Century Gothic" panose="020B0502020202020204" pitchFamily="34" charset="0"/>
              <a:ea typeface="Calibri"/>
              <a:cs typeface="Times New Roman"/>
            </a:endParaRPr>
          </a:p>
        </p:txBody>
      </p:sp>
      <p:cxnSp>
        <p:nvCxnSpPr>
          <p:cNvPr id="3" name="Rechte verbindingslijn 2">
            <a:extLst>
              <a:ext uri="{FF2B5EF4-FFF2-40B4-BE49-F238E27FC236}">
                <a16:creationId xmlns:a16="http://schemas.microsoft.com/office/drawing/2014/main" id="{F95933CF-10BA-4941-BD57-7B225941213F}"/>
              </a:ext>
            </a:extLst>
          </p:cNvPr>
          <p:cNvCxnSpPr/>
          <p:nvPr/>
        </p:nvCxnSpPr>
        <p:spPr>
          <a:xfrm flipH="1">
            <a:off x="8172400" y="4217815"/>
            <a:ext cx="144016" cy="435321"/>
          </a:xfrm>
          <a:prstGeom prst="line">
            <a:avLst/>
          </a:prstGeom>
          <a:ln w="38100"/>
        </p:spPr>
        <p:style>
          <a:lnRef idx="1">
            <a:schemeClr val="dk1"/>
          </a:lnRef>
          <a:fillRef idx="0">
            <a:schemeClr val="dk1"/>
          </a:fillRef>
          <a:effectRef idx="0">
            <a:schemeClr val="dk1"/>
          </a:effectRef>
          <a:fontRef idx="minor">
            <a:schemeClr val="tx1"/>
          </a:fontRef>
        </p:style>
      </p:cxnSp>
      <p:pic>
        <p:nvPicPr>
          <p:cNvPr id="17" name="Afbeelding 16" descr="Afbeelding met binnen, honing&#10;&#10;Automatisch gegenereerde beschrijving">
            <a:extLst>
              <a:ext uri="{FF2B5EF4-FFF2-40B4-BE49-F238E27FC236}">
                <a16:creationId xmlns:a16="http://schemas.microsoft.com/office/drawing/2014/main" id="{5A3CE797-458D-4AE3-954C-E13EAADBBEC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39507" y="1412083"/>
            <a:ext cx="1924559" cy="1283681"/>
          </a:xfrm>
          <a:prstGeom prst="rect">
            <a:avLst/>
          </a:prstGeom>
        </p:spPr>
      </p:pic>
      <p:pic>
        <p:nvPicPr>
          <p:cNvPr id="18" name="Afbeelding 17" descr="Afbeelding met binnen&#10;&#10;Automatisch gegenereerde beschrijving">
            <a:extLst>
              <a:ext uri="{FF2B5EF4-FFF2-40B4-BE49-F238E27FC236}">
                <a16:creationId xmlns:a16="http://schemas.microsoft.com/office/drawing/2014/main" id="{CC34D250-369C-42D9-8505-5566CD394F2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3568" y="4656409"/>
            <a:ext cx="1024066" cy="684076"/>
          </a:xfrm>
          <a:prstGeom prst="rect">
            <a:avLst/>
          </a:prstGeom>
        </p:spPr>
      </p:pic>
      <p:pic>
        <p:nvPicPr>
          <p:cNvPr id="20" name="Afbeelding 19">
            <a:extLst>
              <a:ext uri="{FF2B5EF4-FFF2-40B4-BE49-F238E27FC236}">
                <a16:creationId xmlns:a16="http://schemas.microsoft.com/office/drawing/2014/main" id="{17C12B47-A777-4763-B416-BB499958454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99730" y="4656408"/>
            <a:ext cx="1024067" cy="684077"/>
          </a:xfrm>
          <a:prstGeom prst="rect">
            <a:avLst/>
          </a:prstGeom>
        </p:spPr>
      </p:pic>
      <p:pic>
        <p:nvPicPr>
          <p:cNvPr id="22" name="Afbeelding 21">
            <a:extLst>
              <a:ext uri="{FF2B5EF4-FFF2-40B4-BE49-F238E27FC236}">
                <a16:creationId xmlns:a16="http://schemas.microsoft.com/office/drawing/2014/main" id="{41C15BBF-5C84-447B-B28C-CBC557DD1BE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99388" y="5355415"/>
            <a:ext cx="1024067" cy="684077"/>
          </a:xfrm>
          <a:prstGeom prst="rect">
            <a:avLst/>
          </a:prstGeom>
        </p:spPr>
      </p:pic>
      <p:pic>
        <p:nvPicPr>
          <p:cNvPr id="23" name="Afbeelding 22" descr="Afbeelding met water, lucht, buiten, strand&#10;&#10;Automatisch gegenereerde beschrijving">
            <a:extLst>
              <a:ext uri="{FF2B5EF4-FFF2-40B4-BE49-F238E27FC236}">
                <a16:creationId xmlns:a16="http://schemas.microsoft.com/office/drawing/2014/main" id="{526D5AD7-6BA3-4633-B445-37C2C34D0B5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2168" y="5444970"/>
            <a:ext cx="906016" cy="605219"/>
          </a:xfrm>
          <a:prstGeom prst="rect">
            <a:avLst/>
          </a:prstGeom>
        </p:spPr>
      </p:pic>
    </p:spTree>
    <p:extLst>
      <p:ext uri="{BB962C8B-B14F-4D97-AF65-F5344CB8AC3E}">
        <p14:creationId xmlns:p14="http://schemas.microsoft.com/office/powerpoint/2010/main" val="192884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76137" y="4613569"/>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oorzaak</a:t>
            </a:r>
            <a:endParaRPr lang="nl-NL" sz="900" dirty="0">
              <a:effectLst/>
              <a:latin typeface="Century Gothic" panose="020B0502020202020204" pitchFamily="34" charset="0"/>
              <a:ea typeface="Calibri"/>
              <a:cs typeface="Times New Roman"/>
            </a:endParaRPr>
          </a:p>
        </p:txBody>
      </p:sp>
      <p:sp>
        <p:nvSpPr>
          <p:cNvPr id="10" name="Text Box 14"/>
          <p:cNvSpPr txBox="1"/>
          <p:nvPr/>
        </p:nvSpPr>
        <p:spPr>
          <a:xfrm>
            <a:off x="5878279" y="3464336"/>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het gevolg</a:t>
            </a:r>
            <a:endParaRPr lang="nl-NL" sz="900" dirty="0">
              <a:effectLst/>
              <a:latin typeface="Century Gothic" panose="020B0502020202020204" pitchFamily="34" charset="0"/>
              <a:ea typeface="Calibri"/>
              <a:cs typeface="Times New Roman"/>
            </a:endParaRPr>
          </a:p>
        </p:txBody>
      </p:sp>
      <p:sp>
        <p:nvSpPr>
          <p:cNvPr id="11" name="Text Box 14"/>
          <p:cNvSpPr txBox="1"/>
          <p:nvPr/>
        </p:nvSpPr>
        <p:spPr>
          <a:xfrm>
            <a:off x="420350" y="567166"/>
            <a:ext cx="7464017"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effectLst/>
                <a:latin typeface="Century Gothic" panose="020B0502020202020204" pitchFamily="34" charset="0"/>
                <a:ea typeface="Calibri"/>
                <a:cs typeface="Times New Roman"/>
              </a:rPr>
              <a:t>De zonnepanelen </a:t>
            </a:r>
            <a:r>
              <a:rPr lang="nl-NL" sz="2000" i="1" u="sng" dirty="0">
                <a:solidFill>
                  <a:srgbClr val="387038"/>
                </a:solidFill>
                <a:effectLst/>
                <a:latin typeface="Century Gothic" panose="020B0502020202020204" pitchFamily="34" charset="0"/>
                <a:ea typeface="Calibri"/>
                <a:cs typeface="Times New Roman"/>
              </a:rPr>
              <a:t>veroorzaken</a:t>
            </a:r>
            <a:r>
              <a:rPr lang="nl-NL" sz="2000" i="1" dirty="0">
                <a:solidFill>
                  <a:srgbClr val="387038"/>
                </a:solidFill>
                <a:effectLst/>
                <a:latin typeface="Century Gothic" panose="020B0502020202020204" pitchFamily="34" charset="0"/>
                <a:ea typeface="Calibri"/>
                <a:cs typeface="Times New Roman"/>
              </a:rPr>
              <a:t> een goed gevoel, omdat we iets goeds doen voor het milieu.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15810" y="5440480"/>
            <a:ext cx="2664360"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395535" y="5433412"/>
            <a:ext cx="2232249"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de reden</a:t>
            </a:r>
            <a:endParaRPr lang="nl-NL" sz="24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3224055" y="4790794"/>
            <a:ext cx="2808312" cy="41993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endParaRPr lang="nl-NL" sz="1050" dirty="0">
              <a:effectLst/>
              <a:latin typeface="Century Gothic" panose="020B0502020202020204" pitchFamily="34" charset="0"/>
              <a:ea typeface="Calibri"/>
              <a:cs typeface="Times New Roman"/>
            </a:endParaRPr>
          </a:p>
        </p:txBody>
      </p:sp>
      <p:sp>
        <p:nvSpPr>
          <p:cNvPr id="16" name="Text Box 14"/>
          <p:cNvSpPr txBox="1"/>
          <p:nvPr/>
        </p:nvSpPr>
        <p:spPr>
          <a:xfrm>
            <a:off x="6032433" y="4309312"/>
            <a:ext cx="2830499" cy="80772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7" name="Tekstvak 2"/>
          <p:cNvSpPr txBox="1">
            <a:spLocks noChangeArrowheads="1"/>
          </p:cNvSpPr>
          <p:nvPr/>
        </p:nvSpPr>
        <p:spPr bwMode="auto">
          <a:xfrm>
            <a:off x="6012160" y="4302244"/>
            <a:ext cx="2850772" cy="31132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wat er daarna gebeurt</a:t>
            </a:r>
            <a:endParaRPr lang="nl-NL" sz="1050" dirty="0">
              <a:effectLst/>
              <a:latin typeface="Century Gothic" panose="020B0502020202020204" pitchFamily="34" charset="0"/>
              <a:ea typeface="Calibri"/>
              <a:cs typeface="Times New Roman"/>
            </a:endParaRPr>
          </a:p>
        </p:txBody>
      </p:sp>
      <p:pic>
        <p:nvPicPr>
          <p:cNvPr id="18" name="Afbeelding 17">
            <a:extLst>
              <a:ext uri="{FF2B5EF4-FFF2-40B4-BE49-F238E27FC236}">
                <a16:creationId xmlns:a16="http://schemas.microsoft.com/office/drawing/2014/main" id="{DA3E6ECD-1BCF-489D-9085-EB2C2A4309E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596515" y="2472554"/>
            <a:ext cx="1298656" cy="1346754"/>
          </a:xfrm>
          <a:prstGeom prst="rect">
            <a:avLst/>
          </a:prstGeom>
        </p:spPr>
      </p:pic>
      <p:pic>
        <p:nvPicPr>
          <p:cNvPr id="19" name="Afbeelding 18">
            <a:extLst>
              <a:ext uri="{FF2B5EF4-FFF2-40B4-BE49-F238E27FC236}">
                <a16:creationId xmlns:a16="http://schemas.microsoft.com/office/drawing/2014/main" id="{B1619C15-A61D-407B-9163-0AC7E4EF40D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51236" y="1617726"/>
            <a:ext cx="2592889" cy="1800126"/>
          </a:xfrm>
          <a:prstGeom prst="rect">
            <a:avLst/>
          </a:prstGeom>
        </p:spPr>
      </p:pic>
      <p:sp>
        <p:nvSpPr>
          <p:cNvPr id="2" name="Pijl: rechts 1">
            <a:extLst>
              <a:ext uri="{FF2B5EF4-FFF2-40B4-BE49-F238E27FC236}">
                <a16:creationId xmlns:a16="http://schemas.microsoft.com/office/drawing/2014/main" id="{099CA4A6-8ABA-4976-9EA6-70C6CAFEDF34}"/>
              </a:ext>
            </a:extLst>
          </p:cNvPr>
          <p:cNvSpPr/>
          <p:nvPr/>
        </p:nvSpPr>
        <p:spPr>
          <a:xfrm rot="20738288">
            <a:off x="3226234" y="3875150"/>
            <a:ext cx="2691530" cy="70104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dirty="0"/>
          </a:p>
        </p:txBody>
      </p:sp>
      <p:sp>
        <p:nvSpPr>
          <p:cNvPr id="3" name="Tekstvak 2">
            <a:extLst>
              <a:ext uri="{FF2B5EF4-FFF2-40B4-BE49-F238E27FC236}">
                <a16:creationId xmlns:a16="http://schemas.microsoft.com/office/drawing/2014/main" id="{E462B6B6-4306-4D7F-A0C8-027F1397BCBA}"/>
              </a:ext>
            </a:extLst>
          </p:cNvPr>
          <p:cNvSpPr txBox="1"/>
          <p:nvPr/>
        </p:nvSpPr>
        <p:spPr>
          <a:xfrm rot="20716191">
            <a:off x="3582275" y="4000892"/>
            <a:ext cx="1965416" cy="369332"/>
          </a:xfrm>
          <a:prstGeom prst="rect">
            <a:avLst/>
          </a:prstGeom>
          <a:noFill/>
        </p:spPr>
        <p:txBody>
          <a:bodyPr wrap="square" rtlCol="0">
            <a:spAutoFit/>
          </a:bodyPr>
          <a:lstStyle/>
          <a:p>
            <a:r>
              <a:rPr lang="nl-NL" dirty="0"/>
              <a:t>VEROORZAKEN</a:t>
            </a:r>
          </a:p>
        </p:txBody>
      </p:sp>
      <p:pic>
        <p:nvPicPr>
          <p:cNvPr id="21" name="Afbeelding 20" descr="Afbeelding met lucht, gebouw, buiten, zonnecel&#10;&#10;Automatisch gegenereerde beschrijving">
            <a:extLst>
              <a:ext uri="{FF2B5EF4-FFF2-40B4-BE49-F238E27FC236}">
                <a16:creationId xmlns:a16="http://schemas.microsoft.com/office/drawing/2014/main" id="{595E0595-30FC-4143-ACB5-B7CF132607B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7026" y="2946468"/>
            <a:ext cx="2272148" cy="1549605"/>
          </a:xfrm>
          <a:prstGeom prst="rect">
            <a:avLst/>
          </a:prstGeom>
        </p:spPr>
      </p:pic>
      <p:sp>
        <p:nvSpPr>
          <p:cNvPr id="22" name="Text Box 14">
            <a:extLst>
              <a:ext uri="{FF2B5EF4-FFF2-40B4-BE49-F238E27FC236}">
                <a16:creationId xmlns:a16="http://schemas.microsoft.com/office/drawing/2014/main" id="{03A09B9A-5616-4415-872A-E3EA36EF71F0}"/>
              </a:ext>
            </a:extLst>
          </p:cNvPr>
          <p:cNvSpPr txBox="1"/>
          <p:nvPr/>
        </p:nvSpPr>
        <p:spPr>
          <a:xfrm>
            <a:off x="3152113" y="4861004"/>
            <a:ext cx="2808311" cy="81429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23" name="Tekstvak 2">
            <a:extLst>
              <a:ext uri="{FF2B5EF4-FFF2-40B4-BE49-F238E27FC236}">
                <a16:creationId xmlns:a16="http://schemas.microsoft.com/office/drawing/2014/main" id="{ED0654C8-FB5A-4303-BFFF-D08A1BA9BA32}"/>
              </a:ext>
            </a:extLst>
          </p:cNvPr>
          <p:cNvSpPr txBox="1">
            <a:spLocks noChangeArrowheads="1"/>
          </p:cNvSpPr>
          <p:nvPr/>
        </p:nvSpPr>
        <p:spPr bwMode="auto">
          <a:xfrm>
            <a:off x="3144756" y="4790794"/>
            <a:ext cx="3067187"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de oorzaak of reden van iets zijn</a:t>
            </a:r>
            <a:endParaRPr lang="nl-NL" sz="2400" dirty="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1564739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3 – 18 januari 2022</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979714" y="2285921"/>
            <a:ext cx="4680518" cy="92705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1884663" y="2310166"/>
            <a:ext cx="4824535"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a</a:t>
            </a:r>
            <a:r>
              <a:rPr lang="nl-NL" sz="5400" b="1" dirty="0">
                <a:effectLst/>
                <a:latin typeface="Century Gothic" panose="020B0502020202020204" pitchFamily="34" charset="0"/>
                <a:ea typeface="Calibri"/>
                <a:cs typeface="Times New Roman"/>
              </a:rPr>
              <a:t>ankondigen</a:t>
            </a:r>
            <a:endParaRPr lang="nl-NL" sz="900" dirty="0">
              <a:effectLst/>
              <a:latin typeface="Century Gothic" panose="020B0502020202020204" pitchFamily="34" charset="0"/>
              <a:ea typeface="Calibri"/>
              <a:cs typeface="Times New Roman"/>
            </a:endParaRPr>
          </a:p>
        </p:txBody>
      </p:sp>
      <p:cxnSp>
        <p:nvCxnSpPr>
          <p:cNvPr id="8" name="Rechte verbindingslijn 7"/>
          <p:cNvCxnSpPr>
            <a:cxnSpLocks/>
          </p:cNvCxnSpPr>
          <p:nvPr/>
        </p:nvCxnSpPr>
        <p:spPr>
          <a:xfrm flipH="1">
            <a:off x="827584" y="3212976"/>
            <a:ext cx="1584176" cy="20098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579615" y="1432346"/>
            <a:ext cx="1266404" cy="8535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408503" y="3212976"/>
            <a:ext cx="1300695" cy="12166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408503" y="4429602"/>
            <a:ext cx="332453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5213922" y="4483569"/>
            <a:ext cx="3737808"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2800" dirty="0">
                <a:effectLst/>
                <a:latin typeface="Century Gothic" panose="020B0502020202020204" pitchFamily="34" charset="0"/>
                <a:ea typeface="Calibri"/>
                <a:cs typeface="Times New Roman"/>
              </a:rPr>
              <a:t>“Ik ga verhuizen”</a:t>
            </a:r>
          </a:p>
        </p:txBody>
      </p:sp>
      <p:sp>
        <p:nvSpPr>
          <p:cNvPr id="13" name="Text Box 14"/>
          <p:cNvSpPr txBox="1"/>
          <p:nvPr/>
        </p:nvSpPr>
        <p:spPr>
          <a:xfrm>
            <a:off x="4427984" y="825813"/>
            <a:ext cx="381642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308580" y="879847"/>
            <a:ext cx="3947477" cy="57207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2800" dirty="0">
                <a:effectLst/>
                <a:latin typeface="Century Gothic" panose="020B0502020202020204" pitchFamily="34" charset="0"/>
                <a:ea typeface="Calibri"/>
                <a:cs typeface="Times New Roman"/>
              </a:rPr>
              <a:t>“Wij gaan trouwen”</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412692" y="5222825"/>
            <a:ext cx="5776725"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382232" y="5266786"/>
            <a:ext cx="5776726"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2800" dirty="0">
                <a:effectLst/>
                <a:latin typeface="Century Gothic" panose="020B0502020202020204" pitchFamily="34" charset="0"/>
                <a:ea typeface="Calibri"/>
                <a:cs typeface="Times New Roman"/>
              </a:rPr>
              <a:t>“Ik ga zonnepanelen bestellen”</a:t>
            </a:r>
            <a:endParaRPr lang="nl-NL" sz="90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1370764" y="3183299"/>
            <a:ext cx="6225572" cy="55729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1370764" y="3212976"/>
            <a:ext cx="6225572"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vertellen dat iets gaat gebeuren</a:t>
            </a:r>
            <a:endParaRPr lang="nl-NL" sz="1100" dirty="0">
              <a:effectLst/>
              <a:latin typeface="Century Gothic" panose="020B0502020202020204" pitchFamily="34" charset="0"/>
              <a:ea typeface="Calibri"/>
              <a:cs typeface="Times New Roman"/>
            </a:endParaRPr>
          </a:p>
        </p:txBody>
      </p:sp>
      <p:sp>
        <p:nvSpPr>
          <p:cNvPr id="24" name="Tekstballon: ovaal 23">
            <a:extLst>
              <a:ext uri="{FF2B5EF4-FFF2-40B4-BE49-F238E27FC236}">
                <a16:creationId xmlns:a16="http://schemas.microsoft.com/office/drawing/2014/main" id="{B027724C-AD2B-4E9E-8527-0BB628CE51EB}"/>
              </a:ext>
            </a:extLst>
          </p:cNvPr>
          <p:cNvSpPr/>
          <p:nvPr/>
        </p:nvSpPr>
        <p:spPr>
          <a:xfrm>
            <a:off x="7681326" y="395133"/>
            <a:ext cx="1051710" cy="596669"/>
          </a:xfrm>
          <a:prstGeom prst="wedgeEllipseCallout">
            <a:avLst>
              <a:gd name="adj1" fmla="val -41771"/>
              <a:gd name="adj2" fmla="val 50250"/>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5" name="Tekstballon: ovaal 24">
            <a:extLst>
              <a:ext uri="{FF2B5EF4-FFF2-40B4-BE49-F238E27FC236}">
                <a16:creationId xmlns:a16="http://schemas.microsoft.com/office/drawing/2014/main" id="{DBD6E2B0-8BD7-4919-8AEE-284DE722999E}"/>
              </a:ext>
            </a:extLst>
          </p:cNvPr>
          <p:cNvSpPr/>
          <p:nvPr/>
        </p:nvSpPr>
        <p:spPr>
          <a:xfrm>
            <a:off x="4604957" y="3948845"/>
            <a:ext cx="1051710" cy="596669"/>
          </a:xfrm>
          <a:prstGeom prst="wedgeEllipseCallout">
            <a:avLst>
              <a:gd name="adj1" fmla="val 47978"/>
              <a:gd name="adj2" fmla="val 57665"/>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6" name="Tekstballon: ovaal 25">
            <a:extLst>
              <a:ext uri="{FF2B5EF4-FFF2-40B4-BE49-F238E27FC236}">
                <a16:creationId xmlns:a16="http://schemas.microsoft.com/office/drawing/2014/main" id="{25C7F319-3A34-477B-9087-AC5F3E226A43}"/>
              </a:ext>
            </a:extLst>
          </p:cNvPr>
          <p:cNvSpPr/>
          <p:nvPr/>
        </p:nvSpPr>
        <p:spPr>
          <a:xfrm>
            <a:off x="2163596" y="4704957"/>
            <a:ext cx="1051710" cy="596669"/>
          </a:xfrm>
          <a:prstGeom prst="wedgeEllipseCallout">
            <a:avLst>
              <a:gd name="adj1" fmla="val -41771"/>
              <a:gd name="adj2" fmla="val 50250"/>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23" name="Afbeelding 22" descr="Afbeelding met tekst, bijl, gereedschap&#10;&#10;Automatisch gegenereerde beschrijving">
            <a:extLst>
              <a:ext uri="{FF2B5EF4-FFF2-40B4-BE49-F238E27FC236}">
                <a16:creationId xmlns:a16="http://schemas.microsoft.com/office/drawing/2014/main" id="{A51804FF-7765-4F3B-96EA-880D75E71E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9231" y="1041906"/>
            <a:ext cx="1728192" cy="1186538"/>
          </a:xfrm>
          <a:prstGeom prst="rect">
            <a:avLst/>
          </a:prstGeom>
        </p:spPr>
      </p:pic>
    </p:spTree>
    <p:extLst>
      <p:ext uri="{BB962C8B-B14F-4D97-AF65-F5344CB8AC3E}">
        <p14:creationId xmlns:p14="http://schemas.microsoft.com/office/powerpoint/2010/main" val="4195661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184089" y="1864772"/>
            <a:ext cx="4680518" cy="92705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089038" y="1889017"/>
            <a:ext cx="4824535"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de subsidie</a:t>
            </a:r>
            <a:endParaRPr lang="nl-NL" sz="900" dirty="0">
              <a:effectLst/>
              <a:latin typeface="Century Gothic" panose="020B0502020202020204" pitchFamily="34" charset="0"/>
              <a:ea typeface="Calibri"/>
              <a:cs typeface="Times New Roman"/>
            </a:endParaRPr>
          </a:p>
        </p:txBody>
      </p:sp>
      <p:cxnSp>
        <p:nvCxnSpPr>
          <p:cNvPr id="8" name="Rechte verbindingslijn 7"/>
          <p:cNvCxnSpPr>
            <a:cxnSpLocks/>
          </p:cNvCxnSpPr>
          <p:nvPr/>
        </p:nvCxnSpPr>
        <p:spPr>
          <a:xfrm flipH="1">
            <a:off x="1031959" y="2791827"/>
            <a:ext cx="1656184" cy="20098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783990" y="1011197"/>
            <a:ext cx="1266404" cy="8535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4632359" y="404664"/>
            <a:ext cx="381642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512955" y="458698"/>
            <a:ext cx="3947477" cy="57207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2800" dirty="0">
                <a:effectLst/>
                <a:latin typeface="Century Gothic" panose="020B0502020202020204" pitchFamily="34" charset="0"/>
                <a:ea typeface="Calibri"/>
                <a:cs typeface="Times New Roman"/>
              </a:rPr>
              <a:t>duurzaamheid</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644495" y="4352419"/>
            <a:ext cx="307918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388807" y="4415764"/>
            <a:ext cx="3400462"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2800" dirty="0">
                <a:effectLst/>
                <a:latin typeface="Century Gothic" panose="020B0502020202020204" pitchFamily="34" charset="0"/>
                <a:ea typeface="Calibri"/>
                <a:cs typeface="Times New Roman"/>
              </a:rPr>
              <a:t>ondersteuning</a:t>
            </a:r>
            <a:endParaRPr lang="nl-NL" sz="900" dirty="0">
              <a:effectLst/>
              <a:latin typeface="Century Gothic" panose="020B0502020202020204" pitchFamily="34" charset="0"/>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1287107" y="2762150"/>
            <a:ext cx="6978536" cy="98496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1287107" y="2791827"/>
            <a:ext cx="7089668"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kern="1200" dirty="0">
                <a:solidFill>
                  <a:schemeClr val="tx1"/>
                </a:solidFill>
                <a:effectLst/>
                <a:latin typeface="Century Gothic" panose="020B0502020202020204" pitchFamily="34" charset="0"/>
              </a:rPr>
              <a:t>het geld dat je krijgt van de overheid om een project uit te voeren</a:t>
            </a:r>
            <a:endParaRPr lang="nl-NL" sz="1100" dirty="0">
              <a:effectLst/>
              <a:latin typeface="Century Gothic" panose="020B0502020202020204" pitchFamily="34" charset="0"/>
              <a:ea typeface="Calibri"/>
              <a:cs typeface="Times New Roman"/>
            </a:endParaRPr>
          </a:p>
        </p:txBody>
      </p:sp>
      <p:sp>
        <p:nvSpPr>
          <p:cNvPr id="3" name="Tekstvak 2">
            <a:extLst>
              <a:ext uri="{FF2B5EF4-FFF2-40B4-BE49-F238E27FC236}">
                <a16:creationId xmlns:a16="http://schemas.microsoft.com/office/drawing/2014/main" id="{57A22F50-B38A-4376-AC1C-6ED328738E6A}"/>
              </a:ext>
            </a:extLst>
          </p:cNvPr>
          <p:cNvSpPr txBox="1"/>
          <p:nvPr/>
        </p:nvSpPr>
        <p:spPr>
          <a:xfrm>
            <a:off x="298177" y="5396181"/>
            <a:ext cx="8956395" cy="369332"/>
          </a:xfrm>
          <a:prstGeom prst="rect">
            <a:avLst/>
          </a:prstGeom>
          <a:noFill/>
        </p:spPr>
        <p:txBody>
          <a:bodyPr wrap="square" rtlCol="0">
            <a:spAutoFit/>
          </a:bodyPr>
          <a:lstStyle/>
          <a:p>
            <a:r>
              <a:rPr lang="nl-NL" i="1" dirty="0">
                <a:solidFill>
                  <a:srgbClr val="00B050"/>
                </a:solidFill>
                <a:latin typeface="Century Gothic" panose="020B0502020202020204" pitchFamily="34" charset="0"/>
              </a:rPr>
              <a:t>Met </a:t>
            </a:r>
            <a:r>
              <a:rPr lang="nl-NL" i="1" u="sng" dirty="0">
                <a:solidFill>
                  <a:srgbClr val="00B050"/>
                </a:solidFill>
                <a:latin typeface="Century Gothic" panose="020B0502020202020204" pitchFamily="34" charset="0"/>
              </a:rPr>
              <a:t>subsidie</a:t>
            </a:r>
            <a:r>
              <a:rPr lang="nl-NL" i="1" dirty="0">
                <a:solidFill>
                  <a:srgbClr val="00B050"/>
                </a:solidFill>
                <a:latin typeface="Century Gothic" panose="020B0502020202020204" pitchFamily="34" charset="0"/>
              </a:rPr>
              <a:t> </a:t>
            </a:r>
            <a:r>
              <a:rPr lang="nl-NL" i="1" u="sng" dirty="0">
                <a:solidFill>
                  <a:srgbClr val="00B050"/>
                </a:solidFill>
                <a:latin typeface="Century Gothic" panose="020B0502020202020204" pitchFamily="34" charset="0"/>
              </a:rPr>
              <a:t>ondersteunt</a:t>
            </a:r>
            <a:r>
              <a:rPr lang="nl-NL" i="1" dirty="0">
                <a:solidFill>
                  <a:srgbClr val="00B050"/>
                </a:solidFill>
                <a:latin typeface="Century Gothic" panose="020B0502020202020204" pitchFamily="34" charset="0"/>
              </a:rPr>
              <a:t> de overheid je met het </a:t>
            </a:r>
            <a:r>
              <a:rPr lang="nl-NL" i="1" u="sng" dirty="0">
                <a:solidFill>
                  <a:srgbClr val="00B050"/>
                </a:solidFill>
                <a:latin typeface="Century Gothic" panose="020B0502020202020204" pitchFamily="34" charset="0"/>
              </a:rPr>
              <a:t>verduurzamen</a:t>
            </a:r>
            <a:r>
              <a:rPr lang="nl-NL" i="1" dirty="0">
                <a:solidFill>
                  <a:srgbClr val="00B050"/>
                </a:solidFill>
                <a:latin typeface="Century Gothic" panose="020B0502020202020204" pitchFamily="34" charset="0"/>
              </a:rPr>
              <a:t> van je huis.</a:t>
            </a:r>
          </a:p>
        </p:txBody>
      </p:sp>
      <p:pic>
        <p:nvPicPr>
          <p:cNvPr id="21" name="Afbeelding 20">
            <a:extLst>
              <a:ext uri="{FF2B5EF4-FFF2-40B4-BE49-F238E27FC236}">
                <a16:creationId xmlns:a16="http://schemas.microsoft.com/office/drawing/2014/main" id="{0CDC3D2C-3056-41B9-81C3-24B79CAAA57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74276" y="1555798"/>
            <a:ext cx="1533998" cy="1187326"/>
          </a:xfrm>
          <a:prstGeom prst="rect">
            <a:avLst/>
          </a:prstGeom>
        </p:spPr>
      </p:pic>
    </p:spTree>
    <p:extLst>
      <p:ext uri="{BB962C8B-B14F-4D97-AF65-F5344CB8AC3E}">
        <p14:creationId xmlns:p14="http://schemas.microsoft.com/office/powerpoint/2010/main" val="3655380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771084"/>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verantwoordelijk</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zorg dragend voor</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r>
              <a:rPr lang="nl-NL" sz="2700" i="1" dirty="0">
                <a:solidFill>
                  <a:srgbClr val="387038"/>
                </a:solidFill>
                <a:latin typeface="Century Gothic" panose="020B0502020202020204" pitchFamily="34" charset="0"/>
                <a:cs typeface="Times New Roman"/>
              </a:rPr>
              <a:t>Hij is </a:t>
            </a:r>
            <a:r>
              <a:rPr lang="nl-NL" sz="2700" i="1" u="sng" dirty="0">
                <a:solidFill>
                  <a:srgbClr val="387038"/>
                </a:solidFill>
                <a:latin typeface="Century Gothic" panose="020B0502020202020204" pitchFamily="34" charset="0"/>
                <a:cs typeface="Times New Roman"/>
              </a:rPr>
              <a:t>verantwoordelijk</a:t>
            </a:r>
            <a:r>
              <a:rPr lang="nl-NL" sz="2700" i="1" dirty="0">
                <a:solidFill>
                  <a:srgbClr val="387038"/>
                </a:solidFill>
                <a:latin typeface="Century Gothic" panose="020B0502020202020204" pitchFamily="34" charset="0"/>
                <a:cs typeface="Times New Roman"/>
              </a:rPr>
              <a:t> dat de zonnepanelen goed vast zitten. Hij moet daar voor zorgen.</a:t>
            </a:r>
            <a:endParaRPr lang="nl-NL" sz="2700" i="1" dirty="0">
              <a:solidFill>
                <a:srgbClr val="00B050"/>
              </a:solidFill>
              <a:latin typeface="Century Gothic" panose="020B0502020202020204" pitchFamily="34" charset="0"/>
            </a:endParaRPr>
          </a:p>
        </p:txBody>
      </p:sp>
      <p:pic>
        <p:nvPicPr>
          <p:cNvPr id="6" name="Afbeelding 5" descr="Afbeelding met persoon&#10;&#10;Automatisch gegenereerde beschrijving">
            <a:extLst>
              <a:ext uri="{FF2B5EF4-FFF2-40B4-BE49-F238E27FC236}">
                <a16:creationId xmlns:a16="http://schemas.microsoft.com/office/drawing/2014/main" id="{D0955C86-9195-455E-A678-907A7DB77A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70696" y="1844824"/>
            <a:ext cx="4802608" cy="3390642"/>
          </a:xfrm>
          <a:prstGeom prst="rect">
            <a:avLst/>
          </a:prstGeom>
        </p:spPr>
      </p:pic>
    </p:spTree>
    <p:extLst>
      <p:ext uri="{BB962C8B-B14F-4D97-AF65-F5344CB8AC3E}">
        <p14:creationId xmlns:p14="http://schemas.microsoft.com/office/powerpoint/2010/main" val="3898637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801862"/>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in de loop der tijd</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op den duur, langzamerhand</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u="sng" dirty="0">
                <a:solidFill>
                  <a:srgbClr val="387038"/>
                </a:solidFill>
                <a:latin typeface="Century Gothic" panose="020B0502020202020204" pitchFamily="34" charset="0"/>
                <a:cs typeface="Times New Roman"/>
              </a:rPr>
              <a:t>In de loop der tijd</a:t>
            </a:r>
            <a:r>
              <a:rPr lang="nl-NL" sz="2800" i="1" dirty="0">
                <a:solidFill>
                  <a:srgbClr val="387038"/>
                </a:solidFill>
                <a:latin typeface="Century Gothic" panose="020B0502020202020204" pitchFamily="34" charset="0"/>
                <a:cs typeface="Times New Roman"/>
              </a:rPr>
              <a:t> verdienen we het geld van de zonnepanelen weer terug. </a:t>
            </a:r>
            <a:endParaRPr lang="nl-NL" sz="2800" i="1" dirty="0">
              <a:solidFill>
                <a:srgbClr val="00B050"/>
              </a:solidFill>
              <a:latin typeface="Century Gothic" panose="020B0502020202020204" pitchFamily="34" charset="0"/>
            </a:endParaRPr>
          </a:p>
        </p:txBody>
      </p:sp>
      <p:pic>
        <p:nvPicPr>
          <p:cNvPr id="9" name="Afbeelding 8">
            <a:extLst>
              <a:ext uri="{FF2B5EF4-FFF2-40B4-BE49-F238E27FC236}">
                <a16:creationId xmlns:a16="http://schemas.microsoft.com/office/drawing/2014/main" id="{66E7A06E-E6C6-4C89-B4CC-4EB896AD4C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1720" y="1916832"/>
            <a:ext cx="3971523" cy="3661948"/>
          </a:xfrm>
          <a:prstGeom prst="rect">
            <a:avLst/>
          </a:prstGeom>
        </p:spPr>
      </p:pic>
      <p:sp>
        <p:nvSpPr>
          <p:cNvPr id="11" name="Tekstvak 10">
            <a:extLst>
              <a:ext uri="{FF2B5EF4-FFF2-40B4-BE49-F238E27FC236}">
                <a16:creationId xmlns:a16="http://schemas.microsoft.com/office/drawing/2014/main" id="{A6D9BC78-B172-406A-922B-22457C3D8B8C}"/>
              </a:ext>
            </a:extLst>
          </p:cNvPr>
          <p:cNvSpPr txBox="1"/>
          <p:nvPr/>
        </p:nvSpPr>
        <p:spPr>
          <a:xfrm>
            <a:off x="4788024" y="1859340"/>
            <a:ext cx="990992" cy="1569660"/>
          </a:xfrm>
          <a:prstGeom prst="rect">
            <a:avLst/>
          </a:prstGeom>
          <a:noFill/>
        </p:spPr>
        <p:txBody>
          <a:bodyPr wrap="square" rtlCol="0">
            <a:spAutoFit/>
          </a:bodyPr>
          <a:lstStyle/>
          <a:p>
            <a:r>
              <a:rPr lang="nl-NL" sz="9600" dirty="0"/>
              <a:t>€</a:t>
            </a:r>
            <a:endParaRPr lang="nl-NL" sz="11500" dirty="0"/>
          </a:p>
        </p:txBody>
      </p:sp>
    </p:spTree>
    <p:extLst>
      <p:ext uri="{BB962C8B-B14F-4D97-AF65-F5344CB8AC3E}">
        <p14:creationId xmlns:p14="http://schemas.microsoft.com/office/powerpoint/2010/main" val="3978205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drastisch</a:t>
            </a:r>
          </a:p>
        </p:txBody>
      </p:sp>
      <p:pic>
        <p:nvPicPr>
          <p:cNvPr id="4" name="Afbeelding 3" descr="Afbeelding met lucht, gebouw, buiten, zonnecel&#10;&#10;Automatisch gegenereerde beschrijving">
            <a:extLst>
              <a:ext uri="{FF2B5EF4-FFF2-40B4-BE49-F238E27FC236}">
                <a16:creationId xmlns:a16="http://schemas.microsoft.com/office/drawing/2014/main" id="{4EC5F544-3AEC-4F7F-AEF9-0DB586C5D4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528" y="2708920"/>
            <a:ext cx="3589842" cy="2448272"/>
          </a:xfrm>
          <a:prstGeom prst="rect">
            <a:avLst/>
          </a:prstGeom>
        </p:spPr>
      </p:pic>
      <p:pic>
        <p:nvPicPr>
          <p:cNvPr id="7" name="Afbeelding 6" descr="Afbeelding met lucht, gebouw, buiten, zonnecel&#10;&#10;Automatisch gegenereerde beschrijving">
            <a:extLst>
              <a:ext uri="{FF2B5EF4-FFF2-40B4-BE49-F238E27FC236}">
                <a16:creationId xmlns:a16="http://schemas.microsoft.com/office/drawing/2014/main" id="{226EE13F-7377-46D0-94DD-D29C5032C1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8051" y="2675755"/>
            <a:ext cx="3589842" cy="2448272"/>
          </a:xfrm>
          <a:prstGeom prst="rect">
            <a:avLst/>
          </a:prstGeom>
        </p:spPr>
      </p:pic>
      <p:pic>
        <p:nvPicPr>
          <p:cNvPr id="8" name="Afbeelding 7">
            <a:extLst>
              <a:ext uri="{FF2B5EF4-FFF2-40B4-BE49-F238E27FC236}">
                <a16:creationId xmlns:a16="http://schemas.microsoft.com/office/drawing/2014/main" id="{2DEC6183-2498-4575-BF68-072CB79AAAB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52120" y="2060848"/>
            <a:ext cx="3464242" cy="3694015"/>
          </a:xfrm>
          <a:prstGeom prst="rect">
            <a:avLst/>
          </a:prstGeom>
        </p:spPr>
      </p:pic>
      <p:pic>
        <p:nvPicPr>
          <p:cNvPr id="10" name="Afbeelding 9" descr="Afbeelding met LEGO, speelgoed&#10;&#10;Automatisch gegenereerde beschrijving">
            <a:extLst>
              <a:ext uri="{FF2B5EF4-FFF2-40B4-BE49-F238E27FC236}">
                <a16:creationId xmlns:a16="http://schemas.microsoft.com/office/drawing/2014/main" id="{03C0AE95-1A2D-4147-8715-AB7E184FB471}"/>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646848" y="4343143"/>
            <a:ext cx="2823439" cy="2823439"/>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aankondigen</a:t>
            </a:r>
          </a:p>
        </p:txBody>
      </p:sp>
      <p:pic>
        <p:nvPicPr>
          <p:cNvPr id="2" name="Afbeelding 1">
            <a:extLst>
              <a:ext uri="{FF2B5EF4-FFF2-40B4-BE49-F238E27FC236}">
                <a16:creationId xmlns:a16="http://schemas.microsoft.com/office/drawing/2014/main" id="{5837EB40-E38A-4653-92A0-2DE281780E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3914" y="1222692"/>
            <a:ext cx="6056172" cy="5430708"/>
          </a:xfrm>
          <a:prstGeom prst="rect">
            <a:avLst/>
          </a:prstGeom>
        </p:spPr>
      </p:pic>
    </p:spTree>
    <p:extLst>
      <p:ext uri="{BB962C8B-B14F-4D97-AF65-F5344CB8AC3E}">
        <p14:creationId xmlns:p14="http://schemas.microsoft.com/office/powerpoint/2010/main" val="1297885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protest</a:t>
            </a:r>
          </a:p>
        </p:txBody>
      </p:sp>
      <p:grpSp>
        <p:nvGrpSpPr>
          <p:cNvPr id="2" name="Groep 1">
            <a:extLst>
              <a:ext uri="{FF2B5EF4-FFF2-40B4-BE49-F238E27FC236}">
                <a16:creationId xmlns:a16="http://schemas.microsoft.com/office/drawing/2014/main" id="{6CE52A20-52D6-465D-8200-21CD63C9C380}"/>
              </a:ext>
            </a:extLst>
          </p:cNvPr>
          <p:cNvGrpSpPr/>
          <p:nvPr/>
        </p:nvGrpSpPr>
        <p:grpSpPr>
          <a:xfrm>
            <a:off x="1376363" y="1226143"/>
            <a:ext cx="7232650" cy="5686425"/>
            <a:chOff x="1376363" y="1226143"/>
            <a:chExt cx="7232650" cy="5686425"/>
          </a:xfrm>
        </p:grpSpPr>
        <p:pic>
          <p:nvPicPr>
            <p:cNvPr id="4" name="Afbeelding 3" descr="Afbeelding met tekst, buiten, illustratie&#10;&#10;Automatisch gegenereerde beschrijving">
              <a:extLst>
                <a:ext uri="{FF2B5EF4-FFF2-40B4-BE49-F238E27FC236}">
                  <a16:creationId xmlns:a16="http://schemas.microsoft.com/office/drawing/2014/main" id="{F16803AB-2DE8-499C-82E2-1A0D29941F87}"/>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180013" y="1340768"/>
              <a:ext cx="3429000" cy="3429000"/>
            </a:xfrm>
            <a:prstGeom prst="rect">
              <a:avLst/>
            </a:prstGeom>
          </p:spPr>
        </p:pic>
        <p:pic>
          <p:nvPicPr>
            <p:cNvPr id="7" name="Afbeelding 6">
              <a:extLst>
                <a:ext uri="{FF2B5EF4-FFF2-40B4-BE49-F238E27FC236}">
                  <a16:creationId xmlns:a16="http://schemas.microsoft.com/office/drawing/2014/main" id="{F91AF4F7-920E-4E2B-9EE9-2278C6C14D0B}"/>
                </a:ext>
              </a:extLst>
            </p:cNvPr>
            <p:cNvPicPr>
              <a:picLocks noChangeAspect="1"/>
            </p:cNvPicPr>
            <p:nvPr/>
          </p:nvPicPr>
          <p:blipFill>
            <a:blip r:embed="rId5"/>
            <a:stretch>
              <a:fillRect/>
            </a:stretch>
          </p:blipFill>
          <p:spPr>
            <a:xfrm>
              <a:off x="1376363" y="1226143"/>
              <a:ext cx="4105275" cy="5686425"/>
            </a:xfrm>
            <a:prstGeom prst="rect">
              <a:avLst/>
            </a:prstGeom>
          </p:spPr>
        </p:pic>
      </p:grpSp>
    </p:spTree>
    <p:extLst>
      <p:ext uri="{BB962C8B-B14F-4D97-AF65-F5344CB8AC3E}">
        <p14:creationId xmlns:p14="http://schemas.microsoft.com/office/powerpoint/2010/main" val="2815097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budget</a:t>
            </a:r>
          </a:p>
        </p:txBody>
      </p:sp>
      <p:pic>
        <p:nvPicPr>
          <p:cNvPr id="3" name="Afbeelding 2" descr="Afbeelding met binnen, honing&#10;&#10;Automatisch gegenereerde beschrijving">
            <a:extLst>
              <a:ext uri="{FF2B5EF4-FFF2-40B4-BE49-F238E27FC236}">
                <a16:creationId xmlns:a16="http://schemas.microsoft.com/office/drawing/2014/main" id="{7205734A-53D4-4282-9FDD-82AFDD9116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6827" y="1226143"/>
            <a:ext cx="8153833" cy="5438606"/>
          </a:xfrm>
          <a:prstGeom prst="rect">
            <a:avLst/>
          </a:prstGeom>
        </p:spPr>
      </p:pic>
    </p:spTree>
    <p:extLst>
      <p:ext uri="{BB962C8B-B14F-4D97-AF65-F5344CB8AC3E}">
        <p14:creationId xmlns:p14="http://schemas.microsoft.com/office/powerpoint/2010/main" val="4115342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subsidie</a:t>
            </a:r>
          </a:p>
        </p:txBody>
      </p:sp>
      <p:pic>
        <p:nvPicPr>
          <p:cNvPr id="3" name="Afbeelding 2">
            <a:extLst>
              <a:ext uri="{FF2B5EF4-FFF2-40B4-BE49-F238E27FC236}">
                <a16:creationId xmlns:a16="http://schemas.microsoft.com/office/drawing/2014/main" id="{A731B4E3-7B1C-4D57-A87E-E8109483661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0889" y="1791626"/>
            <a:ext cx="7902222" cy="5040560"/>
          </a:xfrm>
          <a:prstGeom prst="rect">
            <a:avLst/>
          </a:prstGeom>
        </p:spPr>
      </p:pic>
    </p:spTree>
    <p:extLst>
      <p:ext uri="{BB962C8B-B14F-4D97-AF65-F5344CB8AC3E}">
        <p14:creationId xmlns:p14="http://schemas.microsoft.com/office/powerpoint/2010/main" val="2389398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gefrustreerd</a:t>
            </a:r>
          </a:p>
        </p:txBody>
      </p:sp>
      <p:pic>
        <p:nvPicPr>
          <p:cNvPr id="2" name="Afbeelding 1">
            <a:extLst>
              <a:ext uri="{FF2B5EF4-FFF2-40B4-BE49-F238E27FC236}">
                <a16:creationId xmlns:a16="http://schemas.microsoft.com/office/drawing/2014/main" id="{EDE6B149-AC34-42BA-B9B9-6C23EEF25F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1220" y="1370102"/>
            <a:ext cx="7101559" cy="5487898"/>
          </a:xfrm>
          <a:prstGeom prst="rect">
            <a:avLst/>
          </a:prstGeom>
        </p:spPr>
      </p:pic>
    </p:spTree>
    <p:extLst>
      <p:ext uri="{BB962C8B-B14F-4D97-AF65-F5344CB8AC3E}">
        <p14:creationId xmlns:p14="http://schemas.microsoft.com/office/powerpoint/2010/main" val="3714336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kwetsbaar</a:t>
            </a:r>
          </a:p>
        </p:txBody>
      </p:sp>
      <p:pic>
        <p:nvPicPr>
          <p:cNvPr id="3" name="Afbeelding 2" descr="Afbeelding met zonnecel, outdoor-object&#10;&#10;Automatisch gegenereerde beschrijving">
            <a:extLst>
              <a:ext uri="{FF2B5EF4-FFF2-40B4-BE49-F238E27FC236}">
                <a16:creationId xmlns:a16="http://schemas.microsoft.com/office/drawing/2014/main" id="{E83366D6-35C6-43D0-A1AC-96506C9B4C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469" y="1412776"/>
            <a:ext cx="7557062" cy="5040560"/>
          </a:xfrm>
          <a:prstGeom prst="rect">
            <a:avLst/>
          </a:prstGeom>
        </p:spPr>
      </p:pic>
    </p:spTree>
    <p:extLst>
      <p:ext uri="{BB962C8B-B14F-4D97-AF65-F5344CB8AC3E}">
        <p14:creationId xmlns:p14="http://schemas.microsoft.com/office/powerpoint/2010/main" val="297136752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2334</TotalTime>
  <Words>998</Words>
  <Application>Microsoft Office PowerPoint</Application>
  <PresentationFormat>Diavoorstelling (4:3)</PresentationFormat>
  <Paragraphs>219</Paragraphs>
  <Slides>23</Slides>
  <Notes>14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23</vt:i4>
      </vt:variant>
    </vt:vector>
  </HeadingPairs>
  <TitlesOfParts>
    <vt:vector size="29" baseType="lpstr">
      <vt:lpstr>Arial</vt:lpstr>
      <vt:lpstr>Calibri</vt:lpstr>
      <vt:lpstr>Century Gothic</vt:lpstr>
      <vt:lpstr>Roboto</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Vrielink, Francis</cp:lastModifiedBy>
  <cp:revision>503</cp:revision>
  <dcterms:created xsi:type="dcterms:W3CDTF">2021-06-08T06:13:59Z</dcterms:created>
  <dcterms:modified xsi:type="dcterms:W3CDTF">2022-01-18T11:01:14Z</dcterms:modified>
</cp:coreProperties>
</file>