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83" r:id="rId2"/>
    <p:sldId id="548" r:id="rId3"/>
    <p:sldId id="1501" r:id="rId4"/>
    <p:sldId id="1468" r:id="rId5"/>
    <p:sldId id="265" r:id="rId6"/>
    <p:sldId id="1389" r:id="rId7"/>
    <p:sldId id="1469" r:id="rId8"/>
    <p:sldId id="1076" r:id="rId9"/>
    <p:sldId id="1163" r:id="rId10"/>
    <p:sldId id="1507" r:id="rId11"/>
    <p:sldId id="1502" r:id="rId12"/>
    <p:sldId id="1503" r:id="rId13"/>
    <p:sldId id="934" r:id="rId14"/>
    <p:sldId id="1504" r:id="rId15"/>
    <p:sldId id="1496" r:id="rId16"/>
    <p:sldId id="1506" r:id="rId17"/>
    <p:sldId id="1375" r:id="rId18"/>
    <p:sldId id="1499" r:id="rId19"/>
    <p:sldId id="1206" r:id="rId20"/>
    <p:sldId id="1508" r:id="rId21"/>
    <p:sldId id="1505" r:id="rId22"/>
    <p:sldId id="1474" r:id="rId23"/>
    <p:sldId id="150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1501"/>
            <p14:sldId id="1468"/>
            <p14:sldId id="265"/>
            <p14:sldId id="1389"/>
            <p14:sldId id="1469"/>
            <p14:sldId id="1076"/>
            <p14:sldId id="1163"/>
            <p14:sldId id="1507"/>
            <p14:sldId id="1502"/>
            <p14:sldId id="1503"/>
            <p14:sldId id="934"/>
            <p14:sldId id="1504"/>
            <p14:sldId id="1496"/>
            <p14:sldId id="1506"/>
            <p14:sldId id="1375"/>
            <p14:sldId id="1499"/>
            <p14:sldId id="1206"/>
            <p14:sldId id="1508"/>
            <p14:sldId id="1505"/>
            <p14:sldId id="1474"/>
            <p14:sldId id="15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4296" autoAdjust="0"/>
  </p:normalViewPr>
  <p:slideViewPr>
    <p:cSldViewPr>
      <p:cViewPr varScale="1">
        <p:scale>
          <a:sx n="72" d="100"/>
          <a:sy n="72" d="100"/>
        </p:scale>
        <p:origin x="170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25-1-2022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25-1-2022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ariave.com/mergulhadores-encontram-s-29767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goede staat zijn = mooi of heel zijn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gigantisch = heel erg groot, enorm</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behoren tot = horen bij</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ter = op de </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skelet = de botten van een mens of dier</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vormen = zijn, uitmaken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aantrekken = naar zich toe halen omdat het leuk, mooi of lekker is</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kwetsbaar = snel stuk of ziek, gevoelig</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vervuiling = het steeds viezer worden, de verontreiniging</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normaal gesproken = meestal</a:t>
            </a: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t" latinLnBrk="0" hangingPunct="1">
              <a:lnSpc>
                <a:spcPct val="100000"/>
              </a:lnSpc>
              <a:spcBef>
                <a:spcPts val="200"/>
              </a:spcBef>
              <a:spcAft>
                <a:spcPts val="200"/>
              </a:spcAft>
              <a:buClrTx/>
              <a:buSzTx/>
              <a:buFontTx/>
              <a:buNone/>
              <a:tabLst/>
              <a:defRPr/>
            </a:pPr>
            <a:r>
              <a:rPr lang="nl-NL" sz="1000" dirty="0">
                <a:hlinkClick r:id="rId3"/>
              </a:rPr>
              <a:t>DUIKERS VINDEN GIGANTISCHE ZAK INKTVISEIEREN IN NOORWEGEN - WETENSCHAP - 2022 (ariave.com)</a:t>
            </a:r>
            <a:r>
              <a:rPr lang="nl-NL" sz="1400" dirty="0">
                <a:cs typeface="Arial" panose="020B0604020202020204" pitchFamily="34" charset="0"/>
              </a:rPr>
              <a:t> </a:t>
            </a:r>
            <a:endParaRPr lang="nl-NL" sz="1400" dirty="0">
              <a:ea typeface="Times New Roman" panose="02020603050405020304" pitchFamily="18" charset="0"/>
              <a:cs typeface="Arial" panose="020B0604020202020204" pitchFamily="34" charset="0"/>
            </a:endParaRP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DAD36B-7BD6-4DDF-95BD-5744C9112AB6}" type="slidenum">
              <a:rPr lang="nl-NL" smtClean="0"/>
              <a:t>17</a:t>
            </a:fld>
            <a:endParaRPr lang="nl-NL"/>
          </a:p>
        </p:txBody>
      </p:sp>
    </p:spTree>
    <p:extLst>
      <p:ext uri="{BB962C8B-B14F-4D97-AF65-F5344CB8AC3E}">
        <p14:creationId xmlns:p14="http://schemas.microsoft.com/office/powerpoint/2010/main" val="163728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70703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328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25-1-2022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3.jpe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4QdiT3W6KA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Ik zag een paar dagen geleden een bijzonder filmpje op Instagram. Een stel duikers maakte een duik in de oceaan bij Noorwegen. </a:t>
            </a:r>
            <a:r>
              <a:rPr lang="nl-NL" sz="2000" b="1" u="sng" dirty="0">
                <a:ea typeface="Times New Roman" panose="02020603050405020304" pitchFamily="18" charset="0"/>
                <a:cs typeface="Arial" panose="020B0604020202020204" pitchFamily="34" charset="0"/>
              </a:rPr>
              <a:t>Normaal gesproken,</a:t>
            </a:r>
            <a:r>
              <a:rPr lang="nl-NL" sz="2000" b="1" i="1" dirty="0">
                <a:ea typeface="Times New Roman" panose="02020603050405020304" pitchFamily="18" charset="0"/>
                <a:cs typeface="Arial" panose="020B0604020202020204" pitchFamily="34" charset="0"/>
              </a:rPr>
              <a:t> meestal </a:t>
            </a:r>
            <a:r>
              <a:rPr lang="nl-NL" sz="2000" dirty="0">
                <a:ea typeface="Times New Roman" panose="02020603050405020304" pitchFamily="18" charset="0"/>
                <a:cs typeface="Arial" panose="020B0604020202020204" pitchFamily="34" charset="0"/>
              </a:rPr>
              <a:t>zien ze dan mooie vissen en planten. Maar nu zagen ze iets heel bijzonders! Ze zagen een </a:t>
            </a:r>
            <a:r>
              <a:rPr lang="nl-NL" sz="2000" b="1" u="sng" dirty="0">
                <a:ea typeface="Times New Roman" panose="02020603050405020304" pitchFamily="18" charset="0"/>
                <a:cs typeface="Arial" panose="020B0604020202020204" pitchFamily="34" charset="0"/>
              </a:rPr>
              <a:t>gigantische</a:t>
            </a:r>
            <a:r>
              <a:rPr lang="nl-NL" sz="2000" dirty="0">
                <a:ea typeface="Times New Roman" panose="02020603050405020304" pitchFamily="18" charset="0"/>
                <a:cs typeface="Arial" panose="020B0604020202020204" pitchFamily="34" charset="0"/>
              </a:rPr>
              <a:t> bubbel. Gigantisch betekent </a:t>
            </a:r>
            <a:r>
              <a:rPr lang="nl-NL" sz="2000" b="1" i="1" dirty="0">
                <a:ea typeface="Times New Roman" panose="02020603050405020304" pitchFamily="18" charset="0"/>
                <a:cs typeface="Arial" panose="020B0604020202020204" pitchFamily="34" charset="0"/>
              </a:rPr>
              <a:t>heel erg groot of enórm</a:t>
            </a:r>
            <a:r>
              <a:rPr lang="nl-NL" sz="2000" dirty="0">
                <a:ea typeface="Times New Roman" panose="02020603050405020304" pitchFamily="18" charset="0"/>
                <a:cs typeface="Arial" panose="020B0604020202020204" pitchFamily="34" charset="0"/>
              </a:rPr>
              <a:t>. Moet je maar eens kijken. </a:t>
            </a:r>
            <a:r>
              <a:rPr lang="nl-NL" sz="2000" dirty="0">
                <a:solidFill>
                  <a:srgbClr val="00B050"/>
                </a:solidFill>
                <a:ea typeface="Times New Roman" panose="02020603050405020304" pitchFamily="18" charset="0"/>
                <a:cs typeface="Arial" panose="020B0604020202020204" pitchFamily="34" charset="0"/>
              </a:rPr>
              <a:t>(klik op de link) </a:t>
            </a:r>
            <a:r>
              <a:rPr lang="nl-NL" sz="2000" dirty="0">
                <a:ea typeface="Times New Roman" panose="02020603050405020304" pitchFamily="18" charset="0"/>
                <a:cs typeface="Arial" panose="020B0604020202020204" pitchFamily="34" charset="0"/>
              </a:rPr>
              <a:t>Die gigantische bubbel was een gigantisch ei. Het ei </a:t>
            </a:r>
            <a:r>
              <a:rPr lang="nl-NL" sz="2000" b="1" u="sng" dirty="0">
                <a:ea typeface="Times New Roman" panose="02020603050405020304" pitchFamily="18" charset="0"/>
                <a:cs typeface="Arial" panose="020B0604020202020204" pitchFamily="34" charset="0"/>
              </a:rPr>
              <a:t>was in goede staat</a:t>
            </a:r>
            <a:r>
              <a:rPr lang="nl-NL" sz="2000" dirty="0">
                <a:ea typeface="Times New Roman" panose="02020603050405020304" pitchFamily="18" charset="0"/>
                <a:cs typeface="Arial" panose="020B0604020202020204" pitchFamily="34" charset="0"/>
              </a:rPr>
              <a:t>. Het </a:t>
            </a:r>
            <a:r>
              <a:rPr lang="nl-NL" sz="2000" b="1" i="1" dirty="0">
                <a:ea typeface="Times New Roman" panose="02020603050405020304" pitchFamily="18" charset="0"/>
                <a:cs typeface="Arial" panose="020B0604020202020204" pitchFamily="34" charset="0"/>
              </a:rPr>
              <a:t>was nog heel en mooi</a:t>
            </a:r>
            <a:r>
              <a:rPr lang="nl-NL" sz="2000" dirty="0">
                <a:ea typeface="Times New Roman" panose="02020603050405020304" pitchFamily="18" charset="0"/>
                <a:cs typeface="Arial" panose="020B0604020202020204" pitchFamily="34" charset="0"/>
              </a:rPr>
              <a:t>. In het ei zaten duizenden inktvissen. Inktvissen </a:t>
            </a:r>
            <a:r>
              <a:rPr lang="nl-NL" sz="2000" b="1" u="sng" dirty="0">
                <a:ea typeface="Times New Roman" panose="02020603050405020304" pitchFamily="18" charset="0"/>
                <a:cs typeface="Arial" panose="020B0604020202020204" pitchFamily="34" charset="0"/>
              </a:rPr>
              <a:t>behoren tot </a:t>
            </a:r>
            <a:r>
              <a:rPr lang="nl-NL" sz="2000" dirty="0">
                <a:ea typeface="Times New Roman" panose="02020603050405020304" pitchFamily="18" charset="0"/>
                <a:cs typeface="Arial" panose="020B0604020202020204" pitchFamily="34" charset="0"/>
              </a:rPr>
              <a:t>de weekdieren. Ze </a:t>
            </a:r>
            <a:r>
              <a:rPr lang="nl-NL" sz="2000" b="1" i="1" dirty="0">
                <a:ea typeface="Times New Roman" panose="02020603050405020304" pitchFamily="18" charset="0"/>
                <a:cs typeface="Arial" panose="020B0604020202020204" pitchFamily="34" charset="0"/>
              </a:rPr>
              <a:t>horen bij </a:t>
            </a:r>
            <a:r>
              <a:rPr lang="nl-NL" sz="2000" dirty="0">
                <a:ea typeface="Times New Roman" panose="02020603050405020304" pitchFamily="18" charset="0"/>
                <a:cs typeface="Arial" panose="020B0604020202020204" pitchFamily="34" charset="0"/>
              </a:rPr>
              <a:t>de weekdieren. Weekdieren hebben geen </a:t>
            </a:r>
            <a:r>
              <a:rPr lang="nl-NL" sz="2000" b="1" u="sng" dirty="0">
                <a:ea typeface="Times New Roman" panose="02020603050405020304" pitchFamily="18" charset="0"/>
                <a:cs typeface="Arial" panose="020B0604020202020204" pitchFamily="34" charset="0"/>
              </a:rPr>
              <a:t>skelet</a:t>
            </a:r>
            <a:r>
              <a:rPr lang="nl-NL" sz="2000" dirty="0">
                <a:ea typeface="Times New Roman" panose="02020603050405020304" pitchFamily="18" charset="0"/>
                <a:cs typeface="Arial" panose="020B0604020202020204" pitchFamily="34" charset="0"/>
              </a:rPr>
              <a:t>. Het skelet zijn </a:t>
            </a:r>
            <a:r>
              <a:rPr lang="nl-NL" sz="2000" b="1" i="1" dirty="0">
                <a:ea typeface="Times New Roman" panose="02020603050405020304" pitchFamily="18" charset="0"/>
                <a:cs typeface="Arial" panose="020B0604020202020204" pitchFamily="34" charset="0"/>
              </a:rPr>
              <a:t>de botten van een mens of dier</a:t>
            </a:r>
            <a:r>
              <a:rPr lang="nl-NL" sz="2000" dirty="0">
                <a:ea typeface="Times New Roman" panose="02020603050405020304" pitchFamily="18" charset="0"/>
                <a:cs typeface="Arial" panose="020B0604020202020204" pitchFamily="34" charset="0"/>
              </a:rPr>
              <a:t>. Een slak is ook een weekdier. Het gele dat je ziet is het voedsel voor de inktvisbaby’s. En de grote bubbel er om heen zorgt voor bescherming. Zo </a:t>
            </a:r>
            <a:r>
              <a:rPr lang="nl-NL" sz="2000" b="1" u="sng" dirty="0">
                <a:ea typeface="Times New Roman" panose="02020603050405020304" pitchFamily="18" charset="0"/>
                <a:cs typeface="Arial" panose="020B0604020202020204" pitchFamily="34" charset="0"/>
              </a:rPr>
              <a:t>vormt</a:t>
            </a:r>
            <a:r>
              <a:rPr lang="nl-NL" sz="2000" dirty="0">
                <a:ea typeface="Times New Roman" panose="02020603050405020304" pitchFamily="18" charset="0"/>
                <a:cs typeface="Arial" panose="020B0604020202020204" pitchFamily="34" charset="0"/>
              </a:rPr>
              <a:t> het samen het ei. Het geel en de bubbel </a:t>
            </a:r>
            <a:r>
              <a:rPr lang="nl-NL" sz="2000" b="1" i="1" dirty="0">
                <a:ea typeface="Times New Roman" panose="02020603050405020304" pitchFamily="18" charset="0"/>
                <a:cs typeface="Arial" panose="020B0604020202020204" pitchFamily="34" charset="0"/>
              </a:rPr>
              <a:t>zijn</a:t>
            </a:r>
            <a:r>
              <a:rPr lang="nl-NL" sz="2000" dirty="0">
                <a:ea typeface="Times New Roman" panose="02020603050405020304" pitchFamily="18" charset="0"/>
                <a:cs typeface="Arial" panose="020B0604020202020204" pitchFamily="34" charset="0"/>
              </a:rPr>
              <a:t> samen het ei. Het gigantische ei zweefde 10 meter boven de oceaanbodem. </a:t>
            </a:r>
            <a:r>
              <a:rPr lang="nl-NL" sz="2000" b="1" u="sng" dirty="0">
                <a:ea typeface="Times New Roman" panose="02020603050405020304" pitchFamily="18" charset="0"/>
                <a:cs typeface="Arial" panose="020B0604020202020204" pitchFamily="34" charset="0"/>
              </a:rPr>
              <a:t>Ter</a:t>
            </a:r>
            <a:r>
              <a:rPr lang="nl-NL" sz="2000" dirty="0">
                <a:ea typeface="Times New Roman" panose="02020603050405020304" pitchFamily="18" charset="0"/>
                <a:cs typeface="Arial" panose="020B0604020202020204" pitchFamily="34" charset="0"/>
              </a:rPr>
              <a:t> hoogte van, </a:t>
            </a:r>
            <a:r>
              <a:rPr lang="nl-NL" sz="2000" b="1" i="1" dirty="0">
                <a:ea typeface="Times New Roman" panose="02020603050405020304" pitchFamily="18" charset="0"/>
                <a:cs typeface="Arial" panose="020B0604020202020204" pitchFamily="34" charset="0"/>
              </a:rPr>
              <a:t>op de </a:t>
            </a:r>
            <a:r>
              <a:rPr lang="nl-NL" sz="2000" dirty="0">
                <a:ea typeface="Times New Roman" panose="02020603050405020304" pitchFamily="18" charset="0"/>
                <a:cs typeface="Arial" panose="020B0604020202020204" pitchFamily="34" charset="0"/>
              </a:rPr>
              <a:t>hoogte van, wat bodemplanten. Daar zweefde het veilig. Zo’n groot ei is natuurlijk heel </a:t>
            </a:r>
            <a:r>
              <a:rPr lang="nl-NL" sz="2000" b="1" u="sng" dirty="0">
                <a:ea typeface="Times New Roman" panose="02020603050405020304" pitchFamily="18" charset="0"/>
                <a:cs typeface="Arial" panose="020B0604020202020204" pitchFamily="34" charset="0"/>
              </a:rPr>
              <a:t>kwetsbaar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is gevoelig, het kan snel stuk gaan of ziek worden.</a:t>
            </a:r>
            <a:r>
              <a:rPr lang="nl-NL" sz="2000" dirty="0">
                <a:ea typeface="Times New Roman" panose="02020603050405020304" pitchFamily="18" charset="0"/>
                <a:cs typeface="Arial" panose="020B0604020202020204" pitchFamily="34" charset="0"/>
              </a:rPr>
              <a:t> De duikers filmden het gigantische ei en lieten het filmpje aan anderen zien. Het filmpje </a:t>
            </a:r>
            <a:r>
              <a:rPr lang="nl-NL" sz="2000" b="1" u="sng" dirty="0">
                <a:ea typeface="Times New Roman" panose="02020603050405020304" pitchFamily="18" charset="0"/>
                <a:cs typeface="Arial" panose="020B0604020202020204" pitchFamily="34" charset="0"/>
              </a:rPr>
              <a:t>trok veel mensen aan </a:t>
            </a:r>
            <a:r>
              <a:rPr lang="nl-NL" sz="2000" dirty="0">
                <a:ea typeface="Times New Roman" panose="02020603050405020304" pitchFamily="18" charset="0"/>
                <a:cs typeface="Arial" panose="020B0604020202020204" pitchFamily="34" charset="0"/>
              </a:rPr>
              <a:t>die ook graag duiken. Aantrekken betekent </a:t>
            </a:r>
            <a:r>
              <a:rPr lang="nl-NL" sz="2000" b="1" i="1" dirty="0">
                <a:ea typeface="Times New Roman" panose="02020603050405020304" pitchFamily="18" charset="0"/>
                <a:cs typeface="Arial" panose="020B0604020202020204" pitchFamily="34" charset="0"/>
              </a:rPr>
              <a:t>naar zich toe halen omdat het leuk, mooi of lekker is</a:t>
            </a:r>
            <a:r>
              <a:rPr lang="nl-NL" sz="2000" dirty="0">
                <a:ea typeface="Times New Roman" panose="02020603050405020304" pitchFamily="18" charset="0"/>
                <a:cs typeface="Arial" panose="020B0604020202020204" pitchFamily="34" charset="0"/>
              </a:rPr>
              <a:t>. Ik vind filmpjes van skiën altijd heel aantrekkelijk, ik heb dan ook gelijk zin in skiën. Dit filmpje van het gigantische ei trok dus veel duikers aan. Die wilden toen ook wel graag naar de bodem van de oceaan om te gaan kijken. Ik vind de oceaan echt geweldig! Er zijn zoveel mooie dingen onder water. Ik vind het echt erg dat de oceanen zo </a:t>
            </a:r>
            <a:r>
              <a:rPr lang="nl-NL" sz="2000" b="1" u="sng" dirty="0">
                <a:ea typeface="Times New Roman" panose="02020603050405020304" pitchFamily="18" charset="0"/>
                <a:cs typeface="Arial" panose="020B0604020202020204" pitchFamily="34" charset="0"/>
              </a:rPr>
              <a:t>vervuild</a:t>
            </a:r>
            <a:r>
              <a:rPr lang="nl-NL" sz="2000" dirty="0">
                <a:ea typeface="Times New Roman" panose="02020603050405020304" pitchFamily="18" charset="0"/>
                <a:cs typeface="Arial" panose="020B0604020202020204" pitchFamily="34" charset="0"/>
              </a:rPr>
              <a:t> raken, </a:t>
            </a:r>
            <a:r>
              <a:rPr lang="nl-NL" sz="2000" b="1" i="1" dirty="0">
                <a:ea typeface="Times New Roman" panose="02020603050405020304" pitchFamily="18" charset="0"/>
                <a:cs typeface="Arial" panose="020B0604020202020204" pitchFamily="34" charset="0"/>
              </a:rPr>
              <a:t>dat het steeds viezer wordt, verontreinigd wordt</a:t>
            </a:r>
            <a:r>
              <a:rPr lang="nl-NL" sz="2000" dirty="0">
                <a:ea typeface="Times New Roman" panose="02020603050405020304" pitchFamily="18" charset="0"/>
                <a:cs typeface="Arial" panose="020B0604020202020204" pitchFamily="34" charset="0"/>
              </a:rPr>
              <a:t>, door de mensen die troep in de zeeën gooien.</a:t>
            </a: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00" dirty="0">
              <a:latin typeface="+mj-lt"/>
              <a:ea typeface="Times New Roman" panose="02020603050405020304" pitchFamily="18" charset="0"/>
              <a:cs typeface="Times New Roman" panose="02020603050405020304" pitchFamily="18" charset="0"/>
            </a:endParaRPr>
          </a:p>
          <a:p>
            <a:pPr marL="0" indent="0">
              <a:spcBef>
                <a:spcPts val="200"/>
              </a:spcBef>
              <a:spcAft>
                <a:spcPts val="200"/>
              </a:spcAft>
              <a:buNone/>
            </a:pPr>
            <a:endParaRPr lang="nl-NL" sz="1900" dirty="0">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kwetsbaar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a:extLst>
              <a:ext uri="{FF2B5EF4-FFF2-40B4-BE49-F238E27FC236}">
                <a16:creationId xmlns:a16="http://schemas.microsoft.com/office/drawing/2014/main" id="{3A4F9F4B-9701-4BDA-911D-C77B3333F9B1}"/>
              </a:ext>
            </a:extLst>
          </p:cNvPr>
          <p:cNvGrpSpPr/>
          <p:nvPr/>
        </p:nvGrpSpPr>
        <p:grpSpPr>
          <a:xfrm>
            <a:off x="1526107" y="1422321"/>
            <a:ext cx="5422157" cy="4999227"/>
            <a:chOff x="1526107" y="1422321"/>
            <a:chExt cx="5422157" cy="4999227"/>
          </a:xfrm>
        </p:grpSpPr>
        <p:pic>
          <p:nvPicPr>
            <p:cNvPr id="9" name="Afbeelding 8" descr="Afbeelding met persoon, blauw&#10;&#10;Automatisch gegenereerde beschrijving">
              <a:extLst>
                <a:ext uri="{FF2B5EF4-FFF2-40B4-BE49-F238E27FC236}">
                  <a16:creationId xmlns:a16="http://schemas.microsoft.com/office/drawing/2014/main" id="{5C7AF608-D2C4-4375-8AB6-319B68DDB6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6107" y="1422321"/>
              <a:ext cx="5422157" cy="4999227"/>
            </a:xfrm>
            <a:prstGeom prst="rect">
              <a:avLst/>
            </a:prstGeom>
          </p:spPr>
        </p:pic>
        <p:pic>
          <p:nvPicPr>
            <p:cNvPr id="8" name="Picture 2">
              <a:extLst>
                <a:ext uri="{FF2B5EF4-FFF2-40B4-BE49-F238E27FC236}">
                  <a16:creationId xmlns:a16="http://schemas.microsoft.com/office/drawing/2014/main" id="{9AA68181-BB39-44E9-A368-948BD76166F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7561"/>
            <a:stretch/>
          </p:blipFill>
          <p:spPr bwMode="auto">
            <a:xfrm>
              <a:off x="3203848" y="3325634"/>
              <a:ext cx="1690242" cy="15481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27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aantrekken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tekst&#10;&#10;Automatisch gegenereerde beschrijving">
            <a:extLst>
              <a:ext uri="{FF2B5EF4-FFF2-40B4-BE49-F238E27FC236}">
                <a16:creationId xmlns:a16="http://schemas.microsoft.com/office/drawing/2014/main" id="{10D0DCAA-744C-4439-9AC7-540D2D90D8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556792"/>
            <a:ext cx="7344816" cy="4906338"/>
          </a:xfrm>
          <a:prstGeom prst="rect">
            <a:avLst/>
          </a:prstGeom>
        </p:spPr>
      </p:pic>
    </p:spTree>
    <p:extLst>
      <p:ext uri="{BB962C8B-B14F-4D97-AF65-F5344CB8AC3E}">
        <p14:creationId xmlns:p14="http://schemas.microsoft.com/office/powerpoint/2010/main" val="7064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de vervuiling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aart&#10;&#10;Automatisch gegenereerde beschrijving">
            <a:extLst>
              <a:ext uri="{FF2B5EF4-FFF2-40B4-BE49-F238E27FC236}">
                <a16:creationId xmlns:a16="http://schemas.microsoft.com/office/drawing/2014/main" id="{0EFDA3DD-61D1-4C7F-AA69-36EA73384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531398"/>
            <a:ext cx="8686735" cy="4633906"/>
          </a:xfrm>
          <a:prstGeom prst="rect">
            <a:avLst/>
          </a:prstGeom>
        </p:spPr>
      </p:pic>
    </p:spTree>
    <p:extLst>
      <p:ext uri="{BB962C8B-B14F-4D97-AF65-F5344CB8AC3E}">
        <p14:creationId xmlns:p14="http://schemas.microsoft.com/office/powerpoint/2010/main" val="361835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aantrekken</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afstoten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naar zich toe halen omdat het leuk, mooi of lekker is</a:t>
            </a: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Het filmpje </a:t>
            </a:r>
            <a:r>
              <a:rPr lang="nl-NL" sz="2200" i="1" u="sng" dirty="0">
                <a:solidFill>
                  <a:srgbClr val="387038"/>
                </a:solidFill>
                <a:latin typeface="Century Gothic" panose="020B0502020202020204" pitchFamily="34" charset="0"/>
                <a:ea typeface="Calibri"/>
                <a:cs typeface="Times New Roman"/>
              </a:rPr>
              <a:t>trok</a:t>
            </a:r>
            <a:r>
              <a:rPr lang="nl-NL" sz="2200" i="1" dirty="0">
                <a:solidFill>
                  <a:srgbClr val="387038"/>
                </a:solidFill>
                <a:latin typeface="Century Gothic" panose="020B0502020202020204" pitchFamily="34" charset="0"/>
                <a:ea typeface="Calibri"/>
                <a:cs typeface="Times New Roman"/>
              </a:rPr>
              <a:t> veel mensen </a:t>
            </a:r>
            <a:r>
              <a:rPr lang="nl-NL" sz="2200" i="1" u="sng" dirty="0">
                <a:solidFill>
                  <a:srgbClr val="387038"/>
                </a:solidFill>
                <a:latin typeface="Century Gothic" panose="020B0502020202020204" pitchFamily="34" charset="0"/>
                <a:ea typeface="Calibri"/>
                <a:cs typeface="Times New Roman"/>
              </a:rPr>
              <a:t>aan</a:t>
            </a:r>
            <a:r>
              <a:rPr lang="nl-NL" sz="2200" i="1" dirty="0">
                <a:solidFill>
                  <a:srgbClr val="387038"/>
                </a:solidFill>
                <a:latin typeface="Century Gothic" panose="020B0502020202020204" pitchFamily="34" charset="0"/>
                <a:ea typeface="Calibri"/>
                <a:cs typeface="Times New Roman"/>
              </a:rPr>
              <a:t> die ook graag duiken.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niet willen hebben omdat het niet aantrekkelijk is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Ik wilde nooit meer duiken, ik heb de sport </a:t>
            </a:r>
            <a:r>
              <a:rPr lang="nl-NL" sz="2200" i="1" u="sng" dirty="0">
                <a:solidFill>
                  <a:srgbClr val="387038"/>
                </a:solidFill>
                <a:latin typeface="Century Gothic" panose="020B0502020202020204" pitchFamily="34" charset="0"/>
                <a:ea typeface="Calibri"/>
                <a:cs typeface="Times New Roman"/>
              </a:rPr>
              <a:t>afgestoten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tekst&#10;&#10;Automatisch gegenereerde beschrijving">
            <a:extLst>
              <a:ext uri="{FF2B5EF4-FFF2-40B4-BE49-F238E27FC236}">
                <a16:creationId xmlns:a16="http://schemas.microsoft.com/office/drawing/2014/main" id="{1E54E235-A3B9-4F8B-9B58-C39841C33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3059850"/>
            <a:ext cx="3247529" cy="2169350"/>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A19A2F7F-121D-4980-A180-9A56C5E2639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
          <a:stretch/>
        </p:blipFill>
        <p:spPr>
          <a:xfrm>
            <a:off x="7524328" y="2636912"/>
            <a:ext cx="1170020" cy="2169350"/>
          </a:xfrm>
          <a:prstGeom prst="rect">
            <a:avLst/>
          </a:prstGeom>
        </p:spPr>
      </p:pic>
    </p:spTree>
    <p:extLst>
      <p:ext uri="{BB962C8B-B14F-4D97-AF65-F5344CB8AC3E}">
        <p14:creationId xmlns:p14="http://schemas.microsoft.com/office/powerpoint/2010/main" val="360010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minuscuul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gigantisch</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klein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1050" i="1" dirty="0">
                <a:solidFill>
                  <a:srgbClr val="387038"/>
                </a:solidFill>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 eitjes van een rups zijn </a:t>
            </a:r>
            <a:r>
              <a:rPr lang="nl-NL" sz="2000" i="1" u="sng" dirty="0">
                <a:solidFill>
                  <a:srgbClr val="387038"/>
                </a:solidFill>
                <a:latin typeface="Century Gothic" panose="020B0502020202020204" pitchFamily="34" charset="0"/>
                <a:ea typeface="Calibri"/>
                <a:cs typeface="Times New Roman"/>
              </a:rPr>
              <a:t>minuscuul</a:t>
            </a:r>
            <a:r>
              <a:rPr lang="nl-NL" sz="2000" i="1" dirty="0">
                <a:solidFill>
                  <a:srgbClr val="387038"/>
                </a:solidFill>
                <a:latin typeface="Century Gothic" panose="020B0502020202020204" pitchFamily="34" charset="0"/>
                <a:ea typeface="Calibri"/>
                <a:cs typeface="Times New Roman"/>
              </a:rPr>
              <a:t>.</a:t>
            </a:r>
            <a:endParaRPr lang="nl-NL" sz="20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 groot, enorm</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Duikers vonden dit </a:t>
            </a:r>
            <a:r>
              <a:rPr lang="nl-NL" sz="2000" i="1" u="sng" dirty="0">
                <a:solidFill>
                  <a:srgbClr val="387038"/>
                </a:solidFill>
                <a:latin typeface="Century Gothic" panose="020B0502020202020204" pitchFamily="34" charset="0"/>
                <a:ea typeface="Calibri"/>
                <a:cs typeface="Times New Roman"/>
              </a:rPr>
              <a:t>gigantische</a:t>
            </a:r>
            <a:r>
              <a:rPr lang="nl-NL" sz="2000" i="1" dirty="0">
                <a:solidFill>
                  <a:srgbClr val="387038"/>
                </a:solidFill>
                <a:latin typeface="Century Gothic" panose="020B0502020202020204" pitchFamily="34" charset="0"/>
                <a:ea typeface="Calibri"/>
                <a:cs typeface="Times New Roman"/>
              </a:rPr>
              <a:t> ei vol inktvisbaby’s</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2">
            <a:extLst>
              <a:ext uri="{FF2B5EF4-FFF2-40B4-BE49-F238E27FC236}">
                <a16:creationId xmlns:a16="http://schemas.microsoft.com/office/drawing/2014/main" id="{8A5A942E-F322-4E8B-8A68-732096979B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9936" y="2708920"/>
            <a:ext cx="3168352" cy="187341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A63AD833-3D6E-4D6D-8BDF-DF83451D0F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9527" r="52362" b="31103"/>
          <a:stretch/>
        </p:blipFill>
        <p:spPr>
          <a:xfrm>
            <a:off x="321530" y="2930928"/>
            <a:ext cx="3995936" cy="1651406"/>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kwetsbaar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bestendig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makkelijk kapot of snel ziek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Zo’n groot ei is natuurlijk heel </a:t>
            </a:r>
            <a:r>
              <a:rPr lang="nl-NL" sz="2000" i="1" u="sng" dirty="0">
                <a:solidFill>
                  <a:srgbClr val="387038"/>
                </a:solidFill>
                <a:latin typeface="Century Gothic" panose="020B0502020202020204" pitchFamily="34" charset="0"/>
                <a:ea typeface="Calibri"/>
                <a:cs typeface="Times New Roman"/>
              </a:rPr>
              <a:t>kwetsbaar</a:t>
            </a:r>
            <a:r>
              <a:rPr lang="nl-NL" sz="2000" i="1" dirty="0">
                <a:solidFill>
                  <a:srgbClr val="387038"/>
                </a:solidFill>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sterk en stevig gebouwd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dirty="0">
              <a:latin typeface="Century Gothic" panose="020B0502020202020204" pitchFamily="34" charset="0"/>
              <a:ea typeface="Calibri"/>
              <a:cs typeface="Times New Roman"/>
            </a:endParaRPr>
          </a:p>
          <a:p>
            <a:pPr algn="ctr">
              <a:lnSpc>
                <a:spcPct val="107000"/>
              </a:lnSpc>
              <a:spcAft>
                <a:spcPts val="0"/>
              </a:spcAft>
            </a:pPr>
            <a:r>
              <a:rPr lang="nl-NL" sz="1600" dirty="0">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endParaRPr lang="nl-NL" sz="105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grote bubbel om de inktvisbaby’s zorgt er voor dat het ei </a:t>
            </a:r>
            <a:r>
              <a:rPr lang="nl-NL" sz="2000" i="1" u="sng" dirty="0">
                <a:solidFill>
                  <a:srgbClr val="387038"/>
                </a:solidFill>
                <a:effectLst/>
                <a:latin typeface="Century Gothic" panose="020B0502020202020204" pitchFamily="34" charset="0"/>
                <a:ea typeface="Calibri"/>
                <a:cs typeface="Times New Roman"/>
              </a:rPr>
              <a:t>bestendig</a:t>
            </a:r>
            <a:r>
              <a:rPr lang="nl-NL" sz="2000" i="1" dirty="0">
                <a:solidFill>
                  <a:srgbClr val="387038"/>
                </a:solidFill>
                <a:effectLst/>
                <a:latin typeface="Century Gothic" panose="020B0502020202020204" pitchFamily="34" charset="0"/>
                <a:ea typeface="Calibri"/>
                <a:cs typeface="Times New Roman"/>
              </a:rPr>
              <a:t> is onderin de oceaan.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0" name="Groep 9">
            <a:extLst>
              <a:ext uri="{FF2B5EF4-FFF2-40B4-BE49-F238E27FC236}">
                <a16:creationId xmlns:a16="http://schemas.microsoft.com/office/drawing/2014/main" id="{6E282D59-E058-4482-9906-ECEBC0A6BD51}"/>
              </a:ext>
            </a:extLst>
          </p:cNvPr>
          <p:cNvGrpSpPr/>
          <p:nvPr/>
        </p:nvGrpSpPr>
        <p:grpSpPr>
          <a:xfrm>
            <a:off x="1141388" y="2830753"/>
            <a:ext cx="2297609" cy="2128452"/>
            <a:chOff x="1526107" y="1422321"/>
            <a:chExt cx="5422157" cy="4999227"/>
          </a:xfrm>
        </p:grpSpPr>
        <p:pic>
          <p:nvPicPr>
            <p:cNvPr id="16" name="Afbeelding 15" descr="Afbeelding met persoon, blauw&#10;&#10;Automatisch gegenereerde beschrijving">
              <a:extLst>
                <a:ext uri="{FF2B5EF4-FFF2-40B4-BE49-F238E27FC236}">
                  <a16:creationId xmlns:a16="http://schemas.microsoft.com/office/drawing/2014/main" id="{EF3F5BA3-6C83-43BF-8A54-5EB429C3E9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6107" y="1422321"/>
              <a:ext cx="5422157" cy="4999227"/>
            </a:xfrm>
            <a:prstGeom prst="rect">
              <a:avLst/>
            </a:prstGeom>
          </p:spPr>
        </p:pic>
        <p:pic>
          <p:nvPicPr>
            <p:cNvPr id="17" name="Picture 2">
              <a:extLst>
                <a:ext uri="{FF2B5EF4-FFF2-40B4-BE49-F238E27FC236}">
                  <a16:creationId xmlns:a16="http://schemas.microsoft.com/office/drawing/2014/main" id="{9466815B-8815-45A2-9BCA-0424A0C8E24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561"/>
            <a:stretch/>
          </p:blipFill>
          <p:spPr bwMode="auto">
            <a:xfrm>
              <a:off x="3203848" y="3325634"/>
              <a:ext cx="1690242" cy="154817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a:extLst>
              <a:ext uri="{FF2B5EF4-FFF2-40B4-BE49-F238E27FC236}">
                <a16:creationId xmlns:a16="http://schemas.microsoft.com/office/drawing/2014/main" id="{20DF096B-4BE5-4463-B6D9-E1632B17055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6077" y="2836456"/>
            <a:ext cx="3168352" cy="187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39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18291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in goede </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6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latin typeface="Century Gothic" panose="020B0502020202020204" pitchFamily="34" charset="0"/>
                <a:ea typeface="Calibri"/>
                <a:cs typeface="Times New Roman"/>
              </a:rPr>
              <a:t>= mooi of heel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ei </a:t>
            </a:r>
            <a:r>
              <a:rPr lang="nl-NL" sz="2400" i="1" u="sng" dirty="0">
                <a:solidFill>
                  <a:srgbClr val="387038"/>
                </a:solidFill>
                <a:latin typeface="Century Gothic" panose="020B0502020202020204" pitchFamily="34" charset="0"/>
                <a:ea typeface="Calibri"/>
                <a:cs typeface="Times New Roman"/>
              </a:rPr>
              <a:t>is in goede staat</a:t>
            </a:r>
            <a:r>
              <a:rPr lang="nl-NL" sz="2400" i="1" dirty="0">
                <a:solidFill>
                  <a:srgbClr val="387038"/>
                </a:solidFill>
                <a:latin typeface="Century Gothic" panose="020B0502020202020204" pitchFamily="34" charset="0"/>
                <a:ea typeface="Calibri"/>
                <a:cs typeface="Times New Roman"/>
              </a:rPr>
              <a:t>.</a:t>
            </a:r>
            <a:endParaRPr lang="nl-NL" sz="12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effectLst/>
                <a:latin typeface="Century Gothic" panose="020B0502020202020204" pitchFamily="34" charset="0"/>
                <a:ea typeface="Calibri"/>
                <a:cs typeface="Times New Roman"/>
              </a:rPr>
              <a:t>= kapot en incompleet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400" i="1" dirty="0">
                <a:solidFill>
                  <a:srgbClr val="387038"/>
                </a:solidFill>
                <a:latin typeface="Century Gothic" panose="020B0502020202020204" pitchFamily="34" charset="0"/>
                <a:ea typeface="Calibri"/>
                <a:cs typeface="Times New Roman"/>
              </a:rPr>
              <a:t>Deze eieren </a:t>
            </a:r>
            <a:r>
              <a:rPr lang="nl-NL" sz="2400" i="1" u="sng" dirty="0">
                <a:solidFill>
                  <a:srgbClr val="387038"/>
                </a:solidFill>
                <a:latin typeface="Century Gothic" panose="020B0502020202020204" pitchFamily="34" charset="0"/>
                <a:ea typeface="Calibri"/>
                <a:cs typeface="Times New Roman"/>
              </a:rPr>
              <a:t>verkeren in slechte staat</a:t>
            </a:r>
            <a:r>
              <a:rPr lang="nl-NL" sz="2400" i="1" dirty="0">
                <a:solidFill>
                  <a:srgbClr val="387038"/>
                </a:solidFill>
                <a:latin typeface="Century Gothic" panose="020B0502020202020204" pitchFamily="34" charset="0"/>
                <a:ea typeface="Calibri"/>
                <a:cs typeface="Times New Roman"/>
              </a:rPr>
              <a:t>. </a:t>
            </a:r>
            <a:endParaRPr lang="nl-NL" sz="12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7" name="Tekstvak 2"/>
          <p:cNvSpPr txBox="1">
            <a:spLocks noChangeArrowheads="1"/>
          </p:cNvSpPr>
          <p:nvPr/>
        </p:nvSpPr>
        <p:spPr bwMode="auto">
          <a:xfrm>
            <a:off x="-468560" y="686966"/>
            <a:ext cx="570736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staat zijn </a:t>
            </a:r>
            <a:endParaRPr lang="nl-NL" sz="44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729255"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in slechte </a:t>
            </a:r>
            <a:endParaRPr lang="nl-NL" sz="4400"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3955895" y="692696"/>
            <a:ext cx="570736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staat verkeren </a:t>
            </a:r>
            <a:endParaRPr lang="nl-NL" sz="4400" dirty="0">
              <a:effectLst/>
              <a:latin typeface="Century Gothic" panose="020B0502020202020204" pitchFamily="34" charset="0"/>
              <a:ea typeface="Calibri"/>
              <a:cs typeface="Times New Roman"/>
            </a:endParaRPr>
          </a:p>
        </p:txBody>
      </p:sp>
      <p:pic>
        <p:nvPicPr>
          <p:cNvPr id="20" name="Afbeelding 19" descr="Afbeelding met oordopje&#10;&#10;Automatisch gegenereerde beschrijving">
            <a:extLst>
              <a:ext uri="{FF2B5EF4-FFF2-40B4-BE49-F238E27FC236}">
                <a16:creationId xmlns:a16="http://schemas.microsoft.com/office/drawing/2014/main" id="{7C86A32D-050C-4C2B-B09E-6C76FC27C4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8735" b="68237"/>
          <a:stretch/>
        </p:blipFill>
        <p:spPr>
          <a:xfrm>
            <a:off x="498432" y="2236547"/>
            <a:ext cx="3773375" cy="2814042"/>
          </a:xfrm>
          <a:prstGeom prst="rect">
            <a:avLst/>
          </a:prstGeom>
        </p:spPr>
      </p:pic>
      <p:pic>
        <p:nvPicPr>
          <p:cNvPr id="21" name="Afbeelding 20" descr="Afbeelding met oordopje&#10;&#10;Automatisch gegenereerde beschrijving">
            <a:extLst>
              <a:ext uri="{FF2B5EF4-FFF2-40B4-BE49-F238E27FC236}">
                <a16:creationId xmlns:a16="http://schemas.microsoft.com/office/drawing/2014/main" id="{F619362C-3A90-4E0A-B5F6-39B7A5A893C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2954" r="35038" b="68237"/>
          <a:stretch/>
        </p:blipFill>
        <p:spPr>
          <a:xfrm>
            <a:off x="4944414" y="2236547"/>
            <a:ext cx="3872585" cy="2821068"/>
          </a:xfrm>
          <a:prstGeom prst="rect">
            <a:avLst/>
          </a:prstGeom>
        </p:spPr>
      </p:pic>
      <p:pic>
        <p:nvPicPr>
          <p:cNvPr id="22" name="Afbeelding 21" descr="Afbeelding met verschillende&#10;&#10;Automatisch gegenereerde beschrijving">
            <a:extLst>
              <a:ext uri="{FF2B5EF4-FFF2-40B4-BE49-F238E27FC236}">
                <a16:creationId xmlns:a16="http://schemas.microsoft.com/office/drawing/2014/main" id="{A2455785-9703-4609-A86C-C634B19D78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04048" y="2382194"/>
            <a:ext cx="3672408" cy="2453169"/>
          </a:xfrm>
          <a:prstGeom prst="rect">
            <a:avLst/>
          </a:prstGeom>
        </p:spPr>
      </p:pic>
    </p:spTree>
    <p:extLst>
      <p:ext uri="{BB962C8B-B14F-4D97-AF65-F5344CB8AC3E}">
        <p14:creationId xmlns:p14="http://schemas.microsoft.com/office/powerpoint/2010/main" val="346710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28704" y="614958"/>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gesproken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55976"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a:t>
            </a:r>
            <a:r>
              <a:rPr lang="nl-NL" sz="6000" b="1" dirty="0">
                <a:solidFill>
                  <a:srgbClr val="387038"/>
                </a:solidFill>
                <a:effectLst/>
                <a:latin typeface="Century Gothic" panose="020B0502020202020204" pitchFamily="34" charset="0"/>
                <a:ea typeface="Calibri"/>
                <a:cs typeface="Times New Roman"/>
              </a:rPr>
              <a:t>f en toe</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meestal</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u="sng" dirty="0">
                <a:solidFill>
                  <a:srgbClr val="387038"/>
                </a:solidFill>
                <a:latin typeface="Century Gothic" panose="020B0502020202020204" pitchFamily="34" charset="0"/>
                <a:ea typeface="Calibri"/>
                <a:cs typeface="Times New Roman"/>
              </a:rPr>
              <a:t>Normaal gesproken</a:t>
            </a:r>
            <a:r>
              <a:rPr lang="nl-NL" sz="2200" i="1" dirty="0">
                <a:solidFill>
                  <a:srgbClr val="387038"/>
                </a:solidFill>
                <a:latin typeface="Century Gothic" panose="020B0502020202020204" pitchFamily="34" charset="0"/>
                <a:ea typeface="Calibri"/>
                <a:cs typeface="Times New Roman"/>
              </a:rPr>
              <a:t> zien duikers gewone planten en dieren onder water.</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soms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u="sng" dirty="0">
              <a:solidFill>
                <a:srgbClr val="387038"/>
              </a:solidFill>
              <a:latin typeface="Century Gothic" panose="020B0502020202020204" pitchFamily="34" charset="0"/>
              <a:ea typeface="Calibri"/>
              <a:cs typeface="Times New Roman"/>
            </a:endParaRPr>
          </a:p>
          <a:p>
            <a:pPr algn="ctr">
              <a:lnSpc>
                <a:spcPct val="107000"/>
              </a:lnSpc>
            </a:pPr>
            <a:r>
              <a:rPr lang="nl-NL" sz="2200" i="1" u="sng" dirty="0">
                <a:solidFill>
                  <a:srgbClr val="387038"/>
                </a:solidFill>
                <a:latin typeface="Century Gothic" panose="020B0502020202020204" pitchFamily="34" charset="0"/>
                <a:ea typeface="Calibri"/>
                <a:cs typeface="Times New Roman"/>
              </a:rPr>
              <a:t>Af en toe</a:t>
            </a:r>
            <a:r>
              <a:rPr lang="nl-NL" sz="2200" i="1" dirty="0">
                <a:solidFill>
                  <a:srgbClr val="387038"/>
                </a:solidFill>
                <a:latin typeface="Century Gothic" panose="020B0502020202020204" pitchFamily="34" charset="0"/>
                <a:ea typeface="Calibri"/>
                <a:cs typeface="Times New Roman"/>
              </a:rPr>
              <a:t> zien duikers iets speciaals onder water.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1703C1FD-FE07-4AC2-995A-59A642E440E9}"/>
              </a:ext>
            </a:extLst>
          </p:cNvPr>
          <p:cNvSpPr txBox="1">
            <a:spLocks noChangeArrowheads="1"/>
          </p:cNvSpPr>
          <p:nvPr/>
        </p:nvSpPr>
        <p:spPr bwMode="auto">
          <a:xfrm>
            <a:off x="-112009" y="38894"/>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normaal</a:t>
            </a:r>
            <a:endParaRPr lang="nl-NL" sz="5500" dirty="0">
              <a:effectLst/>
              <a:latin typeface="Century Gothic" panose="020B0502020202020204" pitchFamily="34" charset="0"/>
              <a:ea typeface="Calibri"/>
              <a:cs typeface="Times New Roman"/>
            </a:endParaRPr>
          </a:p>
        </p:txBody>
      </p:sp>
      <p:pic>
        <p:nvPicPr>
          <p:cNvPr id="17" name="Afbeelding 16" descr="Afbeelding met kaart&#10;&#10;Automatisch gegenereerde beschrijving">
            <a:extLst>
              <a:ext uri="{FF2B5EF4-FFF2-40B4-BE49-F238E27FC236}">
                <a16:creationId xmlns:a16="http://schemas.microsoft.com/office/drawing/2014/main" id="{E7DB4634-0AD2-475E-A3BB-C5494C9031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589" y="2492314"/>
            <a:ext cx="3721078" cy="1729355"/>
          </a:xfrm>
          <a:prstGeom prst="rect">
            <a:avLst/>
          </a:prstGeom>
        </p:spPr>
      </p:pic>
      <p:pic>
        <p:nvPicPr>
          <p:cNvPr id="18" name="Picture 2">
            <a:extLst>
              <a:ext uri="{FF2B5EF4-FFF2-40B4-BE49-F238E27FC236}">
                <a16:creationId xmlns:a16="http://schemas.microsoft.com/office/drawing/2014/main" id="{7029B5FE-F1E0-460D-BB18-DD4EEB49D6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3655" y="2324935"/>
            <a:ext cx="3817461" cy="22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51" y="-4630"/>
            <a:ext cx="9013609" cy="652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2" y="491188"/>
            <a:ext cx="3907082" cy="8495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665001" y="404664"/>
            <a:ext cx="453650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skelet</a:t>
            </a:r>
            <a:endParaRPr lang="nl-NL" sz="6000" b="1" dirty="0">
              <a:effectLst/>
              <a:latin typeface="Century Gothic" panose="020B0502020202020204" pitchFamily="34" charset="0"/>
              <a:ea typeface="Calibri"/>
              <a:cs typeface="Times New Roman"/>
            </a:endParaRPr>
          </a:p>
        </p:txBody>
      </p:sp>
      <p:sp>
        <p:nvSpPr>
          <p:cNvPr id="7" name="Text Box 14"/>
          <p:cNvSpPr txBox="1"/>
          <p:nvPr/>
        </p:nvSpPr>
        <p:spPr>
          <a:xfrm>
            <a:off x="395536" y="3532326"/>
            <a:ext cx="2945542" cy="12648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8" y="3573017"/>
            <a:ext cx="3168352" cy="14401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vogel-</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skelet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532326"/>
            <a:ext cx="2444750" cy="12648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532326"/>
            <a:ext cx="2671082" cy="16248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T-Rex</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skelet</a:t>
            </a:r>
          </a:p>
        </p:txBody>
      </p:sp>
      <p:sp>
        <p:nvSpPr>
          <p:cNvPr id="11" name="Text Box 14"/>
          <p:cNvSpPr txBox="1"/>
          <p:nvPr/>
        </p:nvSpPr>
        <p:spPr>
          <a:xfrm>
            <a:off x="6012160" y="3532326"/>
            <a:ext cx="2820341" cy="12648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86794" y="3573017"/>
            <a:ext cx="2945707" cy="122413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het menselijk skelet</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012160" y="476672"/>
            <a:ext cx="2736304"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4" name="Tekstvak 2"/>
          <p:cNvSpPr txBox="1">
            <a:spLocks noChangeArrowheads="1"/>
          </p:cNvSpPr>
          <p:nvPr/>
        </p:nvSpPr>
        <p:spPr bwMode="auto">
          <a:xfrm>
            <a:off x="6101079" y="491188"/>
            <a:ext cx="263058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botten van een mens of dier</a:t>
            </a:r>
            <a:endParaRPr lang="nl-NL" sz="1100" dirty="0">
              <a:effectLst/>
              <a:latin typeface="Century Gothic" panose="020B0502020202020204" pitchFamily="34" charset="0"/>
              <a:ea typeface="Calibri"/>
              <a:cs typeface="Times New Roman"/>
            </a:endParaRPr>
          </a:p>
        </p:txBody>
      </p:sp>
      <p:pic>
        <p:nvPicPr>
          <p:cNvPr id="2052" name="Picture 4" descr="C:\Users\vrielinf\Downloads\shutterstock_114287889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4847" y="4822854"/>
            <a:ext cx="1872208" cy="122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2363" y="4855395"/>
            <a:ext cx="2022183" cy="11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0127" y="4855395"/>
            <a:ext cx="1738679" cy="127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 </a:t>
            </a:r>
            <a:r>
              <a:rPr lang="nl-NL">
                <a:solidFill>
                  <a:srgbClr val="C00000"/>
                </a:solidFill>
                <a:latin typeface="Century Gothic" panose="020B0502020202020204" pitchFamily="34" charset="0"/>
              </a:rPr>
              <a:t>– 25 </a:t>
            </a:r>
            <a:r>
              <a:rPr lang="nl-NL" dirty="0">
                <a:solidFill>
                  <a:srgbClr val="C00000"/>
                </a:solidFill>
                <a:latin typeface="Century Gothic" panose="020B0502020202020204" pitchFamily="34" charset="0"/>
              </a:rPr>
              <a:t>januari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51" y="-4630"/>
            <a:ext cx="9013609" cy="652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87623" y="491188"/>
            <a:ext cx="5013881" cy="8495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728897" y="404664"/>
            <a:ext cx="600334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weekdier</a:t>
            </a:r>
            <a:endParaRPr lang="nl-NL" sz="60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409494" y="497992"/>
            <a:ext cx="2498137" cy="21389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4" name="Tekstvak 2"/>
          <p:cNvSpPr txBox="1">
            <a:spLocks noChangeArrowheads="1"/>
          </p:cNvSpPr>
          <p:nvPr/>
        </p:nvSpPr>
        <p:spPr bwMode="auto">
          <a:xfrm>
            <a:off x="6399879" y="557229"/>
            <a:ext cx="263058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a:t>
            </a:r>
            <a:r>
              <a:rPr lang="nl-NL" sz="2400" dirty="0">
                <a:effectLst/>
                <a:latin typeface="Century Gothic" panose="020B0502020202020204" pitchFamily="34" charset="0"/>
                <a:ea typeface="Calibri"/>
                <a:cs typeface="Times New Roman"/>
              </a:rPr>
              <a:t>ieren zonder skelet van binnen. Ongewervelde dieren. </a:t>
            </a:r>
            <a:endParaRPr lang="nl-NL" sz="1050" dirty="0">
              <a:effectLst/>
              <a:latin typeface="Century Gothic" panose="020B0502020202020204" pitchFamily="34" charset="0"/>
              <a:ea typeface="Calibri"/>
              <a:cs typeface="Times New Roman"/>
            </a:endParaRPr>
          </a:p>
        </p:txBody>
      </p:sp>
      <p:pic>
        <p:nvPicPr>
          <p:cNvPr id="4" name="Afbeelding 3" descr="Afbeelding met octopus&#10;&#10;Automatisch gegenereerde beschrijving">
            <a:extLst>
              <a:ext uri="{FF2B5EF4-FFF2-40B4-BE49-F238E27FC236}">
                <a16:creationId xmlns:a16="http://schemas.microsoft.com/office/drawing/2014/main" id="{75303C8E-08D2-4765-8E5E-1AEDD30267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4160" t="2522" r="-124160" b="-2522"/>
          <a:stretch/>
        </p:blipFill>
        <p:spPr>
          <a:xfrm>
            <a:off x="1143000" y="0"/>
            <a:ext cx="6858000" cy="6858000"/>
          </a:xfrm>
          <a:prstGeom prst="rect">
            <a:avLst/>
          </a:prstGeom>
        </p:spPr>
      </p:pic>
      <p:pic>
        <p:nvPicPr>
          <p:cNvPr id="17" name="Afbeelding 16" descr="Afbeelding met octopus&#10;&#10;Automatisch gegenereerde beschrijving">
            <a:extLst>
              <a:ext uri="{FF2B5EF4-FFF2-40B4-BE49-F238E27FC236}">
                <a16:creationId xmlns:a16="http://schemas.microsoft.com/office/drawing/2014/main" id="{449330CC-4D54-4CA4-A8B0-55391A93B3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501" t="20509" r="8481" b="14928"/>
          <a:stretch/>
        </p:blipFill>
        <p:spPr>
          <a:xfrm>
            <a:off x="467544" y="3789040"/>
            <a:ext cx="2387001" cy="1791579"/>
          </a:xfrm>
          <a:prstGeom prst="rect">
            <a:avLst/>
          </a:prstGeom>
        </p:spPr>
      </p:pic>
      <p:pic>
        <p:nvPicPr>
          <p:cNvPr id="19" name="Afbeelding 18" descr="Afbeelding met weekdier, ongewerveld, slak&#10;&#10;Automatisch gegenereerde beschrijving">
            <a:extLst>
              <a:ext uri="{FF2B5EF4-FFF2-40B4-BE49-F238E27FC236}">
                <a16:creationId xmlns:a16="http://schemas.microsoft.com/office/drawing/2014/main" id="{D8D2151E-9FF6-40EC-AB23-1BC30E5971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84707" y="3789040"/>
            <a:ext cx="1855498" cy="1707058"/>
          </a:xfrm>
          <a:prstGeom prst="rect">
            <a:avLst/>
          </a:prstGeom>
        </p:spPr>
      </p:pic>
      <p:sp>
        <p:nvSpPr>
          <p:cNvPr id="23" name="Text Box 14">
            <a:extLst>
              <a:ext uri="{FF2B5EF4-FFF2-40B4-BE49-F238E27FC236}">
                <a16:creationId xmlns:a16="http://schemas.microsoft.com/office/drawing/2014/main" id="{3079E72B-B4F0-43F3-AA9F-F0C4DCC0A29C}"/>
              </a:ext>
            </a:extLst>
          </p:cNvPr>
          <p:cNvSpPr txBox="1"/>
          <p:nvPr/>
        </p:nvSpPr>
        <p:spPr>
          <a:xfrm>
            <a:off x="467544" y="5580620"/>
            <a:ext cx="7002963" cy="7201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F5C7229F-6A38-44CA-9B3F-BBC86D11F20F}"/>
              </a:ext>
            </a:extLst>
          </p:cNvPr>
          <p:cNvSpPr txBox="1">
            <a:spLocks noChangeArrowheads="1"/>
          </p:cNvSpPr>
          <p:nvPr/>
        </p:nvSpPr>
        <p:spPr bwMode="auto">
          <a:xfrm>
            <a:off x="564074" y="5668561"/>
            <a:ext cx="7167081" cy="4934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De inktvis </a:t>
            </a:r>
            <a:r>
              <a:rPr lang="nl-NL" sz="2800" b="1" u="sng" dirty="0">
                <a:effectLst/>
                <a:latin typeface="Century Gothic" panose="020B0502020202020204" pitchFamily="34" charset="0"/>
                <a:ea typeface="Calibri"/>
                <a:cs typeface="Times New Roman"/>
              </a:rPr>
              <a:t>behoort tot </a:t>
            </a:r>
            <a:r>
              <a:rPr lang="nl-NL" sz="2800" dirty="0">
                <a:effectLst/>
                <a:latin typeface="Century Gothic" panose="020B0502020202020204" pitchFamily="34" charset="0"/>
                <a:ea typeface="Calibri"/>
                <a:cs typeface="Times New Roman"/>
              </a:rPr>
              <a:t>de weekdieren. </a:t>
            </a:r>
            <a:endParaRPr lang="nl-NL" sz="11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8C5A3F89-3266-4F22-9330-BEE5C307CA33}"/>
              </a:ext>
            </a:extLst>
          </p:cNvPr>
          <p:cNvSpPr txBox="1"/>
          <p:nvPr/>
        </p:nvSpPr>
        <p:spPr>
          <a:xfrm>
            <a:off x="2195736" y="6261904"/>
            <a:ext cx="2274655" cy="5514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F9203A4B-565F-4F43-A656-B94E090A7D07}"/>
              </a:ext>
            </a:extLst>
          </p:cNvPr>
          <p:cNvSpPr txBox="1">
            <a:spLocks noChangeArrowheads="1"/>
          </p:cNvSpPr>
          <p:nvPr/>
        </p:nvSpPr>
        <p:spPr bwMode="auto">
          <a:xfrm>
            <a:off x="2297345" y="6291484"/>
            <a:ext cx="2274655" cy="3778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horen bij</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6750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381194" y="2232129"/>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323104" y="2233708"/>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he</a:t>
            </a:r>
            <a:r>
              <a:rPr lang="nl-NL" sz="5400" b="1" dirty="0">
                <a:latin typeface="Century Gothic" panose="020B0502020202020204" pitchFamily="34" charset="0"/>
                <a:ea typeface="Calibri"/>
                <a:cs typeface="Times New Roman"/>
              </a:rPr>
              <a:t>t</a:t>
            </a:r>
            <a:r>
              <a:rPr lang="nl-NL" sz="5400" b="1" dirty="0">
                <a:effectLst/>
                <a:latin typeface="Century Gothic" panose="020B0502020202020204" pitchFamily="34" charset="0"/>
                <a:ea typeface="Calibri"/>
                <a:cs typeface="Times New Roman"/>
              </a:rPr>
              <a:t> milieu</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514988" y="3159100"/>
            <a:ext cx="2093628" cy="11031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66513" y="4279605"/>
            <a:ext cx="38049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108374" y="4215153"/>
            <a:ext cx="393051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milieuschade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015407" y="444061"/>
            <a:ext cx="32447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739737" y="420930"/>
            <a:ext cx="3712583" cy="60070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vervuiling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51520" y="4262249"/>
            <a:ext cx="46224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79512" y="4217506"/>
            <a:ext cx="475071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milieuvriendelijk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024395" y="1052736"/>
            <a:ext cx="4790209" cy="8560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024894" y="1002297"/>
            <a:ext cx="511860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het steeds viezer worden, de verontreiniging</a:t>
            </a:r>
            <a:endParaRPr lang="nl-NL" sz="1100" dirty="0">
              <a:effectLst/>
              <a:latin typeface="Century Gothic" panose="020B0502020202020204" pitchFamily="34" charset="0"/>
              <a:ea typeface="Calibri"/>
              <a:cs typeface="Times New Roman"/>
            </a:endParaRPr>
          </a:p>
        </p:txBody>
      </p:sp>
      <p:pic>
        <p:nvPicPr>
          <p:cNvPr id="20" name="Picture 2">
            <a:extLst>
              <a:ext uri="{FF2B5EF4-FFF2-40B4-BE49-F238E27FC236}">
                <a16:creationId xmlns:a16="http://schemas.microsoft.com/office/drawing/2014/main" id="{AABA625E-DD8D-4575-98DC-AC380FD7D4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7586" y="2198665"/>
            <a:ext cx="2395882" cy="147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Users\vrielinf\AppData\Local\Microsoft\Windows\Temporary Internet Files\Content.IE5\S212QFD9\shutterstock_1152102188.jpg">
            <a:extLst>
              <a:ext uri="{FF2B5EF4-FFF2-40B4-BE49-F238E27FC236}">
                <a16:creationId xmlns:a16="http://schemas.microsoft.com/office/drawing/2014/main" id="{3527B15E-D1C5-469F-BF5B-1FEDBBC2F7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8986" y="4935686"/>
            <a:ext cx="1729480" cy="12971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0EEEBFB0-76FC-41FA-9356-896FF54B1E3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68425" y="4922962"/>
            <a:ext cx="1853323" cy="14311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kaart&#10;&#10;Automatisch gegenereerde beschrijving">
            <a:extLst>
              <a:ext uri="{FF2B5EF4-FFF2-40B4-BE49-F238E27FC236}">
                <a16:creationId xmlns:a16="http://schemas.microsoft.com/office/drawing/2014/main" id="{7CF5AC35-29FE-4074-A9BF-212A35F41D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664" y="382445"/>
            <a:ext cx="3088844" cy="1647732"/>
          </a:xfrm>
          <a:prstGeom prst="rect">
            <a:avLst/>
          </a:prstGeom>
        </p:spPr>
      </p:pic>
      <p:cxnSp>
        <p:nvCxnSpPr>
          <p:cNvPr id="9" name="Rechte verbindingslijn 8"/>
          <p:cNvCxnSpPr>
            <a:cxnSpLocks/>
          </p:cNvCxnSpPr>
          <p:nvPr/>
        </p:nvCxnSpPr>
        <p:spPr>
          <a:xfrm flipH="1">
            <a:off x="2892270" y="793548"/>
            <a:ext cx="1099391" cy="1438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026789" y="3159100"/>
            <a:ext cx="1561435" cy="1120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7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11872" cy="603242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op de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gigantische ei dreef 10 meter boven de oceaanbodem. </a:t>
            </a:r>
            <a:r>
              <a:rPr lang="nl-NL" sz="2800" i="1" u="sng" dirty="0">
                <a:solidFill>
                  <a:srgbClr val="387038"/>
                </a:solidFill>
                <a:latin typeface="Century Gothic" panose="020B0502020202020204" pitchFamily="34" charset="0"/>
                <a:cs typeface="Times New Roman"/>
              </a:rPr>
              <a:t>Ter</a:t>
            </a:r>
            <a:r>
              <a:rPr lang="nl-NL" sz="2800" i="1" dirty="0">
                <a:solidFill>
                  <a:srgbClr val="387038"/>
                </a:solidFill>
                <a:latin typeface="Century Gothic" panose="020B0502020202020204" pitchFamily="34" charset="0"/>
                <a:cs typeface="Times New Roman"/>
              </a:rPr>
              <a:t> hoogte van wat bodem-planten. </a:t>
            </a:r>
            <a:endParaRPr lang="nl-NL" sz="2800" i="1" dirty="0">
              <a:solidFill>
                <a:srgbClr val="00B050"/>
              </a:solidFill>
              <a:latin typeface="Century Gothic" panose="020B0502020202020204" pitchFamily="34" charset="0"/>
            </a:endParaRPr>
          </a:p>
        </p:txBody>
      </p:sp>
      <p:pic>
        <p:nvPicPr>
          <p:cNvPr id="5" name="Afbeelding 4" descr="Afbeelding met oceaanbodem&#10;&#10;Automatisch gegenereerde beschrijving">
            <a:extLst>
              <a:ext uri="{FF2B5EF4-FFF2-40B4-BE49-F238E27FC236}">
                <a16:creationId xmlns:a16="http://schemas.microsoft.com/office/drawing/2014/main" id="{A696A13C-39CA-4FF3-A9D3-818D79312C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9912" y="476672"/>
            <a:ext cx="4941666" cy="3301033"/>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7875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vormen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zijn, uitmaken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gele dat je ziet is het voedsel voor de inktvisbaby’s. En de grote bubbel er om heen zorgt voor bescherming. Zo </a:t>
            </a:r>
            <a:r>
              <a:rPr lang="nl-NL" sz="2800" i="1" u="sng" dirty="0">
                <a:solidFill>
                  <a:srgbClr val="387038"/>
                </a:solidFill>
                <a:latin typeface="Century Gothic" panose="020B0502020202020204" pitchFamily="34" charset="0"/>
                <a:cs typeface="Times New Roman"/>
              </a:rPr>
              <a:t>vormt</a:t>
            </a:r>
            <a:r>
              <a:rPr lang="nl-NL" sz="2800" i="1" dirty="0">
                <a:solidFill>
                  <a:srgbClr val="387038"/>
                </a:solidFill>
                <a:latin typeface="Century Gothic" panose="020B0502020202020204" pitchFamily="34" charset="0"/>
                <a:cs typeface="Times New Roman"/>
              </a:rPr>
              <a:t> het samen het ei. </a:t>
            </a:r>
          </a:p>
          <a:p>
            <a:r>
              <a:rPr lang="nl-NL" sz="2800" i="1" dirty="0">
                <a:solidFill>
                  <a:srgbClr val="387038"/>
                </a:solidFill>
                <a:latin typeface="Century Gothic" panose="020B0502020202020204" pitchFamily="34" charset="0"/>
                <a:cs typeface="Times New Roman"/>
              </a:rPr>
              <a:t>Het geel en de bubbel zijn samen het ei.</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812E408-F6BD-4FB3-8300-88FEC52951D1}"/>
              </a:ext>
            </a:extLst>
          </p:cNvPr>
          <p:cNvPicPr>
            <a:picLocks noChangeAspect="1"/>
          </p:cNvPicPr>
          <p:nvPr/>
        </p:nvPicPr>
        <p:blipFill>
          <a:blip r:embed="rId3"/>
          <a:stretch>
            <a:fillRect/>
          </a:stretch>
        </p:blipFill>
        <p:spPr>
          <a:xfrm>
            <a:off x="519505" y="1879689"/>
            <a:ext cx="7886700" cy="2400300"/>
          </a:xfrm>
          <a:prstGeom prst="rect">
            <a:avLst/>
          </a:prstGeom>
        </p:spPr>
      </p:pic>
    </p:spTree>
    <p:extLst>
      <p:ext uri="{BB962C8B-B14F-4D97-AF65-F5344CB8AC3E}">
        <p14:creationId xmlns:p14="http://schemas.microsoft.com/office/powerpoint/2010/main" val="420161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111" y="-4256"/>
            <a:ext cx="10143727" cy="1246495"/>
          </a:xfrm>
          <a:prstGeom prst="rect">
            <a:avLst/>
          </a:prstGeom>
          <a:noFill/>
        </p:spPr>
        <p:txBody>
          <a:bodyPr wrap="square" rtlCol="0">
            <a:spAutoFit/>
          </a:bodyPr>
          <a:lstStyle/>
          <a:p>
            <a:r>
              <a:rPr lang="nl-NL" sz="7500" b="1" u="sng" dirty="0">
                <a:latin typeface="Century Gothic" panose="020B0502020202020204" pitchFamily="34" charset="0"/>
              </a:rPr>
              <a:t>normaal gesproken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aart&#10;&#10;Automatisch gegenereerde beschrijving">
            <a:extLst>
              <a:ext uri="{FF2B5EF4-FFF2-40B4-BE49-F238E27FC236}">
                <a16:creationId xmlns:a16="http://schemas.microsoft.com/office/drawing/2014/main" id="{F1646344-7365-4A2C-A3D0-A9A4602A62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60848"/>
            <a:ext cx="9144000" cy="4249635"/>
          </a:xfrm>
          <a:prstGeom prst="rect">
            <a:avLst/>
          </a:prstGeom>
        </p:spPr>
      </p:pic>
    </p:spTree>
    <p:extLst>
      <p:ext uri="{BB962C8B-B14F-4D97-AF65-F5344CB8AC3E}">
        <p14:creationId xmlns:p14="http://schemas.microsoft.com/office/powerpoint/2010/main" val="280009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gigantisch</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8" name="Tekstvak 7">
            <a:extLst>
              <a:ext uri="{FF2B5EF4-FFF2-40B4-BE49-F238E27FC236}">
                <a16:creationId xmlns:a16="http://schemas.microsoft.com/office/drawing/2014/main" id="{CADED2CC-6FAA-4076-9697-B209A1A10FE5}"/>
              </a:ext>
            </a:extLst>
          </p:cNvPr>
          <p:cNvSpPr txBox="1"/>
          <p:nvPr/>
        </p:nvSpPr>
        <p:spPr>
          <a:xfrm>
            <a:off x="3057230" y="5949280"/>
            <a:ext cx="4757736" cy="369332"/>
          </a:xfrm>
          <a:prstGeom prst="rect">
            <a:avLst/>
          </a:prstGeom>
          <a:noFill/>
        </p:spPr>
        <p:txBody>
          <a:bodyPr wrap="square">
            <a:spAutoFit/>
          </a:bodyPr>
          <a:lstStyle/>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hlinkClick r:id="rId3"/>
              </a:rPr>
              <a:t>https://youtu.be/4QdiT3W6KAM</a:t>
            </a:r>
            <a:endParaRPr lang="nl-NL" sz="1800" dirty="0">
              <a:ea typeface="Times New Roman" panose="02020603050405020304" pitchFamily="18" charset="0"/>
              <a:cs typeface="Arial" panose="020B0604020202020204" pitchFamily="34" charset="0"/>
            </a:endParaRPr>
          </a:p>
        </p:txBody>
      </p:sp>
      <p:pic>
        <p:nvPicPr>
          <p:cNvPr id="1026" name="Picture 2">
            <a:extLst>
              <a:ext uri="{FF2B5EF4-FFF2-40B4-BE49-F238E27FC236}">
                <a16:creationId xmlns:a16="http://schemas.microsoft.com/office/drawing/2014/main" id="{0C57D73D-95F4-4D18-8523-E51C774461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4566" y="1772816"/>
            <a:ext cx="6374867" cy="376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in goede staat zijn</a:t>
            </a:r>
            <a:endParaRPr lang="nl-NL" sz="8000" b="1" u="sng" dirty="0"/>
          </a:p>
        </p:txBody>
      </p:sp>
      <p:pic>
        <p:nvPicPr>
          <p:cNvPr id="4" name="Afbeelding 3" descr="Afbeelding met oordopje&#10;&#10;Automatisch gegenereerde beschrijving">
            <a:extLst>
              <a:ext uri="{FF2B5EF4-FFF2-40B4-BE49-F238E27FC236}">
                <a16:creationId xmlns:a16="http://schemas.microsoft.com/office/drawing/2014/main" id="{856B4F6D-AFF5-467D-96DE-4852142990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038" b="68237"/>
          <a:stretch/>
        </p:blipFill>
        <p:spPr>
          <a:xfrm>
            <a:off x="137839" y="2564904"/>
            <a:ext cx="8827308" cy="3168352"/>
          </a:xfrm>
          <a:prstGeom prst="rect">
            <a:avLst/>
          </a:prstGeom>
        </p:spPr>
      </p:pic>
      <p:sp>
        <p:nvSpPr>
          <p:cNvPr id="7" name="Vermenigvuldigingsteken 6">
            <a:extLst>
              <a:ext uri="{FF2B5EF4-FFF2-40B4-BE49-F238E27FC236}">
                <a16:creationId xmlns:a16="http://schemas.microsoft.com/office/drawing/2014/main" id="{7B051DB0-11FD-48AA-B00C-2A9B338AF25F}"/>
              </a:ext>
            </a:extLst>
          </p:cNvPr>
          <p:cNvSpPr/>
          <p:nvPr/>
        </p:nvSpPr>
        <p:spPr>
          <a:xfrm>
            <a:off x="4711364" y="1952836"/>
            <a:ext cx="4608512" cy="4392488"/>
          </a:xfrm>
          <a:prstGeom prst="mathMultiply">
            <a:avLst>
              <a:gd name="adj1" fmla="val 66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89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behoren tot</a:t>
            </a:r>
            <a:endParaRPr lang="nl-NL" sz="6800" b="1" u="sng" dirty="0">
              <a:latin typeface="Century Gothic" panose="020B0502020202020204" pitchFamily="34" charset="0"/>
            </a:endParaRPr>
          </a:p>
        </p:txBody>
      </p:sp>
      <p:pic>
        <p:nvPicPr>
          <p:cNvPr id="2050" name="Picture 2">
            <a:extLst>
              <a:ext uri="{FF2B5EF4-FFF2-40B4-BE49-F238E27FC236}">
                <a16:creationId xmlns:a16="http://schemas.microsoft.com/office/drawing/2014/main" id="{E3AB6EFC-7EA4-419D-B476-0F92EC7046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86" b="2437"/>
          <a:stretch/>
        </p:blipFill>
        <p:spPr bwMode="auto">
          <a:xfrm>
            <a:off x="938808" y="1369270"/>
            <a:ext cx="7266384" cy="528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het skelet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tekst&#10;&#10;Automatisch gegenereerde beschrijving">
            <a:extLst>
              <a:ext uri="{FF2B5EF4-FFF2-40B4-BE49-F238E27FC236}">
                <a16:creationId xmlns:a16="http://schemas.microsoft.com/office/drawing/2014/main" id="{49382471-752D-4520-8E74-11756014BE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2109" r="1111"/>
          <a:stretch/>
        </p:blipFill>
        <p:spPr>
          <a:xfrm>
            <a:off x="5328084" y="1349253"/>
            <a:ext cx="3384375" cy="4977641"/>
          </a:xfrm>
          <a:prstGeom prst="rect">
            <a:avLst/>
          </a:prstGeom>
        </p:spPr>
      </p:pic>
      <p:pic>
        <p:nvPicPr>
          <p:cNvPr id="9" name="Afbeelding 8" descr="Afbeelding met tekst, boek, pentekening&#10;&#10;Automatisch gegenereerde beschrijving">
            <a:extLst>
              <a:ext uri="{FF2B5EF4-FFF2-40B4-BE49-F238E27FC236}">
                <a16:creationId xmlns:a16="http://schemas.microsoft.com/office/drawing/2014/main" id="{46146D9B-C6BC-4C37-8E5C-33EDB8A7B2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2276872"/>
            <a:ext cx="4987170" cy="3570814"/>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vormen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a:extLst>
              <a:ext uri="{FF2B5EF4-FFF2-40B4-BE49-F238E27FC236}">
                <a16:creationId xmlns:a16="http://schemas.microsoft.com/office/drawing/2014/main" id="{7AA552B3-3E04-4CD4-95BD-5A3C91B8E97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5" r="32620"/>
          <a:stretch/>
        </p:blipFill>
        <p:spPr bwMode="auto">
          <a:xfrm>
            <a:off x="95023" y="2564904"/>
            <a:ext cx="1944216" cy="2401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573DFA6-4695-4E93-A9B2-6279167CA8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2584896"/>
            <a:ext cx="3961227" cy="2342233"/>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a:extLst>
              <a:ext uri="{FF2B5EF4-FFF2-40B4-BE49-F238E27FC236}">
                <a16:creationId xmlns:a16="http://schemas.microsoft.com/office/drawing/2014/main" id="{9FF73B86-665E-4375-BA94-8DC735F5EC56}"/>
              </a:ext>
            </a:extLst>
          </p:cNvPr>
          <p:cNvSpPr/>
          <p:nvPr/>
        </p:nvSpPr>
        <p:spPr>
          <a:xfrm rot="1854092">
            <a:off x="239002" y="2270632"/>
            <a:ext cx="1440160" cy="287312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B649EB45-FE83-4E68-AB1A-F946725261E4}"/>
              </a:ext>
            </a:extLst>
          </p:cNvPr>
          <p:cNvSpPr/>
          <p:nvPr/>
        </p:nvSpPr>
        <p:spPr>
          <a:xfrm>
            <a:off x="2530814" y="2612777"/>
            <a:ext cx="2269765" cy="226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lusteken 9">
            <a:extLst>
              <a:ext uri="{FF2B5EF4-FFF2-40B4-BE49-F238E27FC236}">
                <a16:creationId xmlns:a16="http://schemas.microsoft.com/office/drawing/2014/main" id="{F7EEA0C6-E966-43EB-AC8D-04A437C8100E}"/>
              </a:ext>
            </a:extLst>
          </p:cNvPr>
          <p:cNvSpPr/>
          <p:nvPr/>
        </p:nvSpPr>
        <p:spPr>
          <a:xfrm>
            <a:off x="2123728" y="3510300"/>
            <a:ext cx="275477" cy="27874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 gelijk aan 10">
            <a:extLst>
              <a:ext uri="{FF2B5EF4-FFF2-40B4-BE49-F238E27FC236}">
                <a16:creationId xmlns:a16="http://schemas.microsoft.com/office/drawing/2014/main" id="{531B851A-C04D-4B00-AF0F-565E945D352A}"/>
              </a:ext>
            </a:extLst>
          </p:cNvPr>
          <p:cNvSpPr/>
          <p:nvPr/>
        </p:nvSpPr>
        <p:spPr>
          <a:xfrm>
            <a:off x="4860032" y="3501008"/>
            <a:ext cx="432048" cy="36004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ter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oceaanbodem&#10;&#10;Automatisch gegenereerde beschrijving">
            <a:extLst>
              <a:ext uri="{FF2B5EF4-FFF2-40B4-BE49-F238E27FC236}">
                <a16:creationId xmlns:a16="http://schemas.microsoft.com/office/drawing/2014/main" id="{3AAC0C34-7622-4F7F-AA16-164E7341FE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624" y="1537786"/>
            <a:ext cx="7768766" cy="5189536"/>
          </a:xfrm>
          <a:prstGeom prst="rect">
            <a:avLst/>
          </a:prstGeom>
        </p:spPr>
      </p:pic>
    </p:spTree>
    <p:extLst>
      <p:ext uri="{BB962C8B-B14F-4D97-AF65-F5344CB8AC3E}">
        <p14:creationId xmlns:p14="http://schemas.microsoft.com/office/powerpoint/2010/main" val="357556441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6218</TotalTime>
  <Words>919</Words>
  <Application>Microsoft Office PowerPoint</Application>
  <PresentationFormat>Diavoorstelling (4:3)</PresentationFormat>
  <Paragraphs>268</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1400</cp:revision>
  <dcterms:created xsi:type="dcterms:W3CDTF">2020-12-15T09:16:44Z</dcterms:created>
  <dcterms:modified xsi:type="dcterms:W3CDTF">2022-01-25T10:30:10Z</dcterms:modified>
</cp:coreProperties>
</file>