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98" r:id="rId2"/>
    <p:sldId id="548" r:id="rId3"/>
    <p:sldId id="265" r:id="rId4"/>
    <p:sldId id="1468" r:id="rId5"/>
    <p:sldId id="1389" r:id="rId6"/>
    <p:sldId id="1163" r:id="rId7"/>
    <p:sldId id="1469" r:id="rId8"/>
    <p:sldId id="1465" r:id="rId9"/>
    <p:sldId id="1499" r:id="rId10"/>
    <p:sldId id="1076" r:id="rId11"/>
    <p:sldId id="1471" r:id="rId12"/>
    <p:sldId id="1486" r:id="rId13"/>
    <p:sldId id="1479" r:id="rId14"/>
    <p:sldId id="934" r:id="rId15"/>
    <p:sldId id="1496" r:id="rId16"/>
    <p:sldId id="1500" r:id="rId17"/>
    <p:sldId id="1501" r:id="rId18"/>
    <p:sldId id="1428" r:id="rId19"/>
    <p:sldId id="1503" r:id="rId20"/>
    <p:sldId id="988" r:id="rId21"/>
    <p:sldId id="1193" r:id="rId22"/>
    <p:sldId id="1502" r:id="rId23"/>
    <p:sldId id="147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98"/>
            <p14:sldId id="548"/>
            <p14:sldId id="265"/>
            <p14:sldId id="1468"/>
            <p14:sldId id="1389"/>
            <p14:sldId id="1163"/>
            <p14:sldId id="1469"/>
            <p14:sldId id="1465"/>
            <p14:sldId id="1499"/>
            <p14:sldId id="1076"/>
            <p14:sldId id="1471"/>
            <p14:sldId id="1486"/>
            <p14:sldId id="1479"/>
            <p14:sldId id="934"/>
            <p14:sldId id="1496"/>
            <p14:sldId id="1500"/>
            <p14:sldId id="1501"/>
            <p14:sldId id="1428"/>
            <p14:sldId id="1503"/>
            <p14:sldId id="988"/>
            <p14:sldId id="1193"/>
            <p14:sldId id="1502"/>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3816" autoAdjust="0"/>
  </p:normalViewPr>
  <p:slideViewPr>
    <p:cSldViewPr>
      <p:cViewPr varScale="1">
        <p:scale>
          <a:sx n="60" d="100"/>
          <a:sy n="60" d="100"/>
        </p:scale>
        <p:origin x="2040" y="1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lanceren = de lucht in schieten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missie = de reis met een speciale opdracht of taak</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succesvol = geslaagd, goed gelukt</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uitklappen = naar buiten opengaan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alvast = nu al, zonder te wachten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meegaan = gebruikt kunnen worden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hoge verwachtingen hebben = denken of hopen dat iets of iemand heel goed is of iets speciaals zal doen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heelal = de aarde, de zon, de sterren en alle ruimte eromheen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afleggen = tot het einde volgen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eindbestemming = de plaats waar je aan het einde van de reis wilt komen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75695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542483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6753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u.nl/286779/video/marinier-vliegt-met-jetpack-boven-rotterdamse-haven.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indent="0">
              <a:spcBef>
                <a:spcPts val="200"/>
              </a:spcBef>
              <a:spcAft>
                <a:spcPts val="200"/>
              </a:spcAft>
              <a:buNone/>
            </a:pPr>
            <a:r>
              <a:rPr lang="nl-NL" sz="1900" dirty="0">
                <a:latin typeface="+mj-lt"/>
                <a:ea typeface="Times New Roman" panose="02020603050405020304" pitchFamily="18" charset="0"/>
                <a:cs typeface="Times New Roman" panose="02020603050405020304" pitchFamily="18" charset="0"/>
              </a:rPr>
              <a:t>Lijkt het jullie ook zo gaaf om zelf te kunnen vliegen? Gewoon dat je ‘s morgens een speciaal pak aantrekt en dan door de lucht naar school vliegt. Dat lijkt me zo gaaf! En weet je, ik </a:t>
            </a:r>
            <a:r>
              <a:rPr lang="nl-NL" sz="1900" b="1" u="sng" dirty="0">
                <a:latin typeface="+mj-lt"/>
                <a:ea typeface="Times New Roman" panose="02020603050405020304" pitchFamily="18" charset="0"/>
                <a:cs typeface="Times New Roman" panose="02020603050405020304" pitchFamily="18" charset="0"/>
              </a:rPr>
              <a:t>heb hoge verwachtingen</a:t>
            </a:r>
            <a:r>
              <a:rPr lang="nl-NL" sz="1900" dirty="0">
                <a:latin typeface="+mj-lt"/>
                <a:ea typeface="Times New Roman" panose="02020603050405020304" pitchFamily="18" charset="0"/>
                <a:cs typeface="Times New Roman" panose="02020603050405020304" pitchFamily="18" charset="0"/>
              </a:rPr>
              <a:t> dat iemand dit in de toekomst gaat ontwikkelen! </a:t>
            </a:r>
            <a:r>
              <a:rPr lang="nl-NL" sz="1900" dirty="0">
                <a:ea typeface="Times New Roman" panose="02020603050405020304" pitchFamily="18" charset="0"/>
                <a:cs typeface="Times New Roman" panose="02020603050405020304" pitchFamily="18" charset="0"/>
              </a:rPr>
              <a:t>Hoge verwachtingen hebben betekent </a:t>
            </a:r>
            <a:r>
              <a:rPr lang="nl-NL" sz="1900" b="1" i="1" dirty="0">
                <a:ea typeface="Times New Roman" panose="02020603050405020304" pitchFamily="18" charset="0"/>
                <a:cs typeface="Times New Roman" panose="02020603050405020304" pitchFamily="18" charset="0"/>
              </a:rPr>
              <a:t>denken of hopen dat iets of iemand heel goed is of iets speciaals zal doen</a:t>
            </a:r>
            <a:r>
              <a:rPr lang="nl-NL" sz="1900" dirty="0">
                <a:ea typeface="Times New Roman" panose="02020603050405020304" pitchFamily="18" charset="0"/>
                <a:cs typeface="Times New Roman" panose="02020603050405020304" pitchFamily="18" charset="0"/>
              </a:rPr>
              <a:t>. Ik zag laatst een filmpje dat mariniers al aan het oefenen zijn met zo’n speciaal pak, een jetpack. Een marinier kan zichzelf vanaf allerlei plekken </a:t>
            </a:r>
            <a:r>
              <a:rPr lang="nl-NL" sz="1900" b="1" u="sng" dirty="0">
                <a:ea typeface="Times New Roman" panose="02020603050405020304" pitchFamily="18" charset="0"/>
                <a:cs typeface="Times New Roman" panose="02020603050405020304" pitchFamily="18" charset="0"/>
              </a:rPr>
              <a:t>lanceren</a:t>
            </a:r>
            <a:r>
              <a:rPr lang="nl-NL" sz="1900" dirty="0">
                <a:ea typeface="Times New Roman" panose="02020603050405020304" pitchFamily="18" charset="0"/>
                <a:cs typeface="Times New Roman" panose="02020603050405020304" pitchFamily="18" charset="0"/>
              </a:rPr>
              <a:t> of </a:t>
            </a:r>
            <a:r>
              <a:rPr lang="nl-NL" sz="1900" b="1" i="1" dirty="0">
                <a:ea typeface="Times New Roman" panose="02020603050405020304" pitchFamily="18" charset="0"/>
                <a:cs typeface="Times New Roman" panose="02020603050405020304" pitchFamily="18" charset="0"/>
              </a:rPr>
              <a:t>de lucht in schieten</a:t>
            </a:r>
            <a:r>
              <a:rPr lang="nl-NL" sz="1900" dirty="0">
                <a:ea typeface="Times New Roman" panose="02020603050405020304" pitchFamily="18" charset="0"/>
                <a:cs typeface="Times New Roman" panose="02020603050405020304" pitchFamily="18" charset="0"/>
              </a:rPr>
              <a:t>. Als de mariniers </a:t>
            </a:r>
            <a:r>
              <a:rPr lang="nl-NL" sz="1900" b="1" u="sng" dirty="0">
                <a:ea typeface="Times New Roman" panose="02020603050405020304" pitchFamily="18" charset="0"/>
                <a:cs typeface="Times New Roman" panose="02020603050405020304" pitchFamily="18" charset="0"/>
              </a:rPr>
              <a:t>een missie</a:t>
            </a:r>
            <a:r>
              <a:rPr lang="nl-NL" sz="1900" dirty="0">
                <a:ea typeface="Times New Roman" panose="02020603050405020304" pitchFamily="18" charset="0"/>
                <a:cs typeface="Times New Roman" panose="02020603050405020304" pitchFamily="18" charset="0"/>
              </a:rPr>
              <a:t> of </a:t>
            </a:r>
            <a:r>
              <a:rPr lang="nl-NL" sz="1900" b="1" i="1" dirty="0">
                <a:ea typeface="Times New Roman" panose="02020603050405020304" pitchFamily="18" charset="0"/>
                <a:cs typeface="Times New Roman" panose="02020603050405020304" pitchFamily="18" charset="0"/>
              </a:rPr>
              <a:t>een reis met een speciale opdracht of taak moeten uitvoeren</a:t>
            </a:r>
            <a:r>
              <a:rPr lang="nl-NL" sz="1900" dirty="0">
                <a:ea typeface="Times New Roman" panose="02020603050405020304" pitchFamily="18" charset="0"/>
                <a:cs typeface="Times New Roman" panose="02020603050405020304" pitchFamily="18" charset="0"/>
              </a:rPr>
              <a:t> kan zo’n jetpack heel handig zijn. Stel je voor dat mariniers een schip willen overnemen, terwijl ze zelf ook op een schip varen. Dus twee schepen vlakbij elkaar. De route die de marinier moet </a:t>
            </a:r>
            <a:r>
              <a:rPr lang="nl-NL" sz="1900" b="1" u="sng" dirty="0">
                <a:ea typeface="Times New Roman" panose="02020603050405020304" pitchFamily="18" charset="0"/>
                <a:cs typeface="Times New Roman" panose="02020603050405020304" pitchFamily="18" charset="0"/>
              </a:rPr>
              <a:t>afleggen</a:t>
            </a:r>
            <a:r>
              <a:rPr lang="nl-NL" sz="1900" dirty="0">
                <a:ea typeface="Times New Roman" panose="02020603050405020304" pitchFamily="18" charset="0"/>
                <a:cs typeface="Times New Roman" panose="02020603050405020304" pitchFamily="18" charset="0"/>
              </a:rPr>
              <a:t> (of </a:t>
            </a:r>
            <a:r>
              <a:rPr lang="nl-NL" sz="1900" b="1" i="1" dirty="0">
                <a:ea typeface="Times New Roman" panose="02020603050405020304" pitchFamily="18" charset="0"/>
                <a:cs typeface="Times New Roman" panose="02020603050405020304" pitchFamily="18" charset="0"/>
              </a:rPr>
              <a:t>tot het einde </a:t>
            </a:r>
            <a:r>
              <a:rPr lang="nl-NL" sz="1900" dirty="0">
                <a:ea typeface="Times New Roman" panose="02020603050405020304" pitchFamily="18" charset="0"/>
                <a:cs typeface="Times New Roman" panose="02020603050405020304" pitchFamily="18" charset="0"/>
              </a:rPr>
              <a:t>moet </a:t>
            </a:r>
            <a:r>
              <a:rPr lang="nl-NL" sz="1900" b="1" i="1" dirty="0">
                <a:ea typeface="Times New Roman" panose="02020603050405020304" pitchFamily="18" charset="0"/>
                <a:cs typeface="Times New Roman" panose="02020603050405020304" pitchFamily="18" charset="0"/>
              </a:rPr>
              <a:t>volgen</a:t>
            </a:r>
            <a:r>
              <a:rPr lang="nl-NL" sz="1900" dirty="0">
                <a:ea typeface="Times New Roman" panose="02020603050405020304" pitchFamily="18" charset="0"/>
                <a:cs typeface="Times New Roman" panose="02020603050405020304" pitchFamily="18" charset="0"/>
              </a:rPr>
              <a:t>) om op </a:t>
            </a:r>
            <a:r>
              <a:rPr lang="nl-NL" sz="1900" b="1" u="sng" dirty="0">
                <a:ea typeface="Times New Roman" panose="02020603050405020304" pitchFamily="18" charset="0"/>
                <a:cs typeface="Times New Roman" panose="02020603050405020304" pitchFamily="18" charset="0"/>
              </a:rPr>
              <a:t>de eindbestemming</a:t>
            </a:r>
            <a:r>
              <a:rPr lang="nl-NL" sz="1900" dirty="0">
                <a:ea typeface="Times New Roman" panose="02020603050405020304" pitchFamily="18" charset="0"/>
                <a:cs typeface="Times New Roman" panose="02020603050405020304" pitchFamily="18" charset="0"/>
              </a:rPr>
              <a:t> te komen is met een jetpack een stuk sneller en makkelijker! De eindbestemming is </a:t>
            </a:r>
            <a:r>
              <a:rPr lang="nl-NL" sz="1900" b="1" i="1" dirty="0">
                <a:ea typeface="Times New Roman" panose="02020603050405020304" pitchFamily="18" charset="0"/>
                <a:cs typeface="Times New Roman" panose="02020603050405020304" pitchFamily="18" charset="0"/>
              </a:rPr>
              <a:t>de plaats waar je aan het einde van de reis wilt komen</a:t>
            </a:r>
            <a:r>
              <a:rPr lang="nl-NL" sz="1900" dirty="0">
                <a:ea typeface="Times New Roman" panose="02020603050405020304" pitchFamily="18" charset="0"/>
                <a:cs typeface="Times New Roman" panose="02020603050405020304" pitchFamily="18" charset="0"/>
              </a:rPr>
              <a:t>. En in geval van nood kan er een soort parachute </a:t>
            </a:r>
            <a:r>
              <a:rPr lang="nl-NL" sz="1900" b="1" u="sng" dirty="0">
                <a:ea typeface="Times New Roman" panose="02020603050405020304" pitchFamily="18" charset="0"/>
                <a:cs typeface="Times New Roman" panose="02020603050405020304" pitchFamily="18" charset="0"/>
              </a:rPr>
              <a:t>uitklappen</a:t>
            </a:r>
            <a:r>
              <a:rPr lang="nl-NL" sz="1900" dirty="0">
                <a:ea typeface="Times New Roman" panose="02020603050405020304" pitchFamily="18" charset="0"/>
                <a:cs typeface="Times New Roman" panose="02020603050405020304" pitchFamily="18" charset="0"/>
              </a:rPr>
              <a:t>, </a:t>
            </a:r>
            <a:r>
              <a:rPr lang="nl-NL" sz="1900" b="1" i="1" dirty="0">
                <a:ea typeface="Times New Roman" panose="02020603050405020304" pitchFamily="18" charset="0"/>
                <a:cs typeface="Times New Roman" panose="02020603050405020304" pitchFamily="18" charset="0"/>
              </a:rPr>
              <a:t>naar buiten opengaan</a:t>
            </a:r>
            <a:r>
              <a:rPr lang="nl-NL" sz="1900" dirty="0">
                <a:ea typeface="Times New Roman" panose="02020603050405020304" pitchFamily="18" charset="0"/>
                <a:cs typeface="Times New Roman" panose="02020603050405020304" pitchFamily="18" charset="0"/>
              </a:rPr>
              <a:t>. Kijk maar eens naar dit filmpje. </a:t>
            </a:r>
            <a:r>
              <a:rPr lang="nl-NL" sz="1900" dirty="0">
                <a:solidFill>
                  <a:srgbClr val="00B050"/>
                </a:solidFill>
              </a:rPr>
              <a:t>Extra klik voor het filmpje.</a:t>
            </a:r>
            <a:endParaRPr lang="nl-NL" sz="1900" dirty="0">
              <a:ea typeface="Times New Roman" panose="02020603050405020304" pitchFamily="18" charset="0"/>
              <a:cs typeface="Times New Roman" panose="02020603050405020304" pitchFamily="18" charset="0"/>
            </a:endParaRPr>
          </a:p>
          <a:p>
            <a:pPr marL="0" indent="0">
              <a:spcBef>
                <a:spcPts val="200"/>
              </a:spcBef>
              <a:spcAft>
                <a:spcPts val="200"/>
              </a:spcAft>
              <a:buNone/>
            </a:pPr>
            <a:r>
              <a:rPr lang="nl-NL" sz="1900" dirty="0">
                <a:ea typeface="Times New Roman" panose="02020603050405020304" pitchFamily="18" charset="0"/>
                <a:cs typeface="Times New Roman" panose="02020603050405020304" pitchFamily="18" charset="0"/>
              </a:rPr>
              <a:t>Ik denk dat we </a:t>
            </a:r>
            <a:r>
              <a:rPr lang="nl-NL" sz="1900" b="1" u="sng" dirty="0">
                <a:ea typeface="Times New Roman" panose="02020603050405020304" pitchFamily="18" charset="0"/>
                <a:cs typeface="Times New Roman" panose="02020603050405020304" pitchFamily="18" charset="0"/>
              </a:rPr>
              <a:t>het heelal</a:t>
            </a:r>
            <a:r>
              <a:rPr lang="nl-NL" sz="1900" dirty="0">
                <a:ea typeface="Times New Roman" panose="02020603050405020304" pitchFamily="18" charset="0"/>
                <a:cs typeface="Times New Roman" panose="02020603050405020304" pitchFamily="18" charset="0"/>
              </a:rPr>
              <a:t> nooit met zo’n jetpack kunnen bereiken. Het heelal is </a:t>
            </a:r>
            <a:r>
              <a:rPr lang="nl-NL" sz="1900" b="1" i="1" dirty="0">
                <a:ea typeface="Times New Roman" panose="02020603050405020304" pitchFamily="18" charset="0"/>
                <a:cs typeface="Times New Roman" panose="02020603050405020304" pitchFamily="18" charset="0"/>
              </a:rPr>
              <a:t>de aarde, de zon, de sterren en alle ruimte eromheen</a:t>
            </a:r>
            <a:r>
              <a:rPr lang="nl-NL" sz="1900" dirty="0">
                <a:ea typeface="Times New Roman" panose="02020603050405020304" pitchFamily="18" charset="0"/>
                <a:cs typeface="Times New Roman" panose="02020603050405020304" pitchFamily="18" charset="0"/>
              </a:rPr>
              <a:t>. Dat lijkt me echt te gevaarlijk. Maar gelukkig zijn er </a:t>
            </a:r>
            <a:r>
              <a:rPr lang="nl-NL" sz="1900" b="1" u="sng" dirty="0">
                <a:ea typeface="Times New Roman" panose="02020603050405020304" pitchFamily="18" charset="0"/>
                <a:cs typeface="Times New Roman" panose="02020603050405020304" pitchFamily="18" charset="0"/>
              </a:rPr>
              <a:t>succesvolle</a:t>
            </a:r>
            <a:r>
              <a:rPr lang="nl-NL" sz="1900" dirty="0">
                <a:ea typeface="Times New Roman" panose="02020603050405020304" pitchFamily="18" charset="0"/>
                <a:cs typeface="Times New Roman" panose="02020603050405020304" pitchFamily="18" charset="0"/>
              </a:rPr>
              <a:t> oefeningen met de jetpacks geweest. De oefeningen zijn </a:t>
            </a:r>
            <a:r>
              <a:rPr lang="nl-NL" sz="1900" b="1" i="1" dirty="0">
                <a:ea typeface="Times New Roman" panose="02020603050405020304" pitchFamily="18" charset="0"/>
                <a:cs typeface="Times New Roman" panose="02020603050405020304" pitchFamily="18" charset="0"/>
              </a:rPr>
              <a:t>geslaagd, goed gelukt</a:t>
            </a:r>
            <a:r>
              <a:rPr lang="nl-NL" sz="1900" dirty="0">
                <a:ea typeface="Times New Roman" panose="02020603050405020304" pitchFamily="18" charset="0"/>
                <a:cs typeface="Times New Roman" panose="02020603050405020304" pitchFamily="18" charset="0"/>
              </a:rPr>
              <a:t>. Dat vergroot de kans dat ik later ook zelf kan vliegen! Ik ben </a:t>
            </a:r>
            <a:r>
              <a:rPr lang="nl-NL" sz="1900" b="1" u="sng" dirty="0">
                <a:ea typeface="Times New Roman" panose="02020603050405020304" pitchFamily="18" charset="0"/>
                <a:cs typeface="Times New Roman" panose="02020603050405020304" pitchFamily="18" charset="0"/>
              </a:rPr>
              <a:t>alvast</a:t>
            </a:r>
            <a:r>
              <a:rPr lang="nl-NL" sz="1900" dirty="0">
                <a:ea typeface="Times New Roman" panose="02020603050405020304" pitchFamily="18" charset="0"/>
                <a:cs typeface="Times New Roman" panose="02020603050405020304" pitchFamily="18" charset="0"/>
              </a:rPr>
              <a:t>, </a:t>
            </a:r>
            <a:r>
              <a:rPr lang="nl-NL" sz="1900" b="1" i="1" dirty="0">
                <a:ea typeface="Times New Roman" panose="02020603050405020304" pitchFamily="18" charset="0"/>
                <a:cs typeface="Times New Roman" panose="02020603050405020304" pitchFamily="18" charset="0"/>
              </a:rPr>
              <a:t>nu al, zonder te wachten</a:t>
            </a:r>
            <a:r>
              <a:rPr lang="nl-NL" sz="1900" dirty="0">
                <a:ea typeface="Times New Roman" panose="02020603050405020304" pitchFamily="18" charset="0"/>
                <a:cs typeface="Times New Roman" panose="02020603050405020304" pitchFamily="18" charset="0"/>
              </a:rPr>
              <a:t> begonnen met sparen. Dan heb ik later hopelijk genoeg geld om er zelf een te kopen. Een jetpack zal vast nog niet zo lang </a:t>
            </a:r>
            <a:r>
              <a:rPr lang="nl-NL" sz="1900" b="1" u="sng" dirty="0">
                <a:ea typeface="Times New Roman" panose="02020603050405020304" pitchFamily="18" charset="0"/>
                <a:cs typeface="Times New Roman" panose="02020603050405020304" pitchFamily="18" charset="0"/>
              </a:rPr>
              <a:t>meegaan</a:t>
            </a:r>
            <a:r>
              <a:rPr lang="nl-NL" sz="1900" dirty="0">
                <a:ea typeface="Times New Roman" panose="02020603050405020304" pitchFamily="18" charset="0"/>
                <a:cs typeface="Times New Roman" panose="02020603050405020304" pitchFamily="18" charset="0"/>
              </a:rPr>
              <a:t>. Ze gaan vast nog iets bedenken, zodat deze langer </a:t>
            </a:r>
            <a:r>
              <a:rPr lang="nl-NL" sz="1900" b="1" i="1" dirty="0">
                <a:ea typeface="Times New Roman" panose="02020603050405020304" pitchFamily="18" charset="0"/>
                <a:cs typeface="Times New Roman" panose="02020603050405020304" pitchFamily="18" charset="0"/>
              </a:rPr>
              <a:t>gebruikt kan worden</a:t>
            </a:r>
            <a:r>
              <a:rPr lang="nl-NL" sz="1900" dirty="0">
                <a:ea typeface="Times New Roman" panose="02020603050405020304" pitchFamily="18" charset="0"/>
                <a:cs typeface="Times New Roman" panose="02020603050405020304" pitchFamily="18" charset="0"/>
              </a:rPr>
              <a:t>. Maar wat moeten we nog meer regelen in de wereld als wij allemaal ook echt met jetpacks zullen gaan vliegen? </a:t>
            </a:r>
            <a:endParaRPr lang="nl-NL" sz="1900" dirty="0">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134883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heelal</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nachthemel&#10;&#10;Automatisch gegenereerde beschrijving">
            <a:extLst>
              <a:ext uri="{FF2B5EF4-FFF2-40B4-BE49-F238E27FC236}">
                <a16:creationId xmlns:a16="http://schemas.microsoft.com/office/drawing/2014/main" id="{A6C89720-58AA-43E8-8E7C-FB54A81E36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2193898"/>
            <a:ext cx="8955113" cy="2632803"/>
          </a:xfrm>
          <a:prstGeom prst="rect">
            <a:avLst/>
          </a:prstGeom>
        </p:spPr>
      </p:pic>
    </p:spTree>
    <p:extLst>
      <p:ext uri="{BB962C8B-B14F-4D97-AF65-F5344CB8AC3E}">
        <p14:creationId xmlns:p14="http://schemas.microsoft.com/office/powerpoint/2010/main" val="195799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succesvol</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descr="Afbeelding met militair uniform, gras, buiten, persoon&#10;&#10;Automatisch gegenereerde beschrijving">
            <a:extLst>
              <a:ext uri="{FF2B5EF4-FFF2-40B4-BE49-F238E27FC236}">
                <a16:creationId xmlns:a16="http://schemas.microsoft.com/office/drawing/2014/main" id="{AEEFFFF1-9DD3-49F8-A17D-1CB05E2AE2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521398"/>
            <a:ext cx="7344816" cy="4906337"/>
          </a:xfrm>
          <a:prstGeom prst="rect">
            <a:avLst/>
          </a:prstGeom>
        </p:spPr>
      </p:pic>
    </p:spTree>
    <p:extLst>
      <p:ext uri="{BB962C8B-B14F-4D97-AF65-F5344CB8AC3E}">
        <p14:creationId xmlns:p14="http://schemas.microsoft.com/office/powerpoint/2010/main" val="853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alvast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a:extLst>
              <a:ext uri="{FF2B5EF4-FFF2-40B4-BE49-F238E27FC236}">
                <a16:creationId xmlns:a16="http://schemas.microsoft.com/office/drawing/2014/main" id="{E46C004D-3434-415C-9C58-2090B237A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0592" y="1916832"/>
            <a:ext cx="5997041" cy="4509120"/>
          </a:xfrm>
          <a:prstGeom prst="rect">
            <a:avLst/>
          </a:prstGeom>
        </p:spPr>
      </p:pic>
      <p:pic>
        <p:nvPicPr>
          <p:cNvPr id="4" name="Afbeelding 3" descr="Afbeelding met persoon&#10;&#10;Automatisch gegenereerde beschrijving">
            <a:extLst>
              <a:ext uri="{FF2B5EF4-FFF2-40B4-BE49-F238E27FC236}">
                <a16:creationId xmlns:a16="http://schemas.microsoft.com/office/drawing/2014/main" id="{5E511E69-F84D-455D-ABC4-A7BA53D3F3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3215" y="1589840"/>
            <a:ext cx="2753233" cy="1839160"/>
          </a:xfrm>
          <a:prstGeom prst="rect">
            <a:avLst/>
          </a:prstGeom>
        </p:spPr>
      </p:pic>
    </p:spTree>
    <p:extLst>
      <p:ext uri="{BB962C8B-B14F-4D97-AF65-F5344CB8AC3E}">
        <p14:creationId xmlns:p14="http://schemas.microsoft.com/office/powerpoint/2010/main" val="62719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meegaan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030F2928-7F24-4FC5-9D63-C5C8EEDF2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84376"/>
            <a:ext cx="9144000" cy="3429000"/>
          </a:xfrm>
          <a:prstGeom prst="rect">
            <a:avLst/>
          </a:prstGeom>
        </p:spPr>
      </p:pic>
      <p:sp>
        <p:nvSpPr>
          <p:cNvPr id="8" name="Pijl: gekromd omlaag 7">
            <a:extLst>
              <a:ext uri="{FF2B5EF4-FFF2-40B4-BE49-F238E27FC236}">
                <a16:creationId xmlns:a16="http://schemas.microsoft.com/office/drawing/2014/main" id="{F36839CF-1467-49D3-AAE9-B5D8F8EF4A04}"/>
              </a:ext>
            </a:extLst>
          </p:cNvPr>
          <p:cNvSpPr/>
          <p:nvPr/>
        </p:nvSpPr>
        <p:spPr>
          <a:xfrm>
            <a:off x="1011796" y="2663914"/>
            <a:ext cx="7272808" cy="132343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0" name="Afbeelding 9">
            <a:extLst>
              <a:ext uri="{FF2B5EF4-FFF2-40B4-BE49-F238E27FC236}">
                <a16:creationId xmlns:a16="http://schemas.microsoft.com/office/drawing/2014/main" id="{34932C2E-A8F5-4D5A-B56B-CC183099B7C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86438" y="1130442"/>
            <a:ext cx="1771124" cy="1771999"/>
          </a:xfrm>
          <a:prstGeom prst="rect">
            <a:avLst/>
          </a:prstGeom>
        </p:spPr>
      </p:pic>
      <p:sp>
        <p:nvSpPr>
          <p:cNvPr id="11" name="Tekstvak 10">
            <a:extLst>
              <a:ext uri="{FF2B5EF4-FFF2-40B4-BE49-F238E27FC236}">
                <a16:creationId xmlns:a16="http://schemas.microsoft.com/office/drawing/2014/main" id="{9127EC19-3487-4E2E-BF62-C3B3911C4C25}"/>
              </a:ext>
            </a:extLst>
          </p:cNvPr>
          <p:cNvSpPr txBox="1"/>
          <p:nvPr/>
        </p:nvSpPr>
        <p:spPr>
          <a:xfrm>
            <a:off x="5325734" y="615794"/>
            <a:ext cx="1143624" cy="2646878"/>
          </a:xfrm>
          <a:prstGeom prst="rect">
            <a:avLst/>
          </a:prstGeom>
          <a:noFill/>
        </p:spPr>
        <p:txBody>
          <a:bodyPr wrap="square" rtlCol="0">
            <a:spAutoFit/>
          </a:bodyPr>
          <a:lstStyle/>
          <a:p>
            <a:r>
              <a:rPr lang="nl-NL" sz="16600" dirty="0">
                <a:solidFill>
                  <a:srgbClr val="FF0000"/>
                </a:solidFill>
              </a:rPr>
              <a:t>?</a:t>
            </a:r>
            <a:endParaRPr lang="nl-NL" dirty="0">
              <a:solidFill>
                <a:srgbClr val="FF0000"/>
              </a:solidFill>
            </a:endParaRPr>
          </a:p>
        </p:txBody>
      </p:sp>
    </p:spTree>
    <p:extLst>
      <p:ext uri="{BB962C8B-B14F-4D97-AF65-F5344CB8AC3E}">
        <p14:creationId xmlns:p14="http://schemas.microsoft.com/office/powerpoint/2010/main" val="302016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lanceren</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1824"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landen</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lucht in schieten</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Een marinier kan zichzelf vanaf allerlei plekken </a:t>
            </a:r>
            <a:r>
              <a:rPr lang="nl-NL" sz="2200" i="1" u="sng" dirty="0">
                <a:solidFill>
                  <a:srgbClr val="387038"/>
                </a:solidFill>
                <a:latin typeface="Century Gothic" panose="020B0502020202020204" pitchFamily="34" charset="0"/>
                <a:ea typeface="Calibri"/>
                <a:cs typeface="Times New Roman"/>
              </a:rPr>
              <a:t>lanceren</a:t>
            </a:r>
            <a:r>
              <a:rPr lang="nl-NL" sz="22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vanuit de lucht op de grond of in de zee komen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Na een korte reis kan de marinier </a:t>
            </a:r>
            <a:r>
              <a:rPr lang="nl-NL" sz="2200" i="1" u="sng" dirty="0">
                <a:solidFill>
                  <a:srgbClr val="387038"/>
                </a:solidFill>
                <a:latin typeface="Century Gothic" panose="020B0502020202020204" pitchFamily="34" charset="0"/>
                <a:ea typeface="Calibri"/>
                <a:cs typeface="Times New Roman"/>
              </a:rPr>
              <a:t>landen</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descr="Afbeelding met speelgoed&#10;&#10;Automatisch gegenereerde beschrijving">
            <a:extLst>
              <a:ext uri="{FF2B5EF4-FFF2-40B4-BE49-F238E27FC236}">
                <a16:creationId xmlns:a16="http://schemas.microsoft.com/office/drawing/2014/main" id="{C3A6185C-990D-4A1E-89D7-5D66A40F8E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426" y="2365616"/>
            <a:ext cx="3655694" cy="2585548"/>
          </a:xfrm>
          <a:prstGeom prst="rect">
            <a:avLst/>
          </a:prstGeom>
        </p:spPr>
      </p:pic>
      <p:sp>
        <p:nvSpPr>
          <p:cNvPr id="10" name="Pijl: omhoog 9">
            <a:extLst>
              <a:ext uri="{FF2B5EF4-FFF2-40B4-BE49-F238E27FC236}">
                <a16:creationId xmlns:a16="http://schemas.microsoft.com/office/drawing/2014/main" id="{0B8F1563-E581-43E0-8079-DE83E4CB7F99}"/>
              </a:ext>
            </a:extLst>
          </p:cNvPr>
          <p:cNvSpPr/>
          <p:nvPr/>
        </p:nvSpPr>
        <p:spPr>
          <a:xfrm>
            <a:off x="3275856" y="3429000"/>
            <a:ext cx="504056" cy="152216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6" name="Afbeelding 15" descr="Afbeelding met speelgoed&#10;&#10;Automatisch gegenereerde beschrijving">
            <a:extLst>
              <a:ext uri="{FF2B5EF4-FFF2-40B4-BE49-F238E27FC236}">
                <a16:creationId xmlns:a16="http://schemas.microsoft.com/office/drawing/2014/main" id="{D07964DA-09D0-4255-A115-FE20F3EE6D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2080" y="3085730"/>
            <a:ext cx="3036504" cy="2147616"/>
          </a:xfrm>
          <a:prstGeom prst="rect">
            <a:avLst/>
          </a:prstGeom>
        </p:spPr>
      </p:pic>
      <p:sp>
        <p:nvSpPr>
          <p:cNvPr id="17" name="Pijl: omhoog 16">
            <a:extLst>
              <a:ext uri="{FF2B5EF4-FFF2-40B4-BE49-F238E27FC236}">
                <a16:creationId xmlns:a16="http://schemas.microsoft.com/office/drawing/2014/main" id="{6D6A43B1-04D2-48B2-B74D-B108EBC4E224}"/>
              </a:ext>
            </a:extLst>
          </p:cNvPr>
          <p:cNvSpPr/>
          <p:nvPr/>
        </p:nvSpPr>
        <p:spPr>
          <a:xfrm rot="10800000">
            <a:off x="7370927" y="3398456"/>
            <a:ext cx="504056" cy="152216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71962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alvast</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1824"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later</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nu al, zonder te wachten</a:t>
            </a: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Ik ben </a:t>
            </a:r>
            <a:r>
              <a:rPr lang="nl-NL" sz="2200" i="1" u="sng" dirty="0">
                <a:solidFill>
                  <a:srgbClr val="387038"/>
                </a:solidFill>
                <a:latin typeface="Century Gothic" panose="020B0502020202020204" pitchFamily="34" charset="0"/>
                <a:ea typeface="Calibri"/>
                <a:cs typeface="Times New Roman"/>
              </a:rPr>
              <a:t>alvast</a:t>
            </a:r>
            <a:r>
              <a:rPr lang="nl-NL" sz="2200" i="1" dirty="0">
                <a:solidFill>
                  <a:srgbClr val="387038"/>
                </a:solidFill>
                <a:latin typeface="Century Gothic" panose="020B0502020202020204" pitchFamily="34" charset="0"/>
                <a:ea typeface="Calibri"/>
                <a:cs typeface="Times New Roman"/>
              </a:rPr>
              <a:t> begonnen met sparen.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na enige tijd</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Ik ga me pas </a:t>
            </a:r>
            <a:r>
              <a:rPr lang="nl-NL" sz="2200" i="1" u="sng" dirty="0">
                <a:solidFill>
                  <a:srgbClr val="387038"/>
                </a:solidFill>
                <a:latin typeface="Century Gothic" panose="020B0502020202020204" pitchFamily="34" charset="0"/>
                <a:ea typeface="Calibri"/>
                <a:cs typeface="Times New Roman"/>
              </a:rPr>
              <a:t>later</a:t>
            </a:r>
            <a:r>
              <a:rPr lang="nl-NL" sz="2200" i="1" dirty="0">
                <a:solidFill>
                  <a:srgbClr val="387038"/>
                </a:solidFill>
                <a:latin typeface="Century Gothic" panose="020B0502020202020204" pitchFamily="34" charset="0"/>
                <a:ea typeface="Calibri"/>
                <a:cs typeface="Times New Roman"/>
              </a:rPr>
              <a:t> druk maken over het sparen van geld voor een jetpack.</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453F9F70-D6FD-45F6-AB29-85F4435EF7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699" y="2619062"/>
            <a:ext cx="3469125" cy="2538130"/>
          </a:xfrm>
          <a:prstGeom prst="rect">
            <a:avLst/>
          </a:prstGeom>
        </p:spPr>
      </p:pic>
      <p:pic>
        <p:nvPicPr>
          <p:cNvPr id="19" name="Afbeelding 18" descr="Afbeelding met strand, buiten, water, lucht&#10;&#10;Automatisch gegenereerde beschrijving">
            <a:extLst>
              <a:ext uri="{FF2B5EF4-FFF2-40B4-BE49-F238E27FC236}">
                <a16:creationId xmlns:a16="http://schemas.microsoft.com/office/drawing/2014/main" id="{A03B5198-989A-4578-8D36-10CB10CE11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5015" y="2305053"/>
            <a:ext cx="3429433" cy="2290862"/>
          </a:xfrm>
          <a:prstGeom prst="rect">
            <a:avLst/>
          </a:prstGeom>
        </p:spPr>
      </p:pic>
    </p:spTree>
    <p:extLst>
      <p:ext uri="{BB962C8B-B14F-4D97-AF65-F5344CB8AC3E}">
        <p14:creationId xmlns:p14="http://schemas.microsoft.com/office/powerpoint/2010/main" val="77791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succesvol</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1824"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mislukt</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geslaagd, goed gelukt</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Gelukkig zijn er </a:t>
            </a:r>
            <a:r>
              <a:rPr lang="nl-NL" sz="2200" i="1" u="sng" dirty="0">
                <a:solidFill>
                  <a:srgbClr val="387038"/>
                </a:solidFill>
                <a:latin typeface="Century Gothic" panose="020B0502020202020204" pitchFamily="34" charset="0"/>
                <a:ea typeface="Calibri"/>
                <a:cs typeface="Times New Roman"/>
              </a:rPr>
              <a:t>succesvolle</a:t>
            </a:r>
            <a:r>
              <a:rPr lang="nl-NL" sz="2200" i="1" dirty="0">
                <a:solidFill>
                  <a:srgbClr val="387038"/>
                </a:solidFill>
                <a:latin typeface="Century Gothic" panose="020B0502020202020204" pitchFamily="34" charset="0"/>
                <a:ea typeface="Calibri"/>
                <a:cs typeface="Times New Roman"/>
              </a:rPr>
              <a:t> oefeningen met de jetpacks geweest.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niet het verwachte resultaat opleveren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Het is </a:t>
            </a:r>
            <a:r>
              <a:rPr lang="nl-NL" sz="2200" i="1" u="sng" dirty="0">
                <a:solidFill>
                  <a:srgbClr val="387038"/>
                </a:solidFill>
                <a:latin typeface="Century Gothic" panose="020B0502020202020204" pitchFamily="34" charset="0"/>
                <a:ea typeface="Calibri"/>
                <a:cs typeface="Times New Roman"/>
              </a:rPr>
              <a:t>mislukt</a:t>
            </a:r>
            <a:r>
              <a:rPr lang="nl-NL" sz="2200" i="1" dirty="0">
                <a:solidFill>
                  <a:srgbClr val="387038"/>
                </a:solidFill>
                <a:latin typeface="Century Gothic" panose="020B0502020202020204" pitchFamily="34" charset="0"/>
                <a:ea typeface="Calibri"/>
                <a:cs typeface="Times New Roman"/>
              </a:rPr>
              <a:t> om de computer te repareren.</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descr="Afbeelding met militair uniform, gras, buiten, persoon&#10;&#10;Automatisch gegenereerde beschrijving">
            <a:extLst>
              <a:ext uri="{FF2B5EF4-FFF2-40B4-BE49-F238E27FC236}">
                <a16:creationId xmlns:a16="http://schemas.microsoft.com/office/drawing/2014/main" id="{68CD8E26-AA13-4F55-A028-207077117E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810" y="2572616"/>
            <a:ext cx="2976094" cy="1988031"/>
          </a:xfrm>
          <a:prstGeom prst="rect">
            <a:avLst/>
          </a:prstGeom>
        </p:spPr>
      </p:pic>
      <p:pic>
        <p:nvPicPr>
          <p:cNvPr id="17" name="Afbeelding 16" descr="Afbeelding met persoon, staand&#10;&#10;Automatisch gegenereerde beschrijving">
            <a:extLst>
              <a:ext uri="{FF2B5EF4-FFF2-40B4-BE49-F238E27FC236}">
                <a16:creationId xmlns:a16="http://schemas.microsoft.com/office/drawing/2014/main" id="{93D0A34A-56A8-46D7-8B39-E3017B78BD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2290" y="2678894"/>
            <a:ext cx="3480150" cy="2324741"/>
          </a:xfrm>
          <a:prstGeom prst="rect">
            <a:avLst/>
          </a:prstGeom>
        </p:spPr>
      </p:pic>
    </p:spTree>
    <p:extLst>
      <p:ext uri="{BB962C8B-B14F-4D97-AF65-F5344CB8AC3E}">
        <p14:creationId xmlns:p14="http://schemas.microsoft.com/office/powerpoint/2010/main" val="35721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uitklappen</a:t>
            </a:r>
            <a:endParaRPr lang="nl-NL" sz="48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opvouwen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naar buiten open gaan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In geval van nood kan er een soort parachute </a:t>
            </a:r>
            <a:r>
              <a:rPr lang="nl-NL" sz="2000" i="1" u="sng" dirty="0">
                <a:solidFill>
                  <a:srgbClr val="387038"/>
                </a:solidFill>
                <a:effectLst/>
                <a:latin typeface="Century Gothic" panose="020B0502020202020204" pitchFamily="34" charset="0"/>
                <a:ea typeface="Calibri"/>
                <a:cs typeface="Times New Roman"/>
              </a:rPr>
              <a:t>uitklappen</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 een of meer keer dubbelslaan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Na gebruik wordt de parachute weer netjes </a:t>
            </a:r>
            <a:r>
              <a:rPr lang="nl-NL" sz="2000" i="1" u="sng" dirty="0">
                <a:solidFill>
                  <a:srgbClr val="387038"/>
                </a:solidFill>
                <a:latin typeface="Century Gothic" panose="020B0502020202020204" pitchFamily="34" charset="0"/>
                <a:ea typeface="Calibri"/>
                <a:cs typeface="Times New Roman"/>
              </a:rPr>
              <a:t>opgevouwen</a:t>
            </a:r>
            <a:r>
              <a:rPr lang="nl-NL" sz="2000" i="1" dirty="0">
                <a:solidFill>
                  <a:srgbClr val="387038"/>
                </a:solidFill>
                <a:latin typeface="Century Gothic" panose="020B0502020202020204" pitchFamily="34" charset="0"/>
                <a:ea typeface="Calibri"/>
                <a:cs typeface="Times New Roman"/>
              </a:rPr>
              <a:t>.</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outdoor-object, parachute&#10;&#10;Automatisch gegenereerde beschrijving">
            <a:extLst>
              <a:ext uri="{FF2B5EF4-FFF2-40B4-BE49-F238E27FC236}">
                <a16:creationId xmlns:a16="http://schemas.microsoft.com/office/drawing/2014/main" id="{959D6599-FB90-4B92-83B5-86E09BDED8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9800" y="2636912"/>
            <a:ext cx="2448272" cy="2448272"/>
          </a:xfrm>
          <a:prstGeom prst="rect">
            <a:avLst/>
          </a:prstGeom>
        </p:spPr>
      </p:pic>
      <p:pic>
        <p:nvPicPr>
          <p:cNvPr id="5" name="Afbeelding 4" descr="Afbeelding met gras, lucht, buiten, veld&#10;&#10;Automatisch gegenereerde beschrijving">
            <a:extLst>
              <a:ext uri="{FF2B5EF4-FFF2-40B4-BE49-F238E27FC236}">
                <a16:creationId xmlns:a16="http://schemas.microsoft.com/office/drawing/2014/main" id="{D8FA23EA-D09C-48F3-A517-44E03BD041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76056" y="2678894"/>
            <a:ext cx="3456384" cy="2308865"/>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8334" y="268237"/>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solidFill>
                  <a:srgbClr val="387038"/>
                </a:solidFill>
                <a:latin typeface="Century Gothic" panose="020B0502020202020204" pitchFamily="34" charset="0"/>
                <a:ea typeface="Calibri"/>
                <a:cs typeface="Times New Roman"/>
              </a:rPr>
              <a:t>hoge verwachtingen hebben</a:t>
            </a:r>
            <a:endParaRPr lang="nl-NL" sz="3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67399" y="312737"/>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solidFill>
                  <a:srgbClr val="387038"/>
                </a:solidFill>
                <a:latin typeface="Century Gothic" panose="020B0502020202020204" pitchFamily="34" charset="0"/>
                <a:ea typeface="Calibri"/>
                <a:cs typeface="Times New Roman"/>
              </a:rPr>
              <a:t>lage verwachtingen hebben</a:t>
            </a:r>
            <a:endParaRPr lang="nl-NL" sz="32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denken of hopen dat iets of iemand heel goed is of iets speciaals zal doen</a:t>
            </a: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nSpc>
                <a:spcPct val="107000"/>
              </a:lnSpc>
              <a:spcAft>
                <a:spcPts val="0"/>
              </a:spcAft>
            </a:pPr>
            <a:r>
              <a:rPr lang="nl-NL" sz="1600" i="1" dirty="0">
                <a:solidFill>
                  <a:srgbClr val="387038"/>
                </a:solidFill>
                <a:latin typeface="Century Gothic" panose="020B0502020202020204" pitchFamily="34" charset="0"/>
                <a:ea typeface="Calibri"/>
                <a:cs typeface="Times New Roman"/>
              </a:rPr>
              <a:t>Ik </a:t>
            </a:r>
            <a:r>
              <a:rPr lang="nl-NL" sz="1600" i="1" u="sng" dirty="0">
                <a:solidFill>
                  <a:srgbClr val="387038"/>
                </a:solidFill>
                <a:latin typeface="Century Gothic" panose="020B0502020202020204" pitchFamily="34" charset="0"/>
                <a:ea typeface="Calibri"/>
                <a:cs typeface="Times New Roman"/>
              </a:rPr>
              <a:t>heb hoge verwachtingen</a:t>
            </a:r>
            <a:r>
              <a:rPr lang="nl-NL" sz="1600" i="1" dirty="0">
                <a:solidFill>
                  <a:srgbClr val="387038"/>
                </a:solidFill>
                <a:latin typeface="Century Gothic" panose="020B0502020202020204" pitchFamily="34" charset="0"/>
                <a:ea typeface="Calibri"/>
                <a:cs typeface="Times New Roman"/>
              </a:rPr>
              <a:t> dat iemand zo’n </a:t>
            </a:r>
            <a:r>
              <a:rPr lang="nl-NL" sz="1600" i="1" dirty="0" err="1">
                <a:solidFill>
                  <a:srgbClr val="387038"/>
                </a:solidFill>
                <a:latin typeface="Century Gothic" panose="020B0502020202020204" pitchFamily="34" charset="0"/>
                <a:ea typeface="Calibri"/>
                <a:cs typeface="Times New Roman"/>
              </a:rPr>
              <a:t>jetpack</a:t>
            </a:r>
            <a:r>
              <a:rPr lang="nl-NL" sz="1600" i="1" dirty="0">
                <a:solidFill>
                  <a:srgbClr val="387038"/>
                </a:solidFill>
                <a:latin typeface="Century Gothic" panose="020B0502020202020204" pitchFamily="34" charset="0"/>
                <a:ea typeface="Calibri"/>
                <a:cs typeface="Times New Roman"/>
              </a:rPr>
              <a:t> zal ontwikkelen.</a:t>
            </a:r>
            <a:endParaRPr lang="nl-NL" sz="1600" dirty="0">
              <a:effectLst/>
              <a:latin typeface="Century Gothic" panose="020B0502020202020204" pitchFamily="34" charset="0"/>
              <a:ea typeface="Calibri"/>
              <a:cs typeface="Times New Roman"/>
            </a:endParaRPr>
          </a:p>
          <a:p>
            <a:pPr>
              <a:lnSpc>
                <a:spcPct val="107000"/>
              </a:lnSpc>
              <a:spcAft>
                <a:spcPts val="800"/>
              </a:spcAft>
            </a:pPr>
            <a:r>
              <a:rPr lang="nl-NL" sz="1600" dirty="0">
                <a:effectLst/>
                <a:latin typeface="Century Gothic" panose="020B0502020202020204" pitchFamily="34" charset="0"/>
                <a:ea typeface="Calibri"/>
                <a:cs typeface="Times New Roman"/>
              </a:rPr>
              <a:t> </a:t>
            </a:r>
          </a:p>
          <a:p>
            <a:pPr>
              <a:lnSpc>
                <a:spcPct val="107000"/>
              </a:lnSpc>
              <a:spcAft>
                <a:spcPts val="800"/>
              </a:spcAft>
            </a:pPr>
            <a:r>
              <a:rPr lang="nl-NL" sz="16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8800"/>
            <a:ext cx="4248472"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denken en verwachten dat iemand niet zo goed is</a:t>
            </a: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1600" i="1" dirty="0">
                <a:solidFill>
                  <a:srgbClr val="387038"/>
                </a:solidFill>
                <a:latin typeface="Century Gothic" panose="020B0502020202020204" pitchFamily="34" charset="0"/>
                <a:ea typeface="Calibri"/>
                <a:cs typeface="Times New Roman"/>
              </a:rPr>
              <a:t>Ik </a:t>
            </a:r>
            <a:r>
              <a:rPr lang="nl-NL" sz="1600" i="1" u="sng" dirty="0">
                <a:solidFill>
                  <a:srgbClr val="387038"/>
                </a:solidFill>
                <a:latin typeface="Century Gothic" panose="020B0502020202020204" pitchFamily="34" charset="0"/>
                <a:ea typeface="Calibri"/>
                <a:cs typeface="Times New Roman"/>
              </a:rPr>
              <a:t>heb lage verwachtingen</a:t>
            </a:r>
            <a:r>
              <a:rPr lang="nl-NL" sz="1600" i="1" dirty="0">
                <a:solidFill>
                  <a:srgbClr val="387038"/>
                </a:solidFill>
                <a:latin typeface="Century Gothic" panose="020B0502020202020204" pitchFamily="34" charset="0"/>
                <a:ea typeface="Calibri"/>
                <a:cs typeface="Times New Roman"/>
              </a:rPr>
              <a:t> van het cijfer voor het proefwerk.</a:t>
            </a:r>
            <a:endParaRPr lang="nl-NL" sz="16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1C73BC18-B45F-48B1-8556-4074E8C8E7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044" y="3318003"/>
            <a:ext cx="3126908" cy="2089305"/>
          </a:xfrm>
          <a:prstGeom prst="rect">
            <a:avLst/>
          </a:prstGeom>
        </p:spPr>
      </p:pic>
      <p:pic>
        <p:nvPicPr>
          <p:cNvPr id="10" name="Afbeelding 9" descr="Afbeelding met persoon, person, binnen, staand&#10;&#10;Automatisch gegenereerde beschrijving">
            <a:extLst>
              <a:ext uri="{FF2B5EF4-FFF2-40B4-BE49-F238E27FC236}">
                <a16:creationId xmlns:a16="http://schemas.microsoft.com/office/drawing/2014/main" id="{FD2C4C63-97A0-42E9-9389-EEBBEA37A4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3067406"/>
            <a:ext cx="3546112" cy="2368803"/>
          </a:xfrm>
          <a:prstGeom prst="rect">
            <a:avLst/>
          </a:prstGeom>
        </p:spPr>
      </p:pic>
    </p:spTree>
    <p:extLst>
      <p:ext uri="{BB962C8B-B14F-4D97-AF65-F5344CB8AC3E}">
        <p14:creationId xmlns:p14="http://schemas.microsoft.com/office/powerpoint/2010/main" val="241890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 – 11 januari 2022</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 y="171897"/>
            <a:ext cx="9144000" cy="636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4"/>
          <p:cNvSpPr txBox="1"/>
          <p:nvPr/>
        </p:nvSpPr>
        <p:spPr>
          <a:xfrm>
            <a:off x="3156277" y="4348584"/>
            <a:ext cx="2760091" cy="583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5945794" y="3539757"/>
            <a:ext cx="2895280" cy="9002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9" name="Text Box 14"/>
          <p:cNvSpPr txBox="1"/>
          <p:nvPr/>
        </p:nvSpPr>
        <p:spPr>
          <a:xfrm>
            <a:off x="3156278" y="4256276"/>
            <a:ext cx="2760089" cy="6848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afleggen</a:t>
            </a:r>
            <a:endParaRPr lang="nl-NL" sz="4000" dirty="0">
              <a:effectLst/>
              <a:ea typeface="Calibri"/>
              <a:cs typeface="Times New Roman"/>
            </a:endParaRPr>
          </a:p>
        </p:txBody>
      </p:sp>
      <p:sp>
        <p:nvSpPr>
          <p:cNvPr id="10" name="Text Box 14"/>
          <p:cNvSpPr txBox="1"/>
          <p:nvPr/>
        </p:nvSpPr>
        <p:spPr>
          <a:xfrm>
            <a:off x="5881265" y="3892101"/>
            <a:ext cx="3024337" cy="55290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000" dirty="0">
                <a:latin typeface="Trebuchet MS"/>
                <a:ea typeface="Calibri"/>
                <a:cs typeface="Times New Roman"/>
              </a:rPr>
              <a:t>eindbestemming</a:t>
            </a:r>
            <a:endParaRPr lang="nl-NL" sz="3000" dirty="0">
              <a:effectLst/>
              <a:ea typeface="Calibri"/>
              <a:cs typeface="Times New Roman"/>
            </a:endParaRPr>
          </a:p>
        </p:txBody>
      </p:sp>
      <p:sp>
        <p:nvSpPr>
          <p:cNvPr id="11" name="Text Box 14"/>
          <p:cNvSpPr txBox="1"/>
          <p:nvPr/>
        </p:nvSpPr>
        <p:spPr>
          <a:xfrm>
            <a:off x="3156279" y="543341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2000" i="1" dirty="0">
              <a:solidFill>
                <a:srgbClr val="387038"/>
              </a:solidFill>
              <a:effectLst/>
              <a:latin typeface="Trebuchet MS"/>
              <a:ea typeface="Calibri"/>
              <a:cs typeface="Times New Roman"/>
            </a:endParaRPr>
          </a:p>
          <a:p>
            <a:pPr>
              <a:lnSpc>
                <a:spcPct val="107000"/>
              </a:lnSpc>
              <a:spcAft>
                <a:spcPts val="800"/>
              </a:spcAft>
            </a:pPr>
            <a:endParaRPr lang="nl-NL" sz="2000" i="1" dirty="0">
              <a:solidFill>
                <a:srgbClr val="387038"/>
              </a:solidFill>
              <a:latin typeface="Trebuchet MS"/>
              <a:ea typeface="Calibri"/>
              <a:cs typeface="Times New Roman"/>
            </a:endParaRPr>
          </a:p>
        </p:txBody>
      </p:sp>
      <p:sp>
        <p:nvSpPr>
          <p:cNvPr id="12" name="Text Box 14"/>
          <p:cNvSpPr txBox="1"/>
          <p:nvPr/>
        </p:nvSpPr>
        <p:spPr>
          <a:xfrm>
            <a:off x="3156277" y="5155433"/>
            <a:ext cx="2665121" cy="92457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163524" y="5106441"/>
            <a:ext cx="2782270" cy="97356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tot het einde volgen</a:t>
            </a:r>
            <a:endParaRPr lang="nl-NL" sz="1100" dirty="0">
              <a:effectLst/>
              <a:latin typeface="Calibri"/>
              <a:ea typeface="Calibri"/>
              <a:cs typeface="Times New Roman"/>
            </a:endParaRPr>
          </a:p>
        </p:txBody>
      </p:sp>
      <p:sp>
        <p:nvSpPr>
          <p:cNvPr id="18" name="Tekstvak 17"/>
          <p:cNvSpPr txBox="1"/>
          <p:nvPr/>
        </p:nvSpPr>
        <p:spPr>
          <a:xfrm>
            <a:off x="350272" y="556590"/>
            <a:ext cx="7650629" cy="1200329"/>
          </a:xfrm>
          <a:prstGeom prst="rect">
            <a:avLst/>
          </a:prstGeom>
          <a:noFill/>
        </p:spPr>
        <p:txBody>
          <a:bodyPr wrap="square" rtlCol="0">
            <a:spAutoFit/>
          </a:bodyPr>
          <a:lstStyle/>
          <a:p>
            <a:r>
              <a:rPr lang="nl-NL" sz="2400" i="1" dirty="0">
                <a:solidFill>
                  <a:srgbClr val="387038"/>
                </a:solidFill>
                <a:latin typeface="Trebuchet MS"/>
                <a:ea typeface="Calibri"/>
                <a:cs typeface="Times New Roman"/>
              </a:rPr>
              <a:t>De route die de marinier moet </a:t>
            </a:r>
            <a:r>
              <a:rPr lang="nl-NL" sz="2400" i="1" u="sng" dirty="0">
                <a:solidFill>
                  <a:srgbClr val="387038"/>
                </a:solidFill>
                <a:latin typeface="Trebuchet MS"/>
                <a:ea typeface="Calibri"/>
                <a:cs typeface="Times New Roman"/>
              </a:rPr>
              <a:t>afleggen</a:t>
            </a:r>
            <a:r>
              <a:rPr lang="nl-NL" sz="2400" i="1" dirty="0">
                <a:solidFill>
                  <a:srgbClr val="387038"/>
                </a:solidFill>
                <a:latin typeface="Trebuchet MS"/>
                <a:ea typeface="Calibri"/>
                <a:cs typeface="Times New Roman"/>
              </a:rPr>
              <a:t> om op </a:t>
            </a:r>
            <a:r>
              <a:rPr lang="nl-NL" sz="2400" i="1" u="sng" dirty="0">
                <a:solidFill>
                  <a:srgbClr val="387038"/>
                </a:solidFill>
                <a:latin typeface="Trebuchet MS"/>
                <a:ea typeface="Calibri"/>
                <a:cs typeface="Times New Roman"/>
              </a:rPr>
              <a:t>de eindbestemming</a:t>
            </a:r>
            <a:r>
              <a:rPr lang="nl-NL" sz="2400" i="1" dirty="0">
                <a:solidFill>
                  <a:srgbClr val="387038"/>
                </a:solidFill>
                <a:latin typeface="Trebuchet MS"/>
                <a:ea typeface="Calibri"/>
                <a:cs typeface="Times New Roman"/>
              </a:rPr>
              <a:t> te komen is met een jetpack een stuk sneller en makkelijker!</a:t>
            </a:r>
            <a:endParaRPr lang="nl-NL" sz="2400" dirty="0"/>
          </a:p>
        </p:txBody>
      </p:sp>
      <p:sp>
        <p:nvSpPr>
          <p:cNvPr id="20" name="Text Box 14">
            <a:extLst>
              <a:ext uri="{FF2B5EF4-FFF2-40B4-BE49-F238E27FC236}">
                <a16:creationId xmlns:a16="http://schemas.microsoft.com/office/drawing/2014/main" id="{0204618E-B48F-4491-8616-356B6DF99471}"/>
              </a:ext>
            </a:extLst>
          </p:cNvPr>
          <p:cNvSpPr txBox="1"/>
          <p:nvPr/>
        </p:nvSpPr>
        <p:spPr>
          <a:xfrm>
            <a:off x="5988918" y="4489253"/>
            <a:ext cx="2852156" cy="187959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2" name="Tekstvak 2">
            <a:extLst>
              <a:ext uri="{FF2B5EF4-FFF2-40B4-BE49-F238E27FC236}">
                <a16:creationId xmlns:a16="http://schemas.microsoft.com/office/drawing/2014/main" id="{0011A3DB-0C25-4346-A0C5-4C5B3794CC66}"/>
              </a:ext>
            </a:extLst>
          </p:cNvPr>
          <p:cNvSpPr txBox="1">
            <a:spLocks noChangeArrowheads="1"/>
          </p:cNvSpPr>
          <p:nvPr/>
        </p:nvSpPr>
        <p:spPr bwMode="auto">
          <a:xfrm>
            <a:off x="6037183" y="4426276"/>
            <a:ext cx="2782270" cy="103476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de plaats waar je aan het einde van de reis wilt komen</a:t>
            </a:r>
            <a:endParaRPr lang="nl-NL" sz="1100" dirty="0">
              <a:effectLst/>
              <a:latin typeface="Calibri"/>
              <a:ea typeface="Calibri"/>
              <a:cs typeface="Times New Roman"/>
            </a:endParaRPr>
          </a:p>
        </p:txBody>
      </p:sp>
      <p:pic>
        <p:nvPicPr>
          <p:cNvPr id="24" name="Afbeelding 23">
            <a:extLst>
              <a:ext uri="{FF2B5EF4-FFF2-40B4-BE49-F238E27FC236}">
                <a16:creationId xmlns:a16="http://schemas.microsoft.com/office/drawing/2014/main" id="{629E0B7D-8F78-4E8E-ACAD-6FA23AF448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5816" y="1987805"/>
            <a:ext cx="2977711" cy="2233283"/>
          </a:xfrm>
          <a:prstGeom prst="rect">
            <a:avLst/>
          </a:prstGeom>
        </p:spPr>
      </p:pic>
      <p:pic>
        <p:nvPicPr>
          <p:cNvPr id="25" name="Afbeelding 24">
            <a:extLst>
              <a:ext uri="{FF2B5EF4-FFF2-40B4-BE49-F238E27FC236}">
                <a16:creationId xmlns:a16="http://schemas.microsoft.com/office/drawing/2014/main" id="{1B6D0881-5B2E-429F-AB7F-FB882F30CD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3246" y="1572684"/>
            <a:ext cx="1043608" cy="1043608"/>
          </a:xfrm>
          <a:prstGeom prst="rect">
            <a:avLst/>
          </a:prstGeom>
        </p:spPr>
      </p:pic>
      <p:sp>
        <p:nvSpPr>
          <p:cNvPr id="19" name="Text Box 14">
            <a:extLst>
              <a:ext uri="{FF2B5EF4-FFF2-40B4-BE49-F238E27FC236}">
                <a16:creationId xmlns:a16="http://schemas.microsoft.com/office/drawing/2014/main" id="{A870335C-D5CC-4EE8-A172-D3E48D1A3F21}"/>
              </a:ext>
            </a:extLst>
          </p:cNvPr>
          <p:cNvSpPr txBox="1"/>
          <p:nvPr/>
        </p:nvSpPr>
        <p:spPr>
          <a:xfrm>
            <a:off x="6072631" y="3520405"/>
            <a:ext cx="2760089" cy="49492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000" dirty="0">
                <a:latin typeface="Trebuchet MS"/>
                <a:ea typeface="Calibri"/>
                <a:cs typeface="Times New Roman"/>
              </a:rPr>
              <a:t>de</a:t>
            </a:r>
            <a:endParaRPr lang="nl-NL" sz="3000" dirty="0">
              <a:effectLst/>
              <a:ea typeface="Calibri"/>
              <a:cs typeface="Times New Roman"/>
            </a:endParaRPr>
          </a:p>
        </p:txBody>
      </p:sp>
      <p:pic>
        <p:nvPicPr>
          <p:cNvPr id="2" name="Afbeelding 1">
            <a:extLst>
              <a:ext uri="{FF2B5EF4-FFF2-40B4-BE49-F238E27FC236}">
                <a16:creationId xmlns:a16="http://schemas.microsoft.com/office/drawing/2014/main" id="{5865F865-4F06-4AB2-8E46-B84E306C37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1416" y="3444819"/>
            <a:ext cx="2687604" cy="1224920"/>
          </a:xfrm>
          <a:prstGeom prst="rect">
            <a:avLst/>
          </a:prstGeom>
        </p:spPr>
      </p:pic>
      <p:pic>
        <p:nvPicPr>
          <p:cNvPr id="5" name="Afbeelding 4">
            <a:extLst>
              <a:ext uri="{FF2B5EF4-FFF2-40B4-BE49-F238E27FC236}">
                <a16:creationId xmlns:a16="http://schemas.microsoft.com/office/drawing/2014/main" id="{F51F5E42-497B-4F24-9983-7B6D364E4A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6615" y="2307079"/>
            <a:ext cx="2757341" cy="1166398"/>
          </a:xfrm>
          <a:prstGeom prst="rect">
            <a:avLst/>
          </a:prstGeom>
        </p:spPr>
      </p:pic>
      <p:sp>
        <p:nvSpPr>
          <p:cNvPr id="27" name="Text Box 14">
            <a:extLst>
              <a:ext uri="{FF2B5EF4-FFF2-40B4-BE49-F238E27FC236}">
                <a16:creationId xmlns:a16="http://schemas.microsoft.com/office/drawing/2014/main" id="{CC70768A-B334-4265-93FB-64965B628DB4}"/>
              </a:ext>
            </a:extLst>
          </p:cNvPr>
          <p:cNvSpPr txBox="1"/>
          <p:nvPr/>
        </p:nvSpPr>
        <p:spPr>
          <a:xfrm>
            <a:off x="156567" y="4705300"/>
            <a:ext cx="2895280" cy="9002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6" name="Text Box 14">
            <a:extLst>
              <a:ext uri="{FF2B5EF4-FFF2-40B4-BE49-F238E27FC236}">
                <a16:creationId xmlns:a16="http://schemas.microsoft.com/office/drawing/2014/main" id="{0A37092D-723F-4368-BCE2-6151154F6855}"/>
              </a:ext>
            </a:extLst>
          </p:cNvPr>
          <p:cNvSpPr txBox="1"/>
          <p:nvPr/>
        </p:nvSpPr>
        <p:spPr>
          <a:xfrm>
            <a:off x="156566" y="4598722"/>
            <a:ext cx="2760089" cy="6848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h</a:t>
            </a:r>
            <a:r>
              <a:rPr lang="nl-NL" sz="4000" dirty="0">
                <a:effectLst/>
                <a:latin typeface="Trebuchet MS"/>
                <a:ea typeface="Calibri"/>
                <a:cs typeface="Times New Roman"/>
              </a:rPr>
              <a:t>et</a:t>
            </a:r>
            <a:endParaRPr lang="nl-NL" sz="4000" dirty="0">
              <a:effectLst/>
              <a:ea typeface="Calibri"/>
              <a:cs typeface="Times New Roman"/>
            </a:endParaRPr>
          </a:p>
        </p:txBody>
      </p:sp>
      <p:sp>
        <p:nvSpPr>
          <p:cNvPr id="21" name="Text Box 14">
            <a:extLst>
              <a:ext uri="{FF2B5EF4-FFF2-40B4-BE49-F238E27FC236}">
                <a16:creationId xmlns:a16="http://schemas.microsoft.com/office/drawing/2014/main" id="{1686C058-E6AF-4760-958F-4D1FDBAA858C}"/>
              </a:ext>
            </a:extLst>
          </p:cNvPr>
          <p:cNvSpPr txBox="1"/>
          <p:nvPr/>
        </p:nvSpPr>
        <p:spPr>
          <a:xfrm>
            <a:off x="102911" y="4941168"/>
            <a:ext cx="3024337" cy="55290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startpunt</a:t>
            </a:r>
            <a:endParaRPr lang="nl-NL" sz="4000" dirty="0">
              <a:effectLst/>
              <a:ea typeface="Calibri"/>
              <a:cs typeface="Times New Roman"/>
            </a:endParaRPr>
          </a:p>
        </p:txBody>
      </p:sp>
    </p:spTree>
    <p:extLst>
      <p:ext uri="{BB962C8B-B14F-4D97-AF65-F5344CB8AC3E}">
        <p14:creationId xmlns:p14="http://schemas.microsoft.com/office/powerpoint/2010/main" val="242707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136445" y="2148280"/>
            <a:ext cx="403244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889278" y="2234694"/>
            <a:ext cx="4101748"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Trebuchet MS"/>
                <a:ea typeface="Calibri"/>
                <a:cs typeface="Times New Roman"/>
              </a:rPr>
              <a:t>het</a:t>
            </a:r>
            <a:r>
              <a:rPr lang="nl-NL" sz="5400" b="1" dirty="0">
                <a:effectLst/>
                <a:latin typeface="Trebuchet MS"/>
                <a:ea typeface="Calibri"/>
                <a:cs typeface="Times New Roman"/>
              </a:rPr>
              <a:t> heelal</a:t>
            </a:r>
            <a:endParaRPr lang="nl-NL" sz="1200" dirty="0">
              <a:effectLst/>
              <a:ea typeface="Calibri"/>
              <a:cs typeface="Times New Roman"/>
            </a:endParaRPr>
          </a:p>
        </p:txBody>
      </p:sp>
      <p:cxnSp>
        <p:nvCxnSpPr>
          <p:cNvPr id="8" name="Rechte verbindingslijn 7"/>
          <p:cNvCxnSpPr>
            <a:cxnSpLocks/>
          </p:cNvCxnSpPr>
          <p:nvPr/>
        </p:nvCxnSpPr>
        <p:spPr>
          <a:xfrm flipH="1">
            <a:off x="1514988" y="2732603"/>
            <a:ext cx="2621457" cy="1529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3419873" y="992729"/>
            <a:ext cx="1511103" cy="1155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251729" cy="1307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511463" y="4279605"/>
            <a:ext cx="346001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379240" y="4215153"/>
            <a:ext cx="36596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de astronaut</a:t>
            </a:r>
            <a:endParaRPr lang="nl-NL" sz="1050" dirty="0">
              <a:effectLst/>
              <a:ea typeface="Calibri"/>
              <a:cs typeface="Times New Roman"/>
            </a:endParaRPr>
          </a:p>
        </p:txBody>
      </p:sp>
      <p:sp>
        <p:nvSpPr>
          <p:cNvPr id="13" name="Text Box 14"/>
          <p:cNvSpPr txBox="1"/>
          <p:nvPr/>
        </p:nvSpPr>
        <p:spPr>
          <a:xfrm>
            <a:off x="653589" y="385817"/>
            <a:ext cx="381642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545577" y="364515"/>
            <a:ext cx="4032449" cy="57162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het ruimtestation</a:t>
            </a:r>
            <a:endParaRPr lang="nl-NL" sz="1050" dirty="0">
              <a:effectLst/>
              <a:ea typeface="Calibri"/>
              <a:cs typeface="Times New Roman"/>
            </a:endParaRPr>
          </a:p>
        </p:txBody>
      </p:sp>
      <p:sp>
        <p:nvSpPr>
          <p:cNvPr id="15" name="Text Box 14"/>
          <p:cNvSpPr txBox="1"/>
          <p:nvPr/>
        </p:nvSpPr>
        <p:spPr>
          <a:xfrm>
            <a:off x="395536" y="4267493"/>
            <a:ext cx="290958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179512" y="4217506"/>
            <a:ext cx="309634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Trebuchet MS"/>
                <a:ea typeface="Calibri"/>
                <a:cs typeface="Times New Roman"/>
              </a:rPr>
              <a:t>de planeten</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253713" y="3107961"/>
            <a:ext cx="5595882" cy="10097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275856" y="3109048"/>
            <a:ext cx="5474272" cy="90934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de aarde, de zon, de sterren en alle ruimte eromheen</a:t>
            </a:r>
            <a:endParaRPr lang="nl-NL" sz="1100" dirty="0">
              <a:effectLst/>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alibri"/>
              <a:ea typeface="Calibri"/>
              <a:cs typeface="Times New Roman"/>
            </a:endParaRPr>
          </a:p>
        </p:txBody>
      </p:sp>
      <p:pic>
        <p:nvPicPr>
          <p:cNvPr id="3" name="Afbeelding 2" descr="Afbeelding met tekst&#10;&#10;Automatisch gegenereerde beschrijving">
            <a:extLst>
              <a:ext uri="{FF2B5EF4-FFF2-40B4-BE49-F238E27FC236}">
                <a16:creationId xmlns:a16="http://schemas.microsoft.com/office/drawing/2014/main" id="{FC474F00-BF73-48CE-8360-DB9E07AEE7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1445" y="5048156"/>
            <a:ext cx="2903675" cy="1765220"/>
          </a:xfrm>
          <a:prstGeom prst="rect">
            <a:avLst/>
          </a:prstGeom>
        </p:spPr>
      </p:pic>
      <p:pic>
        <p:nvPicPr>
          <p:cNvPr id="6" name="Afbeelding 5">
            <a:extLst>
              <a:ext uri="{FF2B5EF4-FFF2-40B4-BE49-F238E27FC236}">
                <a16:creationId xmlns:a16="http://schemas.microsoft.com/office/drawing/2014/main" id="{793203C9-91E8-401D-BB02-D64727D6F2C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36634" y="4919459"/>
            <a:ext cx="1403926" cy="1765220"/>
          </a:xfrm>
          <a:prstGeom prst="rect">
            <a:avLst/>
          </a:prstGeom>
        </p:spPr>
      </p:pic>
      <p:pic>
        <p:nvPicPr>
          <p:cNvPr id="22" name="Afbeelding 21" descr="Afbeelding met transport, satelliet, buiten, gevechtsvliegtuig&#10;&#10;Automatisch gegenereerde beschrijving">
            <a:extLst>
              <a:ext uri="{FF2B5EF4-FFF2-40B4-BE49-F238E27FC236}">
                <a16:creationId xmlns:a16="http://schemas.microsoft.com/office/drawing/2014/main" id="{D659BE77-9355-49FE-887C-C675D58FF6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9874" y="371489"/>
            <a:ext cx="2676423" cy="1509503"/>
          </a:xfrm>
          <a:prstGeom prst="rect">
            <a:avLst/>
          </a:prstGeom>
        </p:spPr>
      </p:pic>
      <p:pic>
        <p:nvPicPr>
          <p:cNvPr id="4" name="Afbeelding 3" descr="Afbeelding met nachthemel&#10;&#10;Automatisch gegenereerde beschrijving">
            <a:extLst>
              <a:ext uri="{FF2B5EF4-FFF2-40B4-BE49-F238E27FC236}">
                <a16:creationId xmlns:a16="http://schemas.microsoft.com/office/drawing/2014/main" id="{D396DA7F-2856-4CE9-87D9-CCE43EDCFF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1864" y="1936678"/>
            <a:ext cx="3825402" cy="1124668"/>
          </a:xfrm>
          <a:prstGeom prst="rect">
            <a:avLst/>
          </a:prstGeom>
        </p:spPr>
      </p:pic>
    </p:spTree>
    <p:extLst>
      <p:ext uri="{BB962C8B-B14F-4D97-AF65-F5344CB8AC3E}">
        <p14:creationId xmlns:p14="http://schemas.microsoft.com/office/powerpoint/2010/main" val="103822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136445" y="2148280"/>
            <a:ext cx="403244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4090970" y="2103870"/>
            <a:ext cx="4101748"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Trebuchet MS"/>
                <a:ea typeface="Calibri"/>
                <a:cs typeface="Times New Roman"/>
              </a:rPr>
              <a:t>de missie</a:t>
            </a:r>
            <a:endParaRPr lang="nl-NL" sz="1200" dirty="0">
              <a:effectLst/>
              <a:ea typeface="Calibri"/>
              <a:cs typeface="Times New Roman"/>
            </a:endParaRPr>
          </a:p>
        </p:txBody>
      </p:sp>
      <p:cxnSp>
        <p:nvCxnSpPr>
          <p:cNvPr id="8" name="Rechte verbindingslijn 7"/>
          <p:cNvCxnSpPr>
            <a:cxnSpLocks/>
          </p:cNvCxnSpPr>
          <p:nvPr/>
        </p:nvCxnSpPr>
        <p:spPr>
          <a:xfrm flipH="1">
            <a:off x="1514988" y="2732603"/>
            <a:ext cx="2621457" cy="1529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3419873" y="992729"/>
            <a:ext cx="1511103" cy="1155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251729" cy="1307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511463" y="4279605"/>
            <a:ext cx="346001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379240" y="4215153"/>
            <a:ext cx="36596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het leger</a:t>
            </a:r>
            <a:endParaRPr lang="nl-NL" sz="1050" dirty="0">
              <a:effectLst/>
              <a:ea typeface="Calibri"/>
              <a:cs typeface="Times New Roman"/>
            </a:endParaRPr>
          </a:p>
        </p:txBody>
      </p:sp>
      <p:sp>
        <p:nvSpPr>
          <p:cNvPr id="13" name="Text Box 14"/>
          <p:cNvSpPr txBox="1"/>
          <p:nvPr/>
        </p:nvSpPr>
        <p:spPr>
          <a:xfrm>
            <a:off x="653589" y="385817"/>
            <a:ext cx="381642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545577" y="364515"/>
            <a:ext cx="4032449" cy="57162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de marinier</a:t>
            </a:r>
            <a:endParaRPr lang="nl-NL" sz="1050" dirty="0">
              <a:effectLst/>
              <a:ea typeface="Calibri"/>
              <a:cs typeface="Times New Roman"/>
            </a:endParaRPr>
          </a:p>
        </p:txBody>
      </p:sp>
      <p:sp>
        <p:nvSpPr>
          <p:cNvPr id="15" name="Text Box 14"/>
          <p:cNvSpPr txBox="1"/>
          <p:nvPr/>
        </p:nvSpPr>
        <p:spPr>
          <a:xfrm>
            <a:off x="395536" y="4267493"/>
            <a:ext cx="290958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179512" y="4217506"/>
            <a:ext cx="309634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Trebuchet MS"/>
                <a:ea typeface="Calibri"/>
                <a:cs typeface="Times New Roman"/>
              </a:rPr>
              <a:t>de opdracht</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253713" y="3107961"/>
            <a:ext cx="5595882" cy="10097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275856" y="3109048"/>
            <a:ext cx="5474272" cy="90934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de reis met een speciale opdracht of taak </a:t>
            </a:r>
            <a:endParaRPr lang="nl-NL" sz="1100" dirty="0">
              <a:effectLst/>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alibri"/>
              <a:ea typeface="Calibri"/>
              <a:cs typeface="Times New Roman"/>
            </a:endParaRPr>
          </a:p>
        </p:txBody>
      </p:sp>
      <p:pic>
        <p:nvPicPr>
          <p:cNvPr id="2" name="Afbeelding 1">
            <a:extLst>
              <a:ext uri="{FF2B5EF4-FFF2-40B4-BE49-F238E27FC236}">
                <a16:creationId xmlns:a16="http://schemas.microsoft.com/office/drawing/2014/main" id="{1432CDCB-F973-4E51-9FCD-05EDB58EE2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1327" y="616614"/>
            <a:ext cx="2195363" cy="1374837"/>
          </a:xfrm>
          <a:prstGeom prst="rect">
            <a:avLst/>
          </a:prstGeom>
        </p:spPr>
      </p:pic>
      <p:pic>
        <p:nvPicPr>
          <p:cNvPr id="4" name="Afbeelding 3" descr="Afbeelding met buiten, silhouet, lente&#10;&#10;Automatisch gegenereerde beschrijving">
            <a:extLst>
              <a:ext uri="{FF2B5EF4-FFF2-40B4-BE49-F238E27FC236}">
                <a16:creationId xmlns:a16="http://schemas.microsoft.com/office/drawing/2014/main" id="{9AE389E8-B687-4AFD-9439-586BC3A460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7539" y="4992723"/>
            <a:ext cx="2726522" cy="1674085"/>
          </a:xfrm>
          <a:prstGeom prst="rect">
            <a:avLst/>
          </a:prstGeom>
        </p:spPr>
      </p:pic>
      <p:pic>
        <p:nvPicPr>
          <p:cNvPr id="19" name="Afbeelding 18">
            <a:extLst>
              <a:ext uri="{FF2B5EF4-FFF2-40B4-BE49-F238E27FC236}">
                <a16:creationId xmlns:a16="http://schemas.microsoft.com/office/drawing/2014/main" id="{FEB98A00-4757-4428-86D1-2CA2EE63CD6A}"/>
              </a:ext>
            </a:extLst>
          </p:cNvPr>
          <p:cNvPicPr>
            <a:picLocks noChangeAspect="1"/>
          </p:cNvPicPr>
          <p:nvPr/>
        </p:nvPicPr>
        <p:blipFill>
          <a:blip r:embed="rId6"/>
          <a:stretch>
            <a:fillRect/>
          </a:stretch>
        </p:blipFill>
        <p:spPr>
          <a:xfrm>
            <a:off x="782089" y="1129818"/>
            <a:ext cx="2136477" cy="1648449"/>
          </a:xfrm>
          <a:prstGeom prst="rect">
            <a:avLst/>
          </a:prstGeom>
        </p:spPr>
      </p:pic>
      <p:pic>
        <p:nvPicPr>
          <p:cNvPr id="20" name="Afbeelding 19">
            <a:extLst>
              <a:ext uri="{FF2B5EF4-FFF2-40B4-BE49-F238E27FC236}">
                <a16:creationId xmlns:a16="http://schemas.microsoft.com/office/drawing/2014/main" id="{E4B16D8F-A3AF-4BDB-B8BB-575EE4B164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621" y="5082984"/>
            <a:ext cx="2365382" cy="1478364"/>
          </a:xfrm>
          <a:prstGeom prst="rect">
            <a:avLst/>
          </a:prstGeom>
        </p:spPr>
      </p:pic>
    </p:spTree>
    <p:extLst>
      <p:ext uri="{BB962C8B-B14F-4D97-AF65-F5344CB8AC3E}">
        <p14:creationId xmlns:p14="http://schemas.microsoft.com/office/powerpoint/2010/main" val="93910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meegaan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gebruikt kunnen worden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Een jetpack zal vast steeds langer kunnen </a:t>
            </a:r>
            <a:r>
              <a:rPr lang="nl-NL" sz="2800" i="1" u="sng" dirty="0">
                <a:solidFill>
                  <a:srgbClr val="387038"/>
                </a:solidFill>
                <a:latin typeface="Century Gothic" panose="020B0502020202020204" pitchFamily="34" charset="0"/>
                <a:cs typeface="Times New Roman"/>
              </a:rPr>
              <a:t>meegaan</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6314C6CD-477C-43CA-8493-859E8612F2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648" y="1844824"/>
            <a:ext cx="5973862" cy="3838799"/>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2123658"/>
          </a:xfrm>
          <a:prstGeom prst="rect">
            <a:avLst/>
          </a:prstGeom>
          <a:noFill/>
        </p:spPr>
        <p:txBody>
          <a:bodyPr wrap="square" rtlCol="0">
            <a:spAutoFit/>
          </a:bodyPr>
          <a:lstStyle/>
          <a:p>
            <a:r>
              <a:rPr lang="nl-NL" sz="6600" b="1" u="sng" dirty="0">
                <a:latin typeface="Century Gothic" panose="020B0502020202020204" pitchFamily="34" charset="0"/>
              </a:rPr>
              <a:t>hoge verwachtingen hebben</a:t>
            </a:r>
            <a:endParaRPr lang="nl-NL" sz="6600" b="1" u="sng" dirty="0"/>
          </a:p>
        </p:txBody>
      </p:sp>
      <p:pic>
        <p:nvPicPr>
          <p:cNvPr id="4" name="Afbeelding 3" descr="Afbeelding met persoon, person, binnen, restaurant&#10;&#10;Automatisch gegenereerde beschrijving">
            <a:extLst>
              <a:ext uri="{FF2B5EF4-FFF2-40B4-BE49-F238E27FC236}">
                <a16:creationId xmlns:a16="http://schemas.microsoft.com/office/drawing/2014/main" id="{264E014C-CBB5-456F-88D6-6291821151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1499" y="2131595"/>
            <a:ext cx="6762869" cy="4517597"/>
          </a:xfrm>
          <a:prstGeom prst="rect">
            <a:avLst/>
          </a:prstGeom>
        </p:spPr>
      </p:pic>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lanceren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speelgoed&#10;&#10;Automatisch gegenereerde beschrijving">
            <a:extLst>
              <a:ext uri="{FF2B5EF4-FFF2-40B4-BE49-F238E27FC236}">
                <a16:creationId xmlns:a16="http://schemas.microsoft.com/office/drawing/2014/main" id="{1AC106F2-C37B-4B0B-B1D7-37D016DD8B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40" y="1374502"/>
            <a:ext cx="7452320" cy="5270773"/>
          </a:xfrm>
          <a:prstGeom prst="rect">
            <a:avLst/>
          </a:prstGeom>
        </p:spPr>
      </p:pic>
      <p:sp>
        <p:nvSpPr>
          <p:cNvPr id="8" name="Pijl: omhoog 7">
            <a:extLst>
              <a:ext uri="{FF2B5EF4-FFF2-40B4-BE49-F238E27FC236}">
                <a16:creationId xmlns:a16="http://schemas.microsoft.com/office/drawing/2014/main" id="{318841A6-3DAA-47FC-8265-ACD5C2908E25}"/>
              </a:ext>
            </a:extLst>
          </p:cNvPr>
          <p:cNvSpPr/>
          <p:nvPr/>
        </p:nvSpPr>
        <p:spPr>
          <a:xfrm>
            <a:off x="6372200" y="3140968"/>
            <a:ext cx="936104" cy="32403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35756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de missie</a:t>
            </a:r>
            <a:endParaRPr lang="nl-NL" sz="6800" b="1" u="sng" dirty="0">
              <a:latin typeface="Century Gothic" panose="020B0502020202020204" pitchFamily="34" charset="0"/>
            </a:endParaRPr>
          </a:p>
        </p:txBody>
      </p:sp>
      <p:pic>
        <p:nvPicPr>
          <p:cNvPr id="3" name="Afbeelding 2">
            <a:extLst>
              <a:ext uri="{FF2B5EF4-FFF2-40B4-BE49-F238E27FC236}">
                <a16:creationId xmlns:a16="http://schemas.microsoft.com/office/drawing/2014/main" id="{B2871226-5827-4631-AE81-CDF9329228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628800"/>
            <a:ext cx="7344816" cy="4597856"/>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afleggen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629E1347-F0D5-4DE3-B974-D3D1A23083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772816"/>
            <a:ext cx="5616624" cy="4212468"/>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200329"/>
          </a:xfrm>
          <a:prstGeom prst="rect">
            <a:avLst/>
          </a:prstGeom>
          <a:noFill/>
        </p:spPr>
        <p:txBody>
          <a:bodyPr wrap="square" rtlCol="0">
            <a:spAutoFit/>
          </a:bodyPr>
          <a:lstStyle/>
          <a:p>
            <a:r>
              <a:rPr lang="nl-NL" sz="7200" b="1" u="sng" dirty="0">
                <a:latin typeface="Century Gothic" panose="020B0502020202020204" pitchFamily="34" charset="0"/>
              </a:rPr>
              <a:t>de eindbestemming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E401D0BF-87BD-4122-B65E-F8D5EC4A38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772816"/>
            <a:ext cx="5616624" cy="4212468"/>
          </a:xfrm>
          <a:prstGeom prst="rect">
            <a:avLst/>
          </a:prstGeom>
        </p:spPr>
      </p:pic>
      <p:pic>
        <p:nvPicPr>
          <p:cNvPr id="9" name="Afbeelding 8">
            <a:extLst>
              <a:ext uri="{FF2B5EF4-FFF2-40B4-BE49-F238E27FC236}">
                <a16:creationId xmlns:a16="http://schemas.microsoft.com/office/drawing/2014/main" id="{615342A5-E95A-498C-B232-33EB13DB627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569" b="74417" l="21469" r="81809"/>
                    </a14:imgEffect>
                  </a14:imgLayer>
                </a14:imgProps>
              </a:ext>
              <a:ext uri="{28A0092B-C50C-407E-A947-70E740481C1C}">
                <a14:useLocalDpi xmlns:a14="http://schemas.microsoft.com/office/drawing/2010/main"/>
              </a:ext>
            </a:extLst>
          </a:blip>
          <a:srcRect l="13926" t="18338" r="10648" b="19352"/>
          <a:stretch/>
        </p:blipFill>
        <p:spPr>
          <a:xfrm>
            <a:off x="6300192" y="1124744"/>
            <a:ext cx="2304256" cy="1903516"/>
          </a:xfrm>
          <a:prstGeom prst="rect">
            <a:avLst/>
          </a:prstGeom>
        </p:spPr>
      </p:pic>
    </p:spTree>
    <p:extLst>
      <p:ext uri="{BB962C8B-B14F-4D97-AF65-F5344CB8AC3E}">
        <p14:creationId xmlns:p14="http://schemas.microsoft.com/office/powerpoint/2010/main" val="32479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uitklappen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outdoor-object, parachute&#10;&#10;Automatisch gegenereerde beschrijving">
            <a:extLst>
              <a:ext uri="{FF2B5EF4-FFF2-40B4-BE49-F238E27FC236}">
                <a16:creationId xmlns:a16="http://schemas.microsoft.com/office/drawing/2014/main" id="{7FC3EF28-C15E-418C-A957-E06952577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449985"/>
            <a:ext cx="5373216" cy="5373216"/>
          </a:xfrm>
          <a:prstGeom prst="rect">
            <a:avLst/>
          </a:prstGeom>
        </p:spPr>
      </p:pic>
    </p:spTree>
    <p:extLst>
      <p:ext uri="{BB962C8B-B14F-4D97-AF65-F5344CB8AC3E}">
        <p14:creationId xmlns:p14="http://schemas.microsoft.com/office/powerpoint/2010/main" val="144950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AC4D833-D01A-416D-A44A-25C69EDA1E55}"/>
              </a:ext>
            </a:extLst>
          </p:cNvPr>
          <p:cNvSpPr txBox="1"/>
          <p:nvPr/>
        </p:nvSpPr>
        <p:spPr>
          <a:xfrm>
            <a:off x="1187624" y="4077072"/>
            <a:ext cx="7560840" cy="646331"/>
          </a:xfrm>
          <a:prstGeom prst="rect">
            <a:avLst/>
          </a:prstGeom>
          <a:noFill/>
        </p:spPr>
        <p:txBody>
          <a:bodyPr wrap="square" rtlCol="0">
            <a:spAutoFit/>
          </a:bodyPr>
          <a:lstStyle/>
          <a:p>
            <a:r>
              <a:rPr lang="nl-NL" dirty="0">
                <a:hlinkClick r:id="rId2"/>
              </a:rPr>
              <a:t>Marinier vliegt met jetpack boven Rotterdamse haven | NU - Het laatste nieuws het eerst op NU.nl</a:t>
            </a:r>
            <a:endParaRPr lang="nl-NL" dirty="0"/>
          </a:p>
        </p:txBody>
      </p:sp>
      <p:pic>
        <p:nvPicPr>
          <p:cNvPr id="3" name="Afbeelding 2">
            <a:extLst>
              <a:ext uri="{FF2B5EF4-FFF2-40B4-BE49-F238E27FC236}">
                <a16:creationId xmlns:a16="http://schemas.microsoft.com/office/drawing/2014/main" id="{1F15C898-D61A-45EE-9C2B-D2AD51D7B9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648" y="452949"/>
            <a:ext cx="6492464" cy="3408099"/>
          </a:xfrm>
          <a:prstGeom prst="rect">
            <a:avLst/>
          </a:prstGeom>
        </p:spPr>
      </p:pic>
    </p:spTree>
    <p:extLst>
      <p:ext uri="{BB962C8B-B14F-4D97-AF65-F5344CB8AC3E}">
        <p14:creationId xmlns:p14="http://schemas.microsoft.com/office/powerpoint/2010/main" val="338455222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6272</TotalTime>
  <Words>909</Words>
  <Application>Microsoft Office PowerPoint</Application>
  <PresentationFormat>Diavoorstelling (4:3)</PresentationFormat>
  <Paragraphs>269</Paragraphs>
  <Slides>23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Mandy</cp:lastModifiedBy>
  <cp:revision>1423</cp:revision>
  <dcterms:created xsi:type="dcterms:W3CDTF">2020-12-15T09:16:44Z</dcterms:created>
  <dcterms:modified xsi:type="dcterms:W3CDTF">2022-01-11T11:10:56Z</dcterms:modified>
</cp:coreProperties>
</file>