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83" r:id="rId2"/>
    <p:sldId id="548" r:id="rId3"/>
    <p:sldId id="265" r:id="rId4"/>
    <p:sldId id="1468" r:id="rId5"/>
    <p:sldId id="1389" r:id="rId6"/>
    <p:sldId id="1163" r:id="rId7"/>
    <p:sldId id="1469" r:id="rId8"/>
    <p:sldId id="1076" r:id="rId9"/>
    <p:sldId id="1471" r:id="rId10"/>
    <p:sldId id="1486" r:id="rId11"/>
    <p:sldId id="1479" r:id="rId12"/>
    <p:sldId id="1465" r:id="rId13"/>
    <p:sldId id="934" r:id="rId14"/>
    <p:sldId id="1496" r:id="rId15"/>
    <p:sldId id="1500" r:id="rId16"/>
    <p:sldId id="1501" r:id="rId17"/>
    <p:sldId id="1497" r:id="rId18"/>
    <p:sldId id="1504" r:id="rId19"/>
    <p:sldId id="1499" r:id="rId20"/>
    <p:sldId id="1502" r:id="rId21"/>
    <p:sldId id="268" r:id="rId22"/>
    <p:sldId id="1193" r:id="rId23"/>
    <p:sldId id="1498"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B4F499C-6223-491F-A0F5-9EF4750620DD}">
          <p14:sldIdLst>
            <p14:sldId id="1483"/>
            <p14:sldId id="548"/>
            <p14:sldId id="265"/>
            <p14:sldId id="1468"/>
            <p14:sldId id="1389"/>
            <p14:sldId id="1163"/>
            <p14:sldId id="1469"/>
            <p14:sldId id="1076"/>
            <p14:sldId id="1471"/>
            <p14:sldId id="1486"/>
            <p14:sldId id="1479"/>
            <p14:sldId id="1465"/>
            <p14:sldId id="934"/>
            <p14:sldId id="1496"/>
            <p14:sldId id="1500"/>
            <p14:sldId id="1501"/>
            <p14:sldId id="1497"/>
            <p14:sldId id="1504"/>
            <p14:sldId id="1499"/>
            <p14:sldId id="1502"/>
            <p14:sldId id="268"/>
            <p14:sldId id="1193"/>
            <p14:sldId id="14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4347" autoAdjust="0"/>
  </p:normalViewPr>
  <p:slideViewPr>
    <p:cSldViewPr>
      <p:cViewPr>
        <p:scale>
          <a:sx n="80" d="100"/>
          <a:sy n="80" d="100"/>
        </p:scale>
        <p:origin x="1454"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30-12-2021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30-12-2021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spcBef>
                <a:spcPts val="200"/>
              </a:spcBef>
              <a:spcAft>
                <a:spcPts val="200"/>
              </a:spcAft>
            </a:pPr>
            <a:r>
              <a:rPr lang="nl-NL" dirty="0"/>
              <a:t>Woordenoverzicht:</a:t>
            </a:r>
          </a:p>
          <a:p>
            <a:pPr fontAlgn="t">
              <a:spcBef>
                <a:spcPts val="200"/>
              </a:spcBef>
              <a:spcAft>
                <a:spcPts val="200"/>
              </a:spcAft>
            </a:pPr>
            <a:endParaRPr lang="nl-NL" dirty="0"/>
          </a:p>
          <a:p>
            <a:pPr fontAlgn="t">
              <a:spcBef>
                <a:spcPts val="200"/>
              </a:spcBef>
              <a:spcAft>
                <a:spcPts val="200"/>
              </a:spcAft>
            </a:pPr>
            <a:r>
              <a:rPr lang="nl-NL" dirty="0"/>
              <a:t>-sinds: vanaf</a:t>
            </a:r>
          </a:p>
          <a:p>
            <a:pPr fontAlgn="t">
              <a:spcBef>
                <a:spcPts val="200"/>
              </a:spcBef>
              <a:spcAft>
                <a:spcPts val="200"/>
              </a:spcAft>
            </a:pPr>
            <a:r>
              <a:rPr lang="nl-NL" dirty="0"/>
              <a:t>-de optocht: een groep mensen of wagens die in een rij over straat gaan</a:t>
            </a:r>
          </a:p>
          <a:p>
            <a:pPr fontAlgn="t">
              <a:spcBef>
                <a:spcPts val="200"/>
              </a:spcBef>
              <a:spcAft>
                <a:spcPts val="200"/>
              </a:spcAft>
            </a:pPr>
            <a:r>
              <a:rPr lang="nl-NL" dirty="0"/>
              <a:t>-trekken: lokken</a:t>
            </a:r>
          </a:p>
          <a:p>
            <a:pPr fontAlgn="t">
              <a:spcBef>
                <a:spcPts val="200"/>
              </a:spcBef>
              <a:spcAft>
                <a:spcPts val="200"/>
              </a:spcAft>
            </a:pPr>
            <a:r>
              <a:rPr lang="nl-NL" dirty="0"/>
              <a:t>-telen: planten laten groeien en verzorgen</a:t>
            </a:r>
          </a:p>
          <a:p>
            <a:pPr fontAlgn="t">
              <a:spcBef>
                <a:spcPts val="200"/>
              </a:spcBef>
              <a:spcAft>
                <a:spcPts val="200"/>
              </a:spcAft>
            </a:pPr>
            <a:r>
              <a:rPr lang="nl-NL" dirty="0"/>
              <a:t>-creatief: handig en met veel ideeën</a:t>
            </a:r>
          </a:p>
          <a:p>
            <a:pPr fontAlgn="t">
              <a:spcBef>
                <a:spcPts val="200"/>
              </a:spcBef>
              <a:spcAft>
                <a:spcPts val="200"/>
              </a:spcAft>
            </a:pPr>
            <a:r>
              <a:rPr lang="nl-NL" dirty="0"/>
              <a:t>-de vrijwilliger: iemand die werkt zonder ervoor betaald te krijgen</a:t>
            </a:r>
          </a:p>
          <a:p>
            <a:pPr fontAlgn="t">
              <a:spcBef>
                <a:spcPts val="200"/>
              </a:spcBef>
              <a:spcAft>
                <a:spcPts val="200"/>
              </a:spcAft>
            </a:pPr>
            <a:r>
              <a:rPr lang="nl-NL" dirty="0"/>
              <a:t>-betrekken bij: erbij halen</a:t>
            </a:r>
          </a:p>
          <a:p>
            <a:pPr fontAlgn="t">
              <a:spcBef>
                <a:spcPts val="200"/>
              </a:spcBef>
              <a:spcAft>
                <a:spcPts val="200"/>
              </a:spcAft>
            </a:pPr>
            <a:r>
              <a:rPr lang="nl-NL" dirty="0"/>
              <a:t>-de generatie: de groep mensen van ongeveer dezelfde leeftijd</a:t>
            </a:r>
          </a:p>
          <a:p>
            <a:pPr fontAlgn="t">
              <a:spcBef>
                <a:spcPts val="200"/>
              </a:spcBef>
              <a:spcAft>
                <a:spcPts val="200"/>
              </a:spcAft>
            </a:pPr>
            <a:r>
              <a:rPr lang="nl-NL" dirty="0"/>
              <a:t>- de organisatie: e groep mensen die samen eenzelfde doel heeft</a:t>
            </a:r>
          </a:p>
          <a:p>
            <a:pPr fontAlgn="t">
              <a:spcBef>
                <a:spcPts val="200"/>
              </a:spcBef>
              <a:spcAft>
                <a:spcPts val="200"/>
              </a:spcAft>
            </a:pPr>
            <a:r>
              <a:rPr lang="nl-NL" dirty="0"/>
              <a:t>-de sponsor: een persoon die met geld steunt, een bedrijf dat met geld steunt</a:t>
            </a:r>
            <a:endPar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542483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040992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713430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1510384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3024763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101417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dirty="0"/>
          </a:p>
        </p:txBody>
      </p:sp>
    </p:spTree>
    <p:extLst>
      <p:ext uri="{BB962C8B-B14F-4D97-AF65-F5344CB8AC3E}">
        <p14:creationId xmlns:p14="http://schemas.microsoft.com/office/powerpoint/2010/main" val="3518833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dirty="0"/>
          </a:p>
        </p:txBody>
      </p:sp>
    </p:spTree>
    <p:extLst>
      <p:ext uri="{BB962C8B-B14F-4D97-AF65-F5344CB8AC3E}">
        <p14:creationId xmlns:p14="http://schemas.microsoft.com/office/powerpoint/2010/main" val="2151360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918506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247013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202901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67538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75695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30-12-2021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30-12-2021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30-12-2021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30-12-2021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30-12-2021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30-12-2021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30-12-2021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30-12-2021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30-12-2021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30-12-2021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30-12-2021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30-12-2021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0.png"/><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1.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2000" u="sng" dirty="0" err="1"/>
              <a:t>Semantisatieverhaal</a:t>
            </a:r>
            <a:r>
              <a:rPr lang="nl-NL" sz="2000" u="sng" dirty="0"/>
              <a:t>:</a:t>
            </a:r>
          </a:p>
          <a:p>
            <a:pPr marL="0" indent="0">
              <a:spcBef>
                <a:spcPts val="200"/>
              </a:spcBef>
              <a:spcAft>
                <a:spcPts val="200"/>
              </a:spcAft>
              <a:buNone/>
            </a:pPr>
            <a:r>
              <a:rPr lang="nl-NL" sz="1900" dirty="0">
                <a:latin typeface="+mj-lt"/>
                <a:ea typeface="Times New Roman" panose="02020603050405020304" pitchFamily="18" charset="0"/>
                <a:cs typeface="Times New Roman" panose="02020603050405020304" pitchFamily="18" charset="0"/>
              </a:rPr>
              <a:t>Mijn nichtje maakt </a:t>
            </a:r>
            <a:r>
              <a:rPr lang="nl-NL" sz="1900" b="1" u="sng" dirty="0">
                <a:latin typeface="+mj-lt"/>
                <a:ea typeface="Times New Roman" panose="02020603050405020304" pitchFamily="18" charset="0"/>
                <a:cs typeface="Times New Roman" panose="02020603050405020304" pitchFamily="18" charset="0"/>
              </a:rPr>
              <a:t>sinds</a:t>
            </a:r>
            <a:r>
              <a:rPr lang="nl-NL" sz="1900" dirty="0">
                <a:latin typeface="+mj-lt"/>
                <a:ea typeface="Times New Roman" panose="02020603050405020304" pitchFamily="18" charset="0"/>
                <a:cs typeface="Times New Roman" panose="02020603050405020304" pitchFamily="18" charset="0"/>
              </a:rPr>
              <a:t> vorig jaar geboortekaartjes. Ze doet dit </a:t>
            </a:r>
            <a:r>
              <a:rPr lang="nl-NL" sz="1900" b="1" i="1" dirty="0">
                <a:latin typeface="+mj-lt"/>
                <a:ea typeface="Times New Roman" panose="02020603050405020304" pitchFamily="18" charset="0"/>
                <a:cs typeface="Times New Roman" panose="02020603050405020304" pitchFamily="18" charset="0"/>
              </a:rPr>
              <a:t>vanaf</a:t>
            </a:r>
            <a:r>
              <a:rPr lang="nl-NL" sz="1900" dirty="0">
                <a:latin typeface="+mj-lt"/>
                <a:ea typeface="Times New Roman" panose="02020603050405020304" pitchFamily="18" charset="0"/>
                <a:cs typeface="Times New Roman" panose="02020603050405020304" pitchFamily="18" charset="0"/>
              </a:rPr>
              <a:t> 2020. Sinds betekent vanaf. Ze is heel </a:t>
            </a:r>
            <a:r>
              <a:rPr lang="nl-NL" sz="1900" b="1" u="sng" dirty="0">
                <a:latin typeface="+mj-lt"/>
                <a:ea typeface="Times New Roman" panose="02020603050405020304" pitchFamily="18" charset="0"/>
                <a:cs typeface="Times New Roman" panose="02020603050405020304" pitchFamily="18" charset="0"/>
              </a:rPr>
              <a:t>creatief</a:t>
            </a:r>
            <a:r>
              <a:rPr lang="nl-NL" sz="1900" dirty="0">
                <a:latin typeface="+mj-lt"/>
                <a:ea typeface="Times New Roman" panose="02020603050405020304" pitchFamily="18" charset="0"/>
                <a:cs typeface="Times New Roman" panose="02020603050405020304" pitchFamily="18" charset="0"/>
              </a:rPr>
              <a:t>. Dat betekent dat ze </a:t>
            </a:r>
            <a:r>
              <a:rPr lang="nl-NL" sz="1900" b="1" i="1" dirty="0">
                <a:latin typeface="+mj-lt"/>
                <a:ea typeface="Times New Roman" panose="02020603050405020304" pitchFamily="18" charset="0"/>
                <a:cs typeface="Times New Roman" panose="02020603050405020304" pitchFamily="18" charset="0"/>
              </a:rPr>
              <a:t>handig is en veel ideeën heeft</a:t>
            </a:r>
            <a:r>
              <a:rPr lang="nl-NL" sz="1900" dirty="0">
                <a:latin typeface="+mj-lt"/>
                <a:ea typeface="Times New Roman" panose="02020603050405020304" pitchFamily="18" charset="0"/>
                <a:cs typeface="Times New Roman" panose="02020603050405020304" pitchFamily="18" charset="0"/>
              </a:rPr>
              <a:t>. En ik vind de geboortekaartjes die ze maakt heel leuk. Op veel kaartjes staat </a:t>
            </a:r>
            <a:r>
              <a:rPr lang="nl-NL" sz="1900" b="1" u="sng" dirty="0">
                <a:latin typeface="+mj-lt"/>
                <a:ea typeface="Times New Roman" panose="02020603050405020304" pitchFamily="18" charset="0"/>
                <a:cs typeface="Times New Roman" panose="02020603050405020304" pitchFamily="18" charset="0"/>
              </a:rPr>
              <a:t>een optocht</a:t>
            </a:r>
            <a:r>
              <a:rPr lang="nl-NL" sz="1900" dirty="0">
                <a:latin typeface="+mj-lt"/>
                <a:ea typeface="Times New Roman" panose="02020603050405020304" pitchFamily="18" charset="0"/>
                <a:cs typeface="Times New Roman" panose="02020603050405020304" pitchFamily="18" charset="0"/>
              </a:rPr>
              <a:t>, zoals deze. Een optocht is </a:t>
            </a:r>
            <a:r>
              <a:rPr lang="nl-NL" sz="1900" b="1" i="1" dirty="0">
                <a:latin typeface="+mj-lt"/>
                <a:ea typeface="Times New Roman" panose="02020603050405020304" pitchFamily="18" charset="0"/>
                <a:cs typeface="Times New Roman" panose="02020603050405020304" pitchFamily="18" charset="0"/>
              </a:rPr>
              <a:t>een groep mensen of wagens die in een rij over straat gaan</a:t>
            </a:r>
            <a:r>
              <a:rPr lang="nl-NL" sz="1900" dirty="0">
                <a:latin typeface="+mj-lt"/>
                <a:ea typeface="Times New Roman" panose="02020603050405020304" pitchFamily="18" charset="0"/>
                <a:cs typeface="Times New Roman" panose="02020603050405020304" pitchFamily="18" charset="0"/>
              </a:rPr>
              <a:t>. Ze </a:t>
            </a:r>
            <a:r>
              <a:rPr lang="nl-NL" sz="1900" b="1" u="sng" dirty="0">
                <a:latin typeface="+mj-lt"/>
                <a:ea typeface="Times New Roman" panose="02020603050405020304" pitchFamily="18" charset="0"/>
                <a:cs typeface="Times New Roman" panose="02020603050405020304" pitchFamily="18" charset="0"/>
              </a:rPr>
              <a:t>betrekt</a:t>
            </a:r>
            <a:r>
              <a:rPr lang="nl-NL" sz="1900" dirty="0">
                <a:latin typeface="+mj-lt"/>
                <a:ea typeface="Times New Roman" panose="02020603050405020304" pitchFamily="18" charset="0"/>
                <a:cs typeface="Times New Roman" panose="02020603050405020304" pitchFamily="18" charset="0"/>
              </a:rPr>
              <a:t> de broertjes en zusjes </a:t>
            </a:r>
            <a:r>
              <a:rPr lang="nl-NL" sz="1900" b="1" u="sng" dirty="0">
                <a:latin typeface="+mj-lt"/>
                <a:ea typeface="Times New Roman" panose="02020603050405020304" pitchFamily="18" charset="0"/>
                <a:cs typeface="Times New Roman" panose="02020603050405020304" pitchFamily="18" charset="0"/>
              </a:rPr>
              <a:t>bij</a:t>
            </a:r>
            <a:r>
              <a:rPr lang="nl-NL" sz="1900" dirty="0">
                <a:latin typeface="+mj-lt"/>
                <a:ea typeface="Times New Roman" panose="02020603050405020304" pitchFamily="18" charset="0"/>
                <a:cs typeface="Times New Roman" panose="02020603050405020304" pitchFamily="18" charset="0"/>
              </a:rPr>
              <a:t> het geboortekaartje. Betrekken bij betekent </a:t>
            </a:r>
            <a:r>
              <a:rPr lang="nl-NL" sz="1900" b="1" i="1" dirty="0">
                <a:latin typeface="+mj-lt"/>
                <a:ea typeface="Times New Roman" panose="02020603050405020304" pitchFamily="18" charset="0"/>
                <a:cs typeface="Times New Roman" panose="02020603050405020304" pitchFamily="18" charset="0"/>
              </a:rPr>
              <a:t>erbij halen</a:t>
            </a:r>
            <a:r>
              <a:rPr lang="nl-NL" sz="1900" dirty="0">
                <a:latin typeface="+mj-lt"/>
                <a:ea typeface="Times New Roman" panose="02020603050405020304" pitchFamily="18" charset="0"/>
                <a:cs typeface="Times New Roman" panose="02020603050405020304" pitchFamily="18" charset="0"/>
              </a:rPr>
              <a:t>. De broertjes en zusjes lopen ook in de optocht. En de ouders en de baby ook. Mijn nicht maakt deze kaarten voor </a:t>
            </a:r>
            <a:r>
              <a:rPr lang="nl-NL" sz="1900" b="1" u="sng" dirty="0">
                <a:latin typeface="+mj-lt"/>
                <a:ea typeface="Times New Roman" panose="02020603050405020304" pitchFamily="18" charset="0"/>
                <a:cs typeface="Times New Roman" panose="02020603050405020304" pitchFamily="18" charset="0"/>
              </a:rPr>
              <a:t>de generatie</a:t>
            </a:r>
            <a:r>
              <a:rPr lang="nl-NL" sz="1900" b="1" dirty="0">
                <a:latin typeface="+mj-lt"/>
                <a:ea typeface="Times New Roman" panose="02020603050405020304" pitchFamily="18" charset="0"/>
                <a:cs typeface="Times New Roman" panose="02020603050405020304" pitchFamily="18" charset="0"/>
              </a:rPr>
              <a:t> </a:t>
            </a:r>
            <a:r>
              <a:rPr lang="nl-NL" sz="1900" dirty="0">
                <a:latin typeface="+mj-lt"/>
                <a:ea typeface="Times New Roman" panose="02020603050405020304" pitchFamily="18" charset="0"/>
                <a:cs typeface="Times New Roman" panose="02020603050405020304" pitchFamily="18" charset="0"/>
              </a:rPr>
              <a:t>jonge ouders. Een generatie is </a:t>
            </a:r>
            <a:r>
              <a:rPr lang="nl-NL" sz="1900" b="1" i="1" dirty="0">
                <a:latin typeface="+mj-lt"/>
                <a:ea typeface="Times New Roman" panose="02020603050405020304" pitchFamily="18" charset="0"/>
                <a:cs typeface="Times New Roman" panose="02020603050405020304" pitchFamily="18" charset="0"/>
              </a:rPr>
              <a:t>een groep mensen van ongeveer dezelfde leeftijd</a:t>
            </a:r>
            <a:r>
              <a:rPr lang="nl-NL" sz="1900" dirty="0">
                <a:latin typeface="+mj-lt"/>
                <a:ea typeface="Times New Roman" panose="02020603050405020304" pitchFamily="18" charset="0"/>
                <a:cs typeface="Times New Roman" panose="02020603050405020304" pitchFamily="18" charset="0"/>
              </a:rPr>
              <a:t>. Mijn nicht hoopt dat ze met deze geboortekaartjes de generatie jonge gezinnen </a:t>
            </a:r>
            <a:r>
              <a:rPr lang="nl-NL" sz="1900" b="1" u="sng" dirty="0">
                <a:latin typeface="+mj-lt"/>
                <a:ea typeface="Times New Roman" panose="02020603050405020304" pitchFamily="18" charset="0"/>
                <a:cs typeface="Times New Roman" panose="02020603050405020304" pitchFamily="18" charset="0"/>
              </a:rPr>
              <a:t>trekt</a:t>
            </a:r>
            <a:r>
              <a:rPr lang="nl-NL" sz="1900" dirty="0">
                <a:latin typeface="+mj-lt"/>
                <a:ea typeface="Times New Roman" panose="02020603050405020304" pitchFamily="18" charset="0"/>
                <a:cs typeface="Times New Roman" panose="02020603050405020304" pitchFamily="18" charset="0"/>
              </a:rPr>
              <a:t>. Trekken betekent </a:t>
            </a:r>
            <a:r>
              <a:rPr lang="nl-NL" sz="1900" b="1" i="1" dirty="0">
                <a:latin typeface="+mj-lt"/>
                <a:ea typeface="Times New Roman" panose="02020603050405020304" pitchFamily="18" charset="0"/>
                <a:cs typeface="Times New Roman" panose="02020603050405020304" pitchFamily="18" charset="0"/>
              </a:rPr>
              <a:t>lokken</a:t>
            </a:r>
            <a:r>
              <a:rPr lang="nl-NL" sz="1900" dirty="0">
                <a:latin typeface="+mj-lt"/>
                <a:ea typeface="Times New Roman" panose="02020603050405020304" pitchFamily="18" charset="0"/>
                <a:cs typeface="Times New Roman" panose="02020603050405020304" pitchFamily="18" charset="0"/>
              </a:rPr>
              <a:t>. Ze hoopt dat ze met deze kaartjes gezinnen lokt en dat deze gezinnen dan haar kaarten kopen. </a:t>
            </a:r>
          </a:p>
          <a:p>
            <a:pPr marL="0" indent="0">
              <a:spcBef>
                <a:spcPts val="200"/>
              </a:spcBef>
              <a:spcAft>
                <a:spcPts val="200"/>
              </a:spcAft>
              <a:buNone/>
            </a:pPr>
            <a:r>
              <a:rPr lang="nl-NL" sz="1900" dirty="0">
                <a:effectLst/>
                <a:latin typeface="+mj-lt"/>
                <a:ea typeface="Times New Roman" panose="02020603050405020304" pitchFamily="18" charset="0"/>
                <a:cs typeface="Times New Roman" panose="02020603050405020304" pitchFamily="18" charset="0"/>
              </a:rPr>
              <a:t>Toen mijn nicht begon met het maken van geboortekaartjes heb ik haar gesponsord. </a:t>
            </a:r>
            <a:r>
              <a:rPr lang="nl-NL" sz="1900" dirty="0">
                <a:latin typeface="+mj-lt"/>
                <a:ea typeface="Times New Roman" panose="02020603050405020304" pitchFamily="18" charset="0"/>
                <a:cs typeface="Times New Roman" panose="02020603050405020304" pitchFamily="18" charset="0"/>
              </a:rPr>
              <a:t>Ik en ook haar ouders waren </a:t>
            </a:r>
            <a:r>
              <a:rPr lang="nl-NL" sz="1900" b="1" u="sng" dirty="0">
                <a:latin typeface="+mj-lt"/>
                <a:ea typeface="Times New Roman" panose="02020603050405020304" pitchFamily="18" charset="0"/>
                <a:cs typeface="Times New Roman" panose="02020603050405020304" pitchFamily="18" charset="0"/>
              </a:rPr>
              <a:t>sponsoren</a:t>
            </a:r>
            <a:r>
              <a:rPr lang="nl-NL" sz="1900" dirty="0">
                <a:latin typeface="+mj-lt"/>
                <a:ea typeface="Times New Roman" panose="02020603050405020304" pitchFamily="18" charset="0"/>
                <a:cs typeface="Times New Roman" panose="02020603050405020304" pitchFamily="18" charset="0"/>
              </a:rPr>
              <a:t>. Een sponsor is </a:t>
            </a:r>
            <a:r>
              <a:rPr lang="nl-NL" sz="1900" b="1" i="1" dirty="0">
                <a:latin typeface="+mj-lt"/>
                <a:ea typeface="Times New Roman" panose="02020603050405020304" pitchFamily="18" charset="0"/>
                <a:cs typeface="Times New Roman" panose="02020603050405020304" pitchFamily="18" charset="0"/>
              </a:rPr>
              <a:t>een persoon die met geld steunt. Het kan ook een bedrijf zijn dat met geld steunt</a:t>
            </a:r>
            <a:r>
              <a:rPr lang="nl-NL" sz="1900" dirty="0">
                <a:latin typeface="+mj-lt"/>
                <a:ea typeface="Times New Roman" panose="02020603050405020304" pitchFamily="18" charset="0"/>
                <a:cs typeface="Times New Roman" panose="02020603050405020304" pitchFamily="18" charset="0"/>
              </a:rPr>
              <a:t>. Ik sponsorde mijn nichtje en ik hielp wel eens met kaarten in enveloppen doen. Dat deed ik vrijwillig. Ik werd daar niet voor betaald. Ik was </a:t>
            </a:r>
            <a:r>
              <a:rPr lang="nl-NL" sz="1900" b="1" u="sng" dirty="0">
                <a:latin typeface="+mj-lt"/>
                <a:ea typeface="Times New Roman" panose="02020603050405020304" pitchFamily="18" charset="0"/>
                <a:cs typeface="Times New Roman" panose="02020603050405020304" pitchFamily="18" charset="0"/>
              </a:rPr>
              <a:t>een vrijwilliger</a:t>
            </a:r>
            <a:r>
              <a:rPr lang="nl-NL" sz="1900" dirty="0">
                <a:latin typeface="+mj-lt"/>
                <a:ea typeface="Times New Roman" panose="02020603050405020304" pitchFamily="18" charset="0"/>
                <a:cs typeface="Times New Roman" panose="02020603050405020304" pitchFamily="18" charset="0"/>
              </a:rPr>
              <a:t>; </a:t>
            </a:r>
            <a:r>
              <a:rPr lang="nl-NL" sz="1900" b="1" i="1" dirty="0">
                <a:latin typeface="+mj-lt"/>
                <a:ea typeface="Times New Roman" panose="02020603050405020304" pitchFamily="18" charset="0"/>
                <a:cs typeface="Times New Roman" panose="02020603050405020304" pitchFamily="18" charset="0"/>
              </a:rPr>
              <a:t>iemand die werkt zonder ervoor betaald te krijgen</a:t>
            </a:r>
            <a:r>
              <a:rPr lang="nl-NL" sz="1900" dirty="0">
                <a:latin typeface="+mj-lt"/>
                <a:ea typeface="Times New Roman" panose="02020603050405020304" pitchFamily="18" charset="0"/>
                <a:cs typeface="Times New Roman" panose="02020603050405020304" pitchFamily="18" charset="0"/>
              </a:rPr>
              <a:t>. Ik vind vrijwilligerswerk leuk om te doen. Er is altijd wel iemand die je kunt helpen. En zo kun je heel veel verschillende dingen doen. Vorige week heb ik mijn overbuurman nog geholpen in de tuin. Hij </a:t>
            </a:r>
            <a:r>
              <a:rPr lang="nl-NL" sz="1900" b="1" u="sng" dirty="0">
                <a:latin typeface="+mj-lt"/>
                <a:ea typeface="Times New Roman" panose="02020603050405020304" pitchFamily="18" charset="0"/>
                <a:cs typeface="Times New Roman" panose="02020603050405020304" pitchFamily="18" charset="0"/>
              </a:rPr>
              <a:t>teelt</a:t>
            </a:r>
            <a:r>
              <a:rPr lang="nl-NL" sz="1900" dirty="0">
                <a:latin typeface="+mj-lt"/>
                <a:ea typeface="Times New Roman" panose="02020603050405020304" pitchFamily="18" charset="0"/>
                <a:cs typeface="Times New Roman" panose="02020603050405020304" pitchFamily="18" charset="0"/>
              </a:rPr>
              <a:t> bijzondere planten. Telen betekent </a:t>
            </a:r>
            <a:r>
              <a:rPr lang="nl-NL" sz="1900" b="1" i="1" dirty="0">
                <a:latin typeface="+mj-lt"/>
                <a:ea typeface="Times New Roman" panose="02020603050405020304" pitchFamily="18" charset="0"/>
                <a:cs typeface="Times New Roman" panose="02020603050405020304" pitchFamily="18" charset="0"/>
              </a:rPr>
              <a:t>planten laten groeien en verzorgen</a:t>
            </a:r>
            <a:r>
              <a:rPr lang="nl-NL" sz="1900" dirty="0">
                <a:latin typeface="+mj-lt"/>
                <a:ea typeface="Times New Roman" panose="02020603050405020304" pitchFamily="18" charset="0"/>
                <a:cs typeface="Times New Roman" panose="02020603050405020304" pitchFamily="18" charset="0"/>
              </a:rPr>
              <a:t>. En telen kost soms best veel tijd. Ik heb hem toen even vrijwillig geholpen. Mijn nichtje zou zich graag aansluiten bij </a:t>
            </a:r>
            <a:r>
              <a:rPr lang="nl-NL" sz="1900" b="1" u="sng" dirty="0">
                <a:latin typeface="+mj-lt"/>
                <a:ea typeface="Times New Roman" panose="02020603050405020304" pitchFamily="18" charset="0"/>
                <a:cs typeface="Times New Roman" panose="02020603050405020304" pitchFamily="18" charset="0"/>
              </a:rPr>
              <a:t>een organisatie </a:t>
            </a:r>
            <a:r>
              <a:rPr lang="nl-NL" sz="1900" dirty="0">
                <a:latin typeface="+mj-lt"/>
                <a:ea typeface="Times New Roman" panose="02020603050405020304" pitchFamily="18" charset="0"/>
                <a:cs typeface="Times New Roman" panose="02020603050405020304" pitchFamily="18" charset="0"/>
              </a:rPr>
              <a:t>die kaarten verkoopt. Een organisatie is </a:t>
            </a:r>
            <a:r>
              <a:rPr lang="nl-NL" sz="1900" b="1" i="1" dirty="0">
                <a:latin typeface="+mj-lt"/>
                <a:ea typeface="Times New Roman" panose="02020603050405020304" pitchFamily="18" charset="0"/>
                <a:cs typeface="Times New Roman" panose="02020603050405020304" pitchFamily="18" charset="0"/>
              </a:rPr>
              <a:t>een groep mensen die samen eenzelfde doel heeft.</a:t>
            </a:r>
            <a:r>
              <a:rPr lang="nl-NL" sz="1900" dirty="0">
                <a:latin typeface="+mj-lt"/>
                <a:ea typeface="Times New Roman" panose="02020603050405020304" pitchFamily="18" charset="0"/>
                <a:cs typeface="Times New Roman" panose="02020603050405020304" pitchFamily="18" charset="0"/>
              </a:rPr>
              <a:t> Dan komen haar kaarten ook in een echte winkel te koop, zoals Primera of de supermarkt.</a:t>
            </a:r>
            <a:endParaRPr lang="nl-NL" sz="1900" dirty="0">
              <a:effectLst/>
              <a:latin typeface="+mj-lt"/>
              <a:ea typeface="Times New Roman" panose="02020603050405020304" pitchFamily="18" charset="0"/>
              <a:cs typeface="Times New Roman" panose="02020603050405020304" pitchFamily="18" charset="0"/>
            </a:endParaRPr>
          </a:p>
        </p:txBody>
      </p:sp>
      <p:sp>
        <p:nvSpPr>
          <p:cNvPr id="4" name="Tekstvak 1">
            <a:extLst>
              <a:ext uri="{FF2B5EF4-FFF2-40B4-BE49-F238E27FC236}">
                <a16:creationId xmlns:a16="http://schemas.microsoft.com/office/drawing/2014/main" id="{D2CAFD2C-E19B-40FD-B242-3AD37F3BA64D}"/>
              </a:ext>
            </a:extLst>
          </p:cNvPr>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888199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5496"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de vrijwilliger</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10" name="Groep 9">
            <a:extLst>
              <a:ext uri="{FF2B5EF4-FFF2-40B4-BE49-F238E27FC236}">
                <a16:creationId xmlns:a16="http://schemas.microsoft.com/office/drawing/2014/main" id="{348A610F-99F2-4C45-A03E-AF0B9A37AFF6}"/>
              </a:ext>
            </a:extLst>
          </p:cNvPr>
          <p:cNvGrpSpPr/>
          <p:nvPr/>
        </p:nvGrpSpPr>
        <p:grpSpPr>
          <a:xfrm>
            <a:off x="226021" y="903760"/>
            <a:ext cx="8629041" cy="5698552"/>
            <a:chOff x="226021" y="903760"/>
            <a:chExt cx="8629041" cy="5698552"/>
          </a:xfrm>
        </p:grpSpPr>
        <p:pic>
          <p:nvPicPr>
            <p:cNvPr id="8" name="Afbeelding 7">
              <a:extLst>
                <a:ext uri="{FF2B5EF4-FFF2-40B4-BE49-F238E27FC236}">
                  <a16:creationId xmlns:a16="http://schemas.microsoft.com/office/drawing/2014/main" id="{0C0FB0F7-618A-4510-A842-98ED3FB726A3}"/>
                </a:ext>
              </a:extLst>
            </p:cNvPr>
            <p:cNvPicPr>
              <a:picLocks noChangeAspect="1"/>
            </p:cNvPicPr>
            <p:nvPr/>
          </p:nvPicPr>
          <p:blipFill rotWithShape="1">
            <a:blip r:embed="rId3">
              <a:extLst>
                <a:ext uri="{28A0092B-C50C-407E-A947-70E740481C1C}">
                  <a14:useLocalDpi xmlns:a14="http://schemas.microsoft.com/office/drawing/2010/main"/>
                </a:ext>
              </a:extLst>
            </a:blip>
            <a:srcRect t="36008"/>
            <a:stretch/>
          </p:blipFill>
          <p:spPr>
            <a:xfrm flipH="1">
              <a:off x="314979" y="1705768"/>
              <a:ext cx="4774246" cy="2297460"/>
            </a:xfrm>
            <a:prstGeom prst="rect">
              <a:avLst/>
            </a:prstGeom>
          </p:spPr>
        </p:pic>
        <p:pic>
          <p:nvPicPr>
            <p:cNvPr id="4" name="Afbeelding 3" descr="Afbeelding met tekst, visitekaartje&#10;&#10;Automatisch gegenereerde beschrijving">
              <a:extLst>
                <a:ext uri="{FF2B5EF4-FFF2-40B4-BE49-F238E27FC236}">
                  <a16:creationId xmlns:a16="http://schemas.microsoft.com/office/drawing/2014/main" id="{788265AB-17EF-4421-BAFC-39999543FD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7984" y="3645024"/>
              <a:ext cx="4427078" cy="2957288"/>
            </a:xfrm>
            <a:prstGeom prst="rect">
              <a:avLst/>
            </a:prstGeom>
          </p:spPr>
        </p:pic>
        <p:sp>
          <p:nvSpPr>
            <p:cNvPr id="9" name="Vermenigvuldigingsteken 8">
              <a:extLst>
                <a:ext uri="{FF2B5EF4-FFF2-40B4-BE49-F238E27FC236}">
                  <a16:creationId xmlns:a16="http://schemas.microsoft.com/office/drawing/2014/main" id="{74291148-B90A-4F36-8A3B-092BDD05FBBF}"/>
                </a:ext>
              </a:extLst>
            </p:cNvPr>
            <p:cNvSpPr/>
            <p:nvPr/>
          </p:nvSpPr>
          <p:spPr>
            <a:xfrm>
              <a:off x="226021" y="903760"/>
              <a:ext cx="4680520" cy="4248472"/>
            </a:xfrm>
            <a:prstGeom prst="mathMultiply">
              <a:avLst>
                <a:gd name="adj1" fmla="val 542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627199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telen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5BDD9716-1ACC-439E-AC1D-B541D54D12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98409"/>
            <a:ext cx="9144000" cy="3061181"/>
          </a:xfrm>
          <a:prstGeom prst="rect">
            <a:avLst/>
          </a:prstGeom>
        </p:spPr>
      </p:pic>
    </p:spTree>
    <p:extLst>
      <p:ext uri="{BB962C8B-B14F-4D97-AF65-F5344CB8AC3E}">
        <p14:creationId xmlns:p14="http://schemas.microsoft.com/office/powerpoint/2010/main" val="302016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5496" y="-4256"/>
            <a:ext cx="8991599" cy="1323439"/>
          </a:xfrm>
          <a:prstGeom prst="rect">
            <a:avLst/>
          </a:prstGeom>
          <a:noFill/>
        </p:spPr>
        <p:txBody>
          <a:bodyPr wrap="square" rtlCol="0">
            <a:spAutoFit/>
          </a:bodyPr>
          <a:lstStyle/>
          <a:p>
            <a:r>
              <a:rPr lang="nl-NL" sz="8000" b="1" u="sng" dirty="0">
                <a:latin typeface="Century Gothic" panose="020B0502020202020204" pitchFamily="34" charset="0"/>
              </a:rPr>
              <a:t>de organisatie</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1026" name="Picture 2" descr="De bronafbeelding bekijken">
            <a:extLst>
              <a:ext uri="{FF2B5EF4-FFF2-40B4-BE49-F238E27FC236}">
                <a16:creationId xmlns:a16="http://schemas.microsoft.com/office/drawing/2014/main" id="{F4FF0EA7-8545-4EF0-BFCE-CC09EC8F77C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375" y="1700808"/>
            <a:ext cx="8388424" cy="4686449"/>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32B66A0D-4903-4903-937D-D3EB8B27B297}"/>
              </a:ext>
            </a:extLst>
          </p:cNvPr>
          <p:cNvSpPr txBox="1"/>
          <p:nvPr/>
        </p:nvSpPr>
        <p:spPr>
          <a:xfrm>
            <a:off x="7768679" y="6387257"/>
            <a:ext cx="2160240" cy="230832"/>
          </a:xfrm>
          <a:prstGeom prst="rect">
            <a:avLst/>
          </a:prstGeom>
          <a:noFill/>
        </p:spPr>
        <p:txBody>
          <a:bodyPr wrap="square" rtlCol="0">
            <a:spAutoFit/>
          </a:bodyPr>
          <a:lstStyle/>
          <a:p>
            <a:r>
              <a:rPr lang="nl-NL" sz="900" dirty="0">
                <a:solidFill>
                  <a:schemeClr val="bg1">
                    <a:lumMod val="85000"/>
                  </a:schemeClr>
                </a:solidFill>
              </a:rPr>
              <a:t>Bron: paddepoel.nl</a:t>
            </a:r>
          </a:p>
        </p:txBody>
      </p:sp>
    </p:spTree>
    <p:extLst>
      <p:ext uri="{BB962C8B-B14F-4D97-AF65-F5344CB8AC3E}">
        <p14:creationId xmlns:p14="http://schemas.microsoft.com/office/powerpoint/2010/main" val="144950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80528" y="476672"/>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betrekken bij</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58009" y="450308"/>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buitensluiten</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erbij halen</a:t>
            </a: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1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Zij </a:t>
            </a:r>
            <a:r>
              <a:rPr lang="nl-NL" sz="2200" i="1" u="sng" dirty="0">
                <a:solidFill>
                  <a:srgbClr val="387038"/>
                </a:solidFill>
                <a:latin typeface="Century Gothic" panose="020B0502020202020204" pitchFamily="34" charset="0"/>
                <a:ea typeface="Calibri"/>
                <a:cs typeface="Times New Roman"/>
              </a:rPr>
              <a:t>betrekt</a:t>
            </a:r>
            <a:r>
              <a:rPr lang="nl-NL" sz="2200" i="1" dirty="0">
                <a:solidFill>
                  <a:srgbClr val="387038"/>
                </a:solidFill>
                <a:latin typeface="Century Gothic" panose="020B0502020202020204" pitchFamily="34" charset="0"/>
                <a:ea typeface="Calibri"/>
                <a:cs typeface="Times New Roman"/>
              </a:rPr>
              <a:t> de broertjes en zusjes </a:t>
            </a:r>
            <a:r>
              <a:rPr lang="nl-NL" sz="2200" i="1" u="sng" dirty="0">
                <a:solidFill>
                  <a:srgbClr val="387038"/>
                </a:solidFill>
                <a:latin typeface="Century Gothic" panose="020B0502020202020204" pitchFamily="34" charset="0"/>
                <a:ea typeface="Calibri"/>
                <a:cs typeface="Times New Roman"/>
              </a:rPr>
              <a:t>bij</a:t>
            </a:r>
            <a:r>
              <a:rPr lang="nl-NL" sz="2200" i="1" dirty="0">
                <a:solidFill>
                  <a:srgbClr val="387038"/>
                </a:solidFill>
                <a:latin typeface="Century Gothic" panose="020B0502020202020204" pitchFamily="34" charset="0"/>
                <a:ea typeface="Calibri"/>
                <a:cs typeface="Times New Roman"/>
              </a:rPr>
              <a:t> het ontwerpen van het kaartje.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4654"/>
            <a:ext cx="4072956"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mee laten doen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Zij </a:t>
            </a:r>
            <a:r>
              <a:rPr lang="nl-NL" sz="2200" i="1" dirty="0" err="1">
                <a:solidFill>
                  <a:srgbClr val="387038"/>
                </a:solidFill>
                <a:latin typeface="Century Gothic" panose="020B0502020202020204" pitchFamily="34" charset="0"/>
                <a:ea typeface="Calibri"/>
                <a:cs typeface="Times New Roman"/>
              </a:rPr>
              <a:t>mochttrrrrrrrrrrrrrrrrrrrrrrrrrrrrrrrrrrrrrwel</a:t>
            </a:r>
            <a:r>
              <a:rPr lang="nl-NL" sz="2200" i="1" dirty="0">
                <a:solidFill>
                  <a:srgbClr val="387038"/>
                </a:solidFill>
                <a:latin typeface="Century Gothic" panose="020B0502020202020204" pitchFamily="34" charset="0"/>
                <a:ea typeface="Calibri"/>
                <a:cs typeface="Times New Roman"/>
              </a:rPr>
              <a:t>;</a:t>
            </a: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ki niet mee doen in de pauze met voetbal. We werden </a:t>
            </a:r>
            <a:r>
              <a:rPr lang="nl-NL" sz="2200" i="1" u="sng" dirty="0">
                <a:solidFill>
                  <a:srgbClr val="387038"/>
                </a:solidFill>
                <a:latin typeface="Century Gothic" panose="020B0502020202020204" pitchFamily="34" charset="0"/>
                <a:ea typeface="Calibri"/>
                <a:cs typeface="Times New Roman"/>
              </a:rPr>
              <a:t>buiten gesloten</a:t>
            </a:r>
            <a:r>
              <a:rPr lang="nl-NL" sz="2200" i="1" dirty="0">
                <a:solidFill>
                  <a:srgbClr val="387038"/>
                </a:solidFill>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grpSp>
        <p:nvGrpSpPr>
          <p:cNvPr id="16" name="Groep 15">
            <a:extLst>
              <a:ext uri="{FF2B5EF4-FFF2-40B4-BE49-F238E27FC236}">
                <a16:creationId xmlns:a16="http://schemas.microsoft.com/office/drawing/2014/main" id="{A5807EEA-A056-417E-B108-770033BBAD08}"/>
              </a:ext>
            </a:extLst>
          </p:cNvPr>
          <p:cNvGrpSpPr/>
          <p:nvPr/>
        </p:nvGrpSpPr>
        <p:grpSpPr>
          <a:xfrm>
            <a:off x="1187624" y="2152125"/>
            <a:ext cx="2376264" cy="2645027"/>
            <a:chOff x="2132589" y="1519530"/>
            <a:chExt cx="4878822" cy="5432931"/>
          </a:xfrm>
        </p:grpSpPr>
        <p:pic>
          <p:nvPicPr>
            <p:cNvPr id="17" name="Afbeelding 16" descr="Afbeelding met persoon, staand, meisje, poseren&#10;&#10;Automatisch gegenereerde beschrijving">
              <a:extLst>
                <a:ext uri="{FF2B5EF4-FFF2-40B4-BE49-F238E27FC236}">
                  <a16:creationId xmlns:a16="http://schemas.microsoft.com/office/drawing/2014/main" id="{C2E581D5-6C97-4BD0-9406-8F0D39244D8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8048"/>
            <a:stretch/>
          </p:blipFill>
          <p:spPr>
            <a:xfrm flipH="1">
              <a:off x="2132589" y="3955686"/>
              <a:ext cx="4878822" cy="2996775"/>
            </a:xfrm>
            <a:prstGeom prst="rect">
              <a:avLst/>
            </a:prstGeom>
          </p:spPr>
        </p:pic>
        <p:pic>
          <p:nvPicPr>
            <p:cNvPr id="18" name="Picture 2" descr="Zevende kind in een optocht">
              <a:extLst>
                <a:ext uri="{FF2B5EF4-FFF2-40B4-BE49-F238E27FC236}">
                  <a16:creationId xmlns:a16="http://schemas.microsoft.com/office/drawing/2014/main" id="{2A2EF823-5A70-4DD2-8C59-CD867A1E0D4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67744" y="1519530"/>
              <a:ext cx="4166195" cy="2077296"/>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Rechte verbindingslijn met pijl 18">
              <a:extLst>
                <a:ext uri="{FF2B5EF4-FFF2-40B4-BE49-F238E27FC236}">
                  <a16:creationId xmlns:a16="http://schemas.microsoft.com/office/drawing/2014/main" id="{078F3433-5456-4C1C-9A11-5082A5F78621}"/>
                </a:ext>
              </a:extLst>
            </p:cNvPr>
            <p:cNvCxnSpPr>
              <a:cxnSpLocks/>
            </p:cNvCxnSpPr>
            <p:nvPr/>
          </p:nvCxnSpPr>
          <p:spPr>
            <a:xfrm flipV="1">
              <a:off x="2571455" y="3748885"/>
              <a:ext cx="0" cy="155313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0" name="Rechte verbindingslijn met pijl 19">
              <a:extLst>
                <a:ext uri="{FF2B5EF4-FFF2-40B4-BE49-F238E27FC236}">
                  <a16:creationId xmlns:a16="http://schemas.microsoft.com/office/drawing/2014/main" id="{938563FF-7FB7-4122-81C0-369D34F07662}"/>
                </a:ext>
              </a:extLst>
            </p:cNvPr>
            <p:cNvCxnSpPr>
              <a:cxnSpLocks/>
            </p:cNvCxnSpPr>
            <p:nvPr/>
          </p:nvCxnSpPr>
          <p:spPr>
            <a:xfrm flipV="1">
              <a:off x="3419872" y="3748885"/>
              <a:ext cx="0" cy="118511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1" name="Rechte verbindingslijn met pijl 20">
              <a:extLst>
                <a:ext uri="{FF2B5EF4-FFF2-40B4-BE49-F238E27FC236}">
                  <a16:creationId xmlns:a16="http://schemas.microsoft.com/office/drawing/2014/main" id="{E7C82CBD-E95C-4468-BF3B-71406ACA073C}"/>
                </a:ext>
              </a:extLst>
            </p:cNvPr>
            <p:cNvCxnSpPr>
              <a:cxnSpLocks/>
            </p:cNvCxnSpPr>
            <p:nvPr/>
          </p:nvCxnSpPr>
          <p:spPr>
            <a:xfrm flipV="1">
              <a:off x="4218799" y="3803627"/>
              <a:ext cx="303711" cy="72182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2" name="Rechte verbindingslijn met pijl 21">
              <a:extLst>
                <a:ext uri="{FF2B5EF4-FFF2-40B4-BE49-F238E27FC236}">
                  <a16:creationId xmlns:a16="http://schemas.microsoft.com/office/drawing/2014/main" id="{21FC989F-136D-42C3-8088-BE8D6F977703}"/>
                </a:ext>
              </a:extLst>
            </p:cNvPr>
            <p:cNvCxnSpPr>
              <a:cxnSpLocks/>
            </p:cNvCxnSpPr>
            <p:nvPr/>
          </p:nvCxnSpPr>
          <p:spPr>
            <a:xfrm flipH="1" flipV="1">
              <a:off x="5023362" y="3717065"/>
              <a:ext cx="140382" cy="50402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3" name="Rechte verbindingslijn met pijl 22">
              <a:extLst>
                <a:ext uri="{FF2B5EF4-FFF2-40B4-BE49-F238E27FC236}">
                  <a16:creationId xmlns:a16="http://schemas.microsoft.com/office/drawing/2014/main" id="{38370701-73F3-435F-A78F-98073C4EA980}"/>
                </a:ext>
              </a:extLst>
            </p:cNvPr>
            <p:cNvCxnSpPr>
              <a:cxnSpLocks/>
            </p:cNvCxnSpPr>
            <p:nvPr/>
          </p:nvCxnSpPr>
          <p:spPr>
            <a:xfrm flipV="1">
              <a:off x="6012160" y="3618586"/>
              <a:ext cx="0" cy="31447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pic>
        <p:nvPicPr>
          <p:cNvPr id="9" name="Afbeelding 8" descr="Afbeelding met gras, buiten, boom, persoon&#10;&#10;Automatisch gegenereerde beschrijving">
            <a:extLst>
              <a:ext uri="{FF2B5EF4-FFF2-40B4-BE49-F238E27FC236}">
                <a16:creationId xmlns:a16="http://schemas.microsoft.com/office/drawing/2014/main" id="{44E00916-95FA-4FD1-A928-FF2D660F34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60580" y="2361129"/>
            <a:ext cx="3197217" cy="2135741"/>
          </a:xfrm>
          <a:prstGeom prst="rect">
            <a:avLst/>
          </a:prstGeom>
        </p:spPr>
      </p:pic>
    </p:spTree>
    <p:extLst>
      <p:ext uri="{BB962C8B-B14F-4D97-AF65-F5344CB8AC3E}">
        <p14:creationId xmlns:p14="http://schemas.microsoft.com/office/powerpoint/2010/main" val="3719620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80528" y="33265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trekken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58009" y="326926"/>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weren</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lokken</a:t>
            </a: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8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Deze kaartjes </a:t>
            </a:r>
            <a:r>
              <a:rPr lang="nl-NL" sz="2200" i="1" u="sng" dirty="0">
                <a:solidFill>
                  <a:srgbClr val="387038"/>
                </a:solidFill>
                <a:latin typeface="Century Gothic" panose="020B0502020202020204" pitchFamily="34" charset="0"/>
                <a:ea typeface="Calibri"/>
                <a:cs typeface="Times New Roman"/>
              </a:rPr>
              <a:t>trekken</a:t>
            </a:r>
            <a:r>
              <a:rPr lang="nl-NL" sz="2200" i="1" dirty="0">
                <a:solidFill>
                  <a:srgbClr val="387038"/>
                </a:solidFill>
                <a:latin typeface="Century Gothic" panose="020B0502020202020204" pitchFamily="34" charset="0"/>
                <a:ea typeface="Calibri"/>
                <a:cs typeface="Times New Roman"/>
              </a:rPr>
              <a:t> veel jonge gezinnen.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tegenhouden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4000" i="1" dirty="0">
              <a:solidFill>
                <a:srgbClr val="387038"/>
              </a:solidFill>
              <a:latin typeface="Century Gothic" panose="020B0502020202020204" pitchFamily="34" charset="0"/>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Wij werden </a:t>
            </a:r>
            <a:r>
              <a:rPr lang="nl-NL" sz="2200" i="1" u="sng" dirty="0">
                <a:solidFill>
                  <a:srgbClr val="387038"/>
                </a:solidFill>
                <a:latin typeface="Century Gothic" panose="020B0502020202020204" pitchFamily="34" charset="0"/>
                <a:ea typeface="Calibri"/>
                <a:cs typeface="Times New Roman"/>
              </a:rPr>
              <a:t>geweerd</a:t>
            </a:r>
            <a:r>
              <a:rPr lang="nl-NL" sz="2200" i="1" dirty="0">
                <a:solidFill>
                  <a:srgbClr val="387038"/>
                </a:solidFill>
                <a:latin typeface="Century Gothic" panose="020B0502020202020204" pitchFamily="34" charset="0"/>
                <a:ea typeface="Calibri"/>
                <a:cs typeface="Times New Roman"/>
              </a:rPr>
              <a:t> door </a:t>
            </a:r>
            <a:br>
              <a:rPr lang="nl-NL" sz="2200" i="1" dirty="0">
                <a:solidFill>
                  <a:srgbClr val="387038"/>
                </a:solidFill>
                <a:latin typeface="Century Gothic" panose="020B0502020202020204" pitchFamily="34" charset="0"/>
                <a:ea typeface="Calibri"/>
                <a:cs typeface="Times New Roman"/>
              </a:rPr>
            </a:br>
            <a:r>
              <a:rPr lang="nl-NL" sz="2200" i="1" dirty="0">
                <a:solidFill>
                  <a:srgbClr val="387038"/>
                </a:solidFill>
                <a:latin typeface="Century Gothic" panose="020B0502020202020204" pitchFamily="34" charset="0"/>
                <a:ea typeface="Calibri"/>
                <a:cs typeface="Times New Roman"/>
              </a:rPr>
              <a:t>de politie</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grpSp>
        <p:nvGrpSpPr>
          <p:cNvPr id="8" name="Groep 7">
            <a:extLst>
              <a:ext uri="{FF2B5EF4-FFF2-40B4-BE49-F238E27FC236}">
                <a16:creationId xmlns:a16="http://schemas.microsoft.com/office/drawing/2014/main" id="{D81A7A1A-B9E6-4727-8923-978E71CCFFD8}"/>
              </a:ext>
            </a:extLst>
          </p:cNvPr>
          <p:cNvGrpSpPr/>
          <p:nvPr/>
        </p:nvGrpSpPr>
        <p:grpSpPr>
          <a:xfrm>
            <a:off x="357051" y="1878856"/>
            <a:ext cx="3920506" cy="2623167"/>
            <a:chOff x="337503" y="980728"/>
            <a:chExt cx="8133651" cy="5442136"/>
          </a:xfrm>
        </p:grpSpPr>
        <p:sp>
          <p:nvSpPr>
            <p:cNvPr id="16" name="Pijl: gekromd links 15">
              <a:extLst>
                <a:ext uri="{FF2B5EF4-FFF2-40B4-BE49-F238E27FC236}">
                  <a16:creationId xmlns:a16="http://schemas.microsoft.com/office/drawing/2014/main" id="{F7D09578-9BDC-425E-8D8E-6F6B41F42774}"/>
                </a:ext>
              </a:extLst>
            </p:cNvPr>
            <p:cNvSpPr/>
            <p:nvPr/>
          </p:nvSpPr>
          <p:spPr>
            <a:xfrm rot="2478819">
              <a:off x="6166169" y="2006635"/>
              <a:ext cx="1970989" cy="4300851"/>
            </a:xfrm>
            <a:prstGeom prst="curvedLeftArrow">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nvGrpSpPr>
            <p:cNvPr id="17" name="Groep 16">
              <a:extLst>
                <a:ext uri="{FF2B5EF4-FFF2-40B4-BE49-F238E27FC236}">
                  <a16:creationId xmlns:a16="http://schemas.microsoft.com/office/drawing/2014/main" id="{FFA05624-5763-4DB0-A362-D37258F0BA00}"/>
                </a:ext>
              </a:extLst>
            </p:cNvPr>
            <p:cNvGrpSpPr/>
            <p:nvPr/>
          </p:nvGrpSpPr>
          <p:grpSpPr>
            <a:xfrm>
              <a:off x="337503" y="3429000"/>
              <a:ext cx="4487899" cy="2993864"/>
              <a:chOff x="337503" y="1728545"/>
              <a:chExt cx="7036936" cy="4694319"/>
            </a:xfrm>
          </p:grpSpPr>
          <p:pic>
            <p:nvPicPr>
              <p:cNvPr id="18" name="Afbeelding 17" descr="Afbeelding met persoon, poseren&#10;&#10;Automatisch gegenereerde beschrijving">
                <a:extLst>
                  <a:ext uri="{FF2B5EF4-FFF2-40B4-BE49-F238E27FC236}">
                    <a16:creationId xmlns:a16="http://schemas.microsoft.com/office/drawing/2014/main" id="{A2D4E0CC-3EB2-444A-AA2D-1698B26A8B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54141" y="4188731"/>
                <a:ext cx="3120297" cy="2234133"/>
              </a:xfrm>
              <a:prstGeom prst="rect">
                <a:avLst/>
              </a:prstGeom>
            </p:spPr>
          </p:pic>
          <p:pic>
            <p:nvPicPr>
              <p:cNvPr id="19" name="Afbeelding 18" descr="Afbeelding met persoon, plaats, meubels, binnen&#10;&#10;Automatisch gegenereerde beschrijving">
                <a:extLst>
                  <a:ext uri="{FF2B5EF4-FFF2-40B4-BE49-F238E27FC236}">
                    <a16:creationId xmlns:a16="http://schemas.microsoft.com/office/drawing/2014/main" id="{F926E39C-31D8-4131-AE74-9A50A93CD9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83968" y="1742956"/>
                <a:ext cx="3090471" cy="2052072"/>
              </a:xfrm>
              <a:prstGeom prst="rect">
                <a:avLst/>
              </a:prstGeom>
            </p:spPr>
          </p:pic>
          <p:pic>
            <p:nvPicPr>
              <p:cNvPr id="20" name="Afbeelding 19" descr="Afbeelding met persoon, poseren&#10;&#10;Automatisch gegenereerde beschrijving">
                <a:extLst>
                  <a:ext uri="{FF2B5EF4-FFF2-40B4-BE49-F238E27FC236}">
                    <a16:creationId xmlns:a16="http://schemas.microsoft.com/office/drawing/2014/main" id="{A5B67D79-B57E-487F-944A-885A108EF3A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7503" y="1728545"/>
                <a:ext cx="3370401" cy="2076797"/>
              </a:xfrm>
              <a:prstGeom prst="rect">
                <a:avLst/>
              </a:prstGeom>
            </p:spPr>
          </p:pic>
          <p:pic>
            <p:nvPicPr>
              <p:cNvPr id="21" name="Afbeelding 20" descr="Afbeelding met persoon, zitten, binnen, baby&#10;&#10;Automatisch gegenereerde beschrijving">
                <a:extLst>
                  <a:ext uri="{FF2B5EF4-FFF2-40B4-BE49-F238E27FC236}">
                    <a16:creationId xmlns:a16="http://schemas.microsoft.com/office/drawing/2014/main" id="{16FD1CB9-0CE5-47FB-86D5-0A823975AE4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7503" y="4184634"/>
                <a:ext cx="3370401" cy="2238230"/>
              </a:xfrm>
              <a:prstGeom prst="rect">
                <a:avLst/>
              </a:prstGeom>
            </p:spPr>
          </p:pic>
        </p:grpSp>
        <p:pic>
          <p:nvPicPr>
            <p:cNvPr id="22" name="Picture 2" descr="Zevende kind in een optocht">
              <a:extLst>
                <a:ext uri="{FF2B5EF4-FFF2-40B4-BE49-F238E27FC236}">
                  <a16:creationId xmlns:a16="http://schemas.microsoft.com/office/drawing/2014/main" id="{D127FAEB-D69A-47D6-A80C-124915805F2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076056" y="980728"/>
              <a:ext cx="3395098" cy="1692821"/>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Afbeelding 9">
            <a:extLst>
              <a:ext uri="{FF2B5EF4-FFF2-40B4-BE49-F238E27FC236}">
                <a16:creationId xmlns:a16="http://schemas.microsoft.com/office/drawing/2014/main" id="{F734C612-9B41-4235-A170-61A6AC0E2FE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004104" y="2450100"/>
            <a:ext cx="3419872" cy="2051923"/>
          </a:xfrm>
          <a:prstGeom prst="rect">
            <a:avLst/>
          </a:prstGeom>
        </p:spPr>
      </p:pic>
    </p:spTree>
    <p:extLst>
      <p:ext uri="{BB962C8B-B14F-4D97-AF65-F5344CB8AC3E}">
        <p14:creationId xmlns:p14="http://schemas.microsoft.com/office/powerpoint/2010/main" val="793207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80528" y="33265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vrijwillig</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58009" y="326926"/>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betaald</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1" y="1578198"/>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iets doen </a:t>
            </a:r>
            <a:r>
              <a:rPr lang="nl-NL" sz="2800" dirty="0">
                <a:latin typeface="Century Gothic" panose="020B0502020202020204" pitchFamily="34" charset="0"/>
              </a:rPr>
              <a:t>zonder ervoor betaald te krijgen</a:t>
            </a: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Hij is een vrijwilliger. </a:t>
            </a:r>
            <a:br>
              <a:rPr lang="nl-NL" sz="2200" i="1" dirty="0">
                <a:solidFill>
                  <a:srgbClr val="387038"/>
                </a:solidFill>
                <a:latin typeface="Century Gothic" panose="020B0502020202020204" pitchFamily="34" charset="0"/>
                <a:ea typeface="Calibri"/>
                <a:cs typeface="Times New Roman"/>
              </a:rPr>
            </a:br>
            <a:r>
              <a:rPr lang="nl-NL" sz="2200" i="1" dirty="0">
                <a:solidFill>
                  <a:srgbClr val="387038"/>
                </a:solidFill>
                <a:latin typeface="Century Gothic" panose="020B0502020202020204" pitchFamily="34" charset="0"/>
                <a:ea typeface="Calibri"/>
                <a:cs typeface="Times New Roman"/>
              </a:rPr>
              <a:t>Hij werkt </a:t>
            </a:r>
            <a:r>
              <a:rPr lang="nl-NL" sz="2200" i="1" u="sng" dirty="0">
                <a:solidFill>
                  <a:srgbClr val="387038"/>
                </a:solidFill>
                <a:latin typeface="Century Gothic" panose="020B0502020202020204" pitchFamily="34" charset="0"/>
                <a:ea typeface="Calibri"/>
                <a:cs typeface="Times New Roman"/>
              </a:rPr>
              <a:t>vrijwillig</a:t>
            </a:r>
            <a:r>
              <a:rPr lang="nl-NL" sz="2200" i="1" dirty="0">
                <a:solidFill>
                  <a:srgbClr val="387038"/>
                </a:solidFill>
                <a:latin typeface="Century Gothic" panose="020B0502020202020204" pitchFamily="34" charset="0"/>
                <a:ea typeface="Calibri"/>
                <a:cs typeface="Times New Roman"/>
              </a:rPr>
              <a:t>; zonder ervoor betaald te krijgen.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doen waarvoor je geld krijgt.</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Hij is een betaalde kracht. </a:t>
            </a:r>
            <a:br>
              <a:rPr lang="nl-NL" sz="2200" i="1" dirty="0">
                <a:solidFill>
                  <a:srgbClr val="387038"/>
                </a:solidFill>
                <a:latin typeface="Century Gothic" panose="020B0502020202020204" pitchFamily="34" charset="0"/>
                <a:ea typeface="Calibri"/>
                <a:cs typeface="Times New Roman"/>
              </a:rPr>
            </a:br>
            <a:r>
              <a:rPr lang="nl-NL" sz="2200" i="1" dirty="0">
                <a:solidFill>
                  <a:srgbClr val="387038"/>
                </a:solidFill>
                <a:latin typeface="Century Gothic" panose="020B0502020202020204" pitchFamily="34" charset="0"/>
                <a:ea typeface="Calibri"/>
                <a:cs typeface="Times New Roman"/>
              </a:rPr>
              <a:t>Hij krijgt </a:t>
            </a:r>
            <a:r>
              <a:rPr lang="nl-NL" sz="2200" i="1" u="sng" dirty="0">
                <a:solidFill>
                  <a:srgbClr val="387038"/>
                </a:solidFill>
                <a:latin typeface="Century Gothic" panose="020B0502020202020204" pitchFamily="34" charset="0"/>
                <a:ea typeface="Calibri"/>
                <a:cs typeface="Times New Roman"/>
              </a:rPr>
              <a:t>betaald</a:t>
            </a:r>
            <a:r>
              <a:rPr lang="nl-NL" sz="2200" i="1" dirty="0">
                <a:solidFill>
                  <a:srgbClr val="387038"/>
                </a:solidFill>
                <a:latin typeface="Century Gothic" panose="020B0502020202020204" pitchFamily="34" charset="0"/>
                <a:ea typeface="Calibri"/>
                <a:cs typeface="Times New Roman"/>
              </a:rPr>
              <a:t> voor het werk dat hij doet.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4" name="Afbeelding 23">
            <a:extLst>
              <a:ext uri="{FF2B5EF4-FFF2-40B4-BE49-F238E27FC236}">
                <a16:creationId xmlns:a16="http://schemas.microsoft.com/office/drawing/2014/main" id="{6D29EF8E-90E8-44CE-B7D1-3D7D9507518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36008"/>
          <a:stretch/>
        </p:blipFill>
        <p:spPr>
          <a:xfrm flipH="1">
            <a:off x="780401" y="3101827"/>
            <a:ext cx="2999885" cy="1443603"/>
          </a:xfrm>
          <a:prstGeom prst="rect">
            <a:avLst/>
          </a:prstGeom>
        </p:spPr>
      </p:pic>
      <p:sp>
        <p:nvSpPr>
          <p:cNvPr id="26" name="Vermenigvuldigingsteken 25">
            <a:extLst>
              <a:ext uri="{FF2B5EF4-FFF2-40B4-BE49-F238E27FC236}">
                <a16:creationId xmlns:a16="http://schemas.microsoft.com/office/drawing/2014/main" id="{C5755478-4528-4E2F-BB7A-6A1D18C23E90}"/>
              </a:ext>
            </a:extLst>
          </p:cNvPr>
          <p:cNvSpPr/>
          <p:nvPr/>
        </p:nvSpPr>
        <p:spPr>
          <a:xfrm>
            <a:off x="748048" y="2810125"/>
            <a:ext cx="2720830" cy="2469677"/>
          </a:xfrm>
          <a:prstGeom prst="mathMultiply">
            <a:avLst>
              <a:gd name="adj1" fmla="val 542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7" name="Afbeelding 26">
            <a:extLst>
              <a:ext uri="{FF2B5EF4-FFF2-40B4-BE49-F238E27FC236}">
                <a16:creationId xmlns:a16="http://schemas.microsoft.com/office/drawing/2014/main" id="{87942986-219D-49D3-B183-C812A8B048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36008"/>
          <a:stretch/>
        </p:blipFill>
        <p:spPr>
          <a:xfrm flipH="1">
            <a:off x="5268032" y="3101826"/>
            <a:ext cx="2999885" cy="1443603"/>
          </a:xfrm>
          <a:prstGeom prst="rect">
            <a:avLst/>
          </a:prstGeom>
        </p:spPr>
      </p:pic>
    </p:spTree>
    <p:extLst>
      <p:ext uri="{BB962C8B-B14F-4D97-AF65-F5344CB8AC3E}">
        <p14:creationId xmlns:p14="http://schemas.microsoft.com/office/powerpoint/2010/main" val="4202826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654855" y="476672"/>
            <a:ext cx="4446226"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627049" y="404664"/>
            <a:ext cx="4536504"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a:t>
            </a:r>
            <a:r>
              <a:rPr lang="nl-NL" sz="4800" b="1" dirty="0">
                <a:effectLst/>
                <a:latin typeface="Century Gothic" panose="020B0502020202020204" pitchFamily="34" charset="0"/>
                <a:ea typeface="Calibri"/>
                <a:cs typeface="Times New Roman"/>
              </a:rPr>
              <a:t>e optocht</a:t>
            </a:r>
          </a:p>
        </p:txBody>
      </p:sp>
      <p:sp>
        <p:nvSpPr>
          <p:cNvPr id="7" name="Text Box 14"/>
          <p:cNvSpPr txBox="1"/>
          <p:nvPr/>
        </p:nvSpPr>
        <p:spPr>
          <a:xfrm>
            <a:off x="405765" y="3625549"/>
            <a:ext cx="2696249" cy="91957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159778" y="3625551"/>
            <a:ext cx="2858850" cy="91957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085421" y="3653348"/>
            <a:ext cx="3056828"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effectLst/>
                <a:latin typeface="Century Gothic" panose="020B0502020202020204" pitchFamily="34" charset="0"/>
                <a:ea typeface="Calibri"/>
                <a:cs typeface="Times New Roman"/>
              </a:rPr>
              <a:t>het </a:t>
            </a:r>
            <a:br>
              <a:rPr lang="nl-NL" sz="3600" b="1" dirty="0">
                <a:effectLst/>
                <a:latin typeface="Century Gothic" panose="020B0502020202020204" pitchFamily="34" charset="0"/>
                <a:ea typeface="Calibri"/>
                <a:cs typeface="Times New Roman"/>
              </a:rPr>
            </a:br>
            <a:r>
              <a:rPr lang="nl-NL" sz="3600" b="1" dirty="0">
                <a:effectLst/>
                <a:latin typeface="Century Gothic" panose="020B0502020202020204" pitchFamily="34" charset="0"/>
                <a:ea typeface="Calibri"/>
                <a:cs typeface="Times New Roman"/>
              </a:rPr>
              <a:t>corso</a:t>
            </a:r>
          </a:p>
        </p:txBody>
      </p:sp>
      <p:sp>
        <p:nvSpPr>
          <p:cNvPr id="11" name="Text Box 14"/>
          <p:cNvSpPr txBox="1"/>
          <p:nvPr/>
        </p:nvSpPr>
        <p:spPr>
          <a:xfrm>
            <a:off x="6116850" y="3621301"/>
            <a:ext cx="2736397" cy="90831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74574" cy="235079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340608" y="508719"/>
            <a:ext cx="2639205" cy="235079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600" dirty="0">
                <a:effectLst/>
                <a:latin typeface="Century Gothic" panose="020B0502020202020204" pitchFamily="34" charset="0"/>
                <a:ea typeface="Calibri"/>
                <a:cs typeface="Times New Roman"/>
              </a:rPr>
              <a:t>= </a:t>
            </a:r>
            <a:r>
              <a:rPr lang="nl-NL" sz="2600" dirty="0">
                <a:latin typeface="Century Gothic" panose="020B0502020202020204" pitchFamily="34" charset="0"/>
              </a:rPr>
              <a:t>een groep mensen of wagens die in een rij over straat gaan</a:t>
            </a:r>
            <a:endParaRPr kumimoji="0" lang="nl-NL" altLang="nl-NL" sz="2600" b="0" i="0" u="none" strike="noStrike" cap="none" normalizeH="0" baseline="0" dirty="0">
              <a:ln>
                <a:noFill/>
              </a:ln>
              <a:solidFill>
                <a:srgbClr val="4F4F4F"/>
              </a:solidFill>
              <a:effectLst/>
              <a:latin typeface="Century Gothic" panose="020B0502020202020204" pitchFamily="34" charset="0"/>
            </a:endParaRP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481894" y="3677140"/>
            <a:ext cx="2617537" cy="978729"/>
          </a:xfrm>
          <a:prstGeom prst="rect">
            <a:avLst/>
          </a:prstGeom>
          <a:noFill/>
        </p:spPr>
        <p:txBody>
          <a:bodyPr wrap="square" rtlCol="0">
            <a:spAutoFit/>
          </a:bodyPr>
          <a:lstStyle/>
          <a:p>
            <a:pPr algn="ctr">
              <a:lnSpc>
                <a:spcPct val="80000"/>
              </a:lnSpc>
              <a:spcAft>
                <a:spcPts val="800"/>
              </a:spcAft>
            </a:pPr>
            <a:r>
              <a:rPr lang="en-US" sz="3600" b="1" dirty="0">
                <a:latin typeface="Century Gothic" panose="020B0502020202020204" pitchFamily="34" charset="0"/>
                <a:ea typeface="Calibri"/>
                <a:cs typeface="Times New Roman"/>
              </a:rPr>
              <a:t>h</a:t>
            </a:r>
            <a:r>
              <a:rPr lang="en-US" sz="3600" b="1" dirty="0">
                <a:effectLst/>
                <a:latin typeface="Century Gothic" panose="020B0502020202020204" pitchFamily="34" charset="0"/>
                <a:ea typeface="Calibri"/>
                <a:cs typeface="Times New Roman"/>
              </a:rPr>
              <a:t>et </a:t>
            </a:r>
            <a:r>
              <a:rPr lang="en-US" sz="3600" b="1" dirty="0" err="1">
                <a:effectLst/>
                <a:latin typeface="Century Gothic" panose="020B0502020202020204" pitchFamily="34" charset="0"/>
                <a:ea typeface="Calibri"/>
                <a:cs typeface="Times New Roman"/>
              </a:rPr>
              <a:t>carnaval</a:t>
            </a:r>
            <a:endParaRPr lang="nl-NL" sz="3600" b="1" dirty="0">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A036E617-4EF6-4625-B1CC-66DDCCDDD1AA}"/>
              </a:ext>
            </a:extLst>
          </p:cNvPr>
          <p:cNvSpPr txBox="1">
            <a:spLocks noChangeArrowheads="1"/>
          </p:cNvSpPr>
          <p:nvPr/>
        </p:nvSpPr>
        <p:spPr bwMode="auto">
          <a:xfrm>
            <a:off x="5894202" y="3672811"/>
            <a:ext cx="3056828"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de stille tocht</a:t>
            </a:r>
            <a:endParaRPr lang="nl-NL" sz="3600" b="1" dirty="0">
              <a:effectLst/>
              <a:latin typeface="Century Gothic" panose="020B0502020202020204" pitchFamily="34" charset="0"/>
              <a:ea typeface="Calibri"/>
              <a:cs typeface="Times New Roman"/>
            </a:endParaRPr>
          </a:p>
        </p:txBody>
      </p:sp>
      <p:pic>
        <p:nvPicPr>
          <p:cNvPr id="3" name="Afbeelding 2" descr="Afbeelding met weg, sport, persoon, buiten&#10;&#10;Automatisch gegenereerde beschrijving">
            <a:extLst>
              <a:ext uri="{FF2B5EF4-FFF2-40B4-BE49-F238E27FC236}">
                <a16:creationId xmlns:a16="http://schemas.microsoft.com/office/drawing/2014/main" id="{457AD5F7-5F49-4343-9550-11A5875A0B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819" y="4629765"/>
            <a:ext cx="1898949" cy="1268498"/>
          </a:xfrm>
          <a:prstGeom prst="rect">
            <a:avLst/>
          </a:prstGeom>
        </p:spPr>
      </p:pic>
      <p:pic>
        <p:nvPicPr>
          <p:cNvPr id="12" name="Afbeelding 11" descr="Afbeelding met tekst, lucht, weg, buiten&#10;&#10;Automatisch gegenereerde beschrijving">
            <a:extLst>
              <a:ext uri="{FF2B5EF4-FFF2-40B4-BE49-F238E27FC236}">
                <a16:creationId xmlns:a16="http://schemas.microsoft.com/office/drawing/2014/main" id="{AD92B577-90AC-4FBD-A130-A02A7EF395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39728" y="4655068"/>
            <a:ext cx="1898949" cy="1268499"/>
          </a:xfrm>
          <a:prstGeom prst="rect">
            <a:avLst/>
          </a:prstGeom>
        </p:spPr>
      </p:pic>
      <p:pic>
        <p:nvPicPr>
          <p:cNvPr id="16" name="Picture 2" descr="De bronafbeelding bekijken">
            <a:extLst>
              <a:ext uri="{FF2B5EF4-FFF2-40B4-BE49-F238E27FC236}">
                <a16:creationId xmlns:a16="http://schemas.microsoft.com/office/drawing/2014/main" id="{B03DCC35-18D7-4390-ADFC-2111F1A4BD7F}"/>
              </a:ext>
            </a:extLst>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rcRect l="9051" r="9051"/>
          <a:stretch/>
        </p:blipFill>
        <p:spPr bwMode="auto">
          <a:xfrm>
            <a:off x="6579299" y="4629765"/>
            <a:ext cx="1898949" cy="13042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Zevende kind in een optocht">
            <a:extLst>
              <a:ext uri="{FF2B5EF4-FFF2-40B4-BE49-F238E27FC236}">
                <a16:creationId xmlns:a16="http://schemas.microsoft.com/office/drawing/2014/main" id="{4728BF03-1BF8-4D40-B859-2A82A494714D}"/>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t="37853"/>
          <a:stretch/>
        </p:blipFill>
        <p:spPr bwMode="auto">
          <a:xfrm>
            <a:off x="546928" y="1320985"/>
            <a:ext cx="2160241" cy="66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155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58022" y="476672"/>
            <a:ext cx="4446226" cy="8348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267744" y="476672"/>
            <a:ext cx="4536504"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a:t>
            </a:r>
            <a:r>
              <a:rPr lang="nl-NL" sz="4800" b="1" dirty="0">
                <a:effectLst/>
                <a:latin typeface="Century Gothic" panose="020B0502020202020204" pitchFamily="34" charset="0"/>
                <a:ea typeface="Calibri"/>
                <a:cs typeface="Times New Roman"/>
              </a:rPr>
              <a:t>e sponsor</a:t>
            </a: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531232" y="2564904"/>
            <a:ext cx="3356000" cy="116940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46872" y="2615465"/>
            <a:ext cx="3240360" cy="89820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600" dirty="0">
                <a:effectLst/>
                <a:latin typeface="Century Gothic" panose="020B0502020202020204" pitchFamily="34" charset="0"/>
                <a:ea typeface="Calibri"/>
                <a:cs typeface="Times New Roman"/>
              </a:rPr>
              <a:t>= </a:t>
            </a:r>
            <a:r>
              <a:rPr lang="nl-NL" sz="2600" dirty="0">
                <a:latin typeface="Century Gothic" panose="020B0502020202020204" pitchFamily="34" charset="0"/>
              </a:rPr>
              <a:t>een persoon die met geld steunt</a:t>
            </a:r>
            <a:endParaRPr kumimoji="0" lang="nl-NL" altLang="nl-NL" sz="2600" b="0" i="0" u="none" strike="noStrike" cap="none" normalizeH="0" baseline="0" dirty="0">
              <a:ln>
                <a:noFill/>
              </a:ln>
              <a:solidFill>
                <a:srgbClr val="4F4F4F"/>
              </a:solidFill>
              <a:effectLst/>
              <a:latin typeface="Century Gothic" panose="020B0502020202020204" pitchFamily="34" charset="0"/>
            </a:endParaRP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C25521BC-1828-4644-BFE1-4156DCC8C782}"/>
              </a:ext>
            </a:extLst>
          </p:cNvPr>
          <p:cNvSpPr txBox="1"/>
          <p:nvPr/>
        </p:nvSpPr>
        <p:spPr>
          <a:xfrm>
            <a:off x="5320456" y="2564904"/>
            <a:ext cx="3356000" cy="116940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a:extLst>
              <a:ext uri="{FF2B5EF4-FFF2-40B4-BE49-F238E27FC236}">
                <a16:creationId xmlns:a16="http://schemas.microsoft.com/office/drawing/2014/main" id="{491D280B-7533-435D-9A1F-459058E5D6AA}"/>
              </a:ext>
            </a:extLst>
          </p:cNvPr>
          <p:cNvSpPr txBox="1">
            <a:spLocks noChangeArrowheads="1"/>
          </p:cNvSpPr>
          <p:nvPr/>
        </p:nvSpPr>
        <p:spPr bwMode="auto">
          <a:xfrm>
            <a:off x="5436096" y="2615465"/>
            <a:ext cx="3240360" cy="145743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600" dirty="0">
                <a:effectLst/>
                <a:latin typeface="Century Gothic" panose="020B0502020202020204" pitchFamily="34" charset="0"/>
                <a:ea typeface="Calibri"/>
                <a:cs typeface="Times New Roman"/>
              </a:rPr>
              <a:t>= </a:t>
            </a:r>
            <a:r>
              <a:rPr lang="nl-NL" sz="2600" dirty="0">
                <a:latin typeface="Century Gothic" panose="020B0502020202020204" pitchFamily="34" charset="0"/>
              </a:rPr>
              <a:t>een bedrijf dat met geld steunt</a:t>
            </a:r>
            <a:endParaRPr kumimoji="0" lang="nl-NL" altLang="nl-NL" sz="2600" b="0" i="0" u="none" strike="noStrike" cap="none" normalizeH="0" baseline="0" dirty="0">
              <a:ln>
                <a:noFill/>
              </a:ln>
              <a:solidFill>
                <a:srgbClr val="4F4F4F"/>
              </a:solidFill>
              <a:effectLst/>
              <a:latin typeface="Century Gothic" panose="020B0502020202020204" pitchFamily="34" charset="0"/>
            </a:endParaRP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pic>
        <p:nvPicPr>
          <p:cNvPr id="3" name="Afbeelding 2" descr="Afbeelding met persoon, binnen&#10;&#10;Automatisch gegenereerde beschrijving">
            <a:extLst>
              <a:ext uri="{FF2B5EF4-FFF2-40B4-BE49-F238E27FC236}">
                <a16:creationId xmlns:a16="http://schemas.microsoft.com/office/drawing/2014/main" id="{9CA1F3A5-9CFF-4096-9D4E-181E0B98A8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3660" y="3901549"/>
            <a:ext cx="3035823" cy="2027930"/>
          </a:xfrm>
          <a:prstGeom prst="rect">
            <a:avLst/>
          </a:prstGeom>
        </p:spPr>
      </p:pic>
      <p:pic>
        <p:nvPicPr>
          <p:cNvPr id="7" name="Afbeelding 6" descr="Afbeelding met tekst, boom, weg, buiten&#10;&#10;Automatisch gegenereerde beschrijving">
            <a:extLst>
              <a:ext uri="{FF2B5EF4-FFF2-40B4-BE49-F238E27FC236}">
                <a16:creationId xmlns:a16="http://schemas.microsoft.com/office/drawing/2014/main" id="{5443E1E7-BF73-4301-A37C-64F2A5B5BF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36096" y="3886340"/>
            <a:ext cx="3085643" cy="2055040"/>
          </a:xfrm>
          <a:prstGeom prst="rect">
            <a:avLst/>
          </a:prstGeom>
        </p:spPr>
      </p:pic>
      <p:sp>
        <p:nvSpPr>
          <p:cNvPr id="9" name="Pijl: rechts 8">
            <a:extLst>
              <a:ext uri="{FF2B5EF4-FFF2-40B4-BE49-F238E27FC236}">
                <a16:creationId xmlns:a16="http://schemas.microsoft.com/office/drawing/2014/main" id="{1BE72D88-5F84-48F0-9572-D00FE788B03D}"/>
              </a:ext>
            </a:extLst>
          </p:cNvPr>
          <p:cNvSpPr/>
          <p:nvPr/>
        </p:nvSpPr>
        <p:spPr>
          <a:xfrm rot="12062472">
            <a:off x="7683742" y="5331363"/>
            <a:ext cx="792088" cy="36004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55810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654855" y="476672"/>
            <a:ext cx="4446226"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627049" y="404664"/>
            <a:ext cx="4536504"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a:t>
            </a:r>
            <a:r>
              <a:rPr lang="nl-NL" sz="4800" b="1" dirty="0">
                <a:effectLst/>
                <a:latin typeface="Century Gothic" panose="020B0502020202020204" pitchFamily="34" charset="0"/>
                <a:ea typeface="Calibri"/>
                <a:cs typeface="Times New Roman"/>
              </a:rPr>
              <a:t>e generatie</a:t>
            </a: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74574" cy="235079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340608" y="508719"/>
            <a:ext cx="2639205" cy="235079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600" dirty="0">
                <a:effectLst/>
                <a:latin typeface="Century Gothic" panose="020B0502020202020204" pitchFamily="34" charset="0"/>
                <a:ea typeface="Calibri"/>
                <a:cs typeface="Times New Roman"/>
              </a:rPr>
              <a:t>= </a:t>
            </a:r>
            <a:r>
              <a:rPr lang="nl-NL" sz="2600" dirty="0">
                <a:latin typeface="Century Gothic" panose="020B0502020202020204" pitchFamily="34" charset="0"/>
              </a:rPr>
              <a:t>de groep mensen van ongeveer dezelfde leeftijd</a:t>
            </a:r>
            <a:endParaRPr kumimoji="0" lang="nl-NL" altLang="nl-NL" sz="2600" b="0" i="0" u="none" strike="noStrike" cap="none" normalizeH="0" baseline="0" dirty="0">
              <a:ln>
                <a:noFill/>
              </a:ln>
              <a:solidFill>
                <a:srgbClr val="4F4F4F"/>
              </a:solidFill>
              <a:effectLst/>
              <a:latin typeface="Century Gothic" panose="020B0502020202020204" pitchFamily="34" charset="0"/>
            </a:endParaRP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pic>
        <p:nvPicPr>
          <p:cNvPr id="3" name="Afbeelding 2" descr="Afbeelding met buiten, boom, persoon, grond&#10;&#10;Automatisch gegenereerde beschrijving">
            <a:extLst>
              <a:ext uri="{FF2B5EF4-FFF2-40B4-BE49-F238E27FC236}">
                <a16:creationId xmlns:a16="http://schemas.microsoft.com/office/drawing/2014/main" id="{DA47285E-E054-4984-A1E5-FB5F1CBBC8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4128" y="3876655"/>
            <a:ext cx="2892152" cy="1931958"/>
          </a:xfrm>
          <a:prstGeom prst="rect">
            <a:avLst/>
          </a:prstGeom>
        </p:spPr>
      </p:pic>
      <p:pic>
        <p:nvPicPr>
          <p:cNvPr id="12" name="Afbeelding 11" descr="Afbeelding met persoon, poseren, buiten, groep&#10;&#10;Automatisch gegenereerde beschrijving">
            <a:extLst>
              <a:ext uri="{FF2B5EF4-FFF2-40B4-BE49-F238E27FC236}">
                <a16:creationId xmlns:a16="http://schemas.microsoft.com/office/drawing/2014/main" id="{B16E310E-932B-4FB0-B96B-F21E6376F9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9552" y="3876655"/>
            <a:ext cx="2892152" cy="1931958"/>
          </a:xfrm>
          <a:prstGeom prst="rect">
            <a:avLst/>
          </a:prstGeom>
        </p:spPr>
      </p:pic>
    </p:spTree>
    <p:extLst>
      <p:ext uri="{BB962C8B-B14F-4D97-AF65-F5344CB8AC3E}">
        <p14:creationId xmlns:p14="http://schemas.microsoft.com/office/powerpoint/2010/main" val="173189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51 – 21 </a:t>
            </a:r>
            <a:r>
              <a:rPr lang="nl-NL" dirty="0">
                <a:solidFill>
                  <a:srgbClr val="C00000"/>
                </a:solidFill>
                <a:latin typeface="Century Gothic" panose="020B0502020202020204" pitchFamily="34" charset="0"/>
              </a:rPr>
              <a:t>december 2021</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654855" y="476672"/>
            <a:ext cx="4446226"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627049" y="404664"/>
            <a:ext cx="4536504"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a:t>
            </a:r>
            <a:r>
              <a:rPr lang="nl-NL" sz="4800" b="1" dirty="0">
                <a:effectLst/>
                <a:latin typeface="Century Gothic" panose="020B0502020202020204" pitchFamily="34" charset="0"/>
                <a:ea typeface="Calibri"/>
                <a:cs typeface="Times New Roman"/>
              </a:rPr>
              <a:t>e </a:t>
            </a:r>
            <a:r>
              <a:rPr lang="nl-NL" sz="4800" b="1" dirty="0">
                <a:latin typeface="Century Gothic" panose="020B0502020202020204" pitchFamily="34" charset="0"/>
                <a:ea typeface="Calibri"/>
                <a:cs typeface="Times New Roman"/>
              </a:rPr>
              <a:t>organis</a:t>
            </a:r>
            <a:r>
              <a:rPr lang="nl-NL" sz="4800" b="1" dirty="0">
                <a:effectLst/>
                <a:latin typeface="Century Gothic" panose="020B0502020202020204" pitchFamily="34" charset="0"/>
                <a:ea typeface="Calibri"/>
                <a:cs typeface="Times New Roman"/>
              </a:rPr>
              <a:t>atie</a:t>
            </a: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74574" cy="235079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340609" y="508719"/>
            <a:ext cx="2574574" cy="235079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600" dirty="0">
                <a:effectLst/>
                <a:latin typeface="Century Gothic" panose="020B0502020202020204" pitchFamily="34" charset="0"/>
                <a:ea typeface="Calibri"/>
                <a:cs typeface="Times New Roman"/>
              </a:rPr>
              <a:t>= </a:t>
            </a:r>
            <a:r>
              <a:rPr lang="nl-NL" sz="2600" dirty="0">
                <a:latin typeface="Century Gothic" panose="020B0502020202020204" pitchFamily="34" charset="0"/>
              </a:rPr>
              <a:t>de groep mensen die samen eenzelfde doel heeft</a:t>
            </a:r>
            <a:endParaRPr lang="nl-NL" sz="2800" dirty="0">
              <a:effectLst/>
              <a:latin typeface="Century Gothic" panose="020B0502020202020204" pitchFamily="34" charset="0"/>
              <a:ea typeface="Calibri"/>
              <a:cs typeface="Times New Roman"/>
            </a:endParaRPr>
          </a:p>
        </p:txBody>
      </p:sp>
      <p:pic>
        <p:nvPicPr>
          <p:cNvPr id="3" name="Afbeelding 2" descr="Afbeelding met groep, persoon, poseren&#10;&#10;Automatisch gegenereerde beschrijving">
            <a:extLst>
              <a:ext uri="{FF2B5EF4-FFF2-40B4-BE49-F238E27FC236}">
                <a16:creationId xmlns:a16="http://schemas.microsoft.com/office/drawing/2014/main" id="{F9D6DE8B-DB7D-4DA2-86C8-288C3F6B1C0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1851"/>
          <a:stretch/>
        </p:blipFill>
        <p:spPr>
          <a:xfrm>
            <a:off x="370795" y="1385246"/>
            <a:ext cx="3282280" cy="1292796"/>
          </a:xfrm>
          <a:prstGeom prst="rect">
            <a:avLst/>
          </a:prstGeom>
        </p:spPr>
      </p:pic>
      <p:pic>
        <p:nvPicPr>
          <p:cNvPr id="10" name="Afbeelding 9" descr="Afbeelding met vectorafbeeldingen&#10;&#10;Automatisch gegenereerde beschrijving">
            <a:extLst>
              <a:ext uri="{FF2B5EF4-FFF2-40B4-BE49-F238E27FC236}">
                <a16:creationId xmlns:a16="http://schemas.microsoft.com/office/drawing/2014/main" id="{9EEA28C6-8B06-4D4F-AAC1-F8C511E407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3851" t="32150" r="33200" b="32923"/>
          <a:stretch/>
        </p:blipFill>
        <p:spPr>
          <a:xfrm>
            <a:off x="547351" y="3952992"/>
            <a:ext cx="1107504" cy="1173975"/>
          </a:xfrm>
          <a:prstGeom prst="rect">
            <a:avLst/>
          </a:prstGeom>
        </p:spPr>
      </p:pic>
      <p:sp>
        <p:nvSpPr>
          <p:cNvPr id="11" name="Tekstvak 10">
            <a:extLst>
              <a:ext uri="{FF2B5EF4-FFF2-40B4-BE49-F238E27FC236}">
                <a16:creationId xmlns:a16="http://schemas.microsoft.com/office/drawing/2014/main" id="{3E83592F-A07A-4104-B3A0-83435C056EEE}"/>
              </a:ext>
            </a:extLst>
          </p:cNvPr>
          <p:cNvSpPr txBox="1"/>
          <p:nvPr/>
        </p:nvSpPr>
        <p:spPr>
          <a:xfrm>
            <a:off x="577729" y="5189922"/>
            <a:ext cx="2016224" cy="646331"/>
          </a:xfrm>
          <a:prstGeom prst="rect">
            <a:avLst/>
          </a:prstGeom>
          <a:noFill/>
        </p:spPr>
        <p:txBody>
          <a:bodyPr wrap="square" rtlCol="0">
            <a:spAutoFit/>
          </a:bodyPr>
          <a:lstStyle/>
          <a:p>
            <a:r>
              <a:rPr lang="nl-NL" sz="3600" b="1" dirty="0"/>
              <a:t>WNF</a:t>
            </a:r>
          </a:p>
        </p:txBody>
      </p:sp>
      <p:pic>
        <p:nvPicPr>
          <p:cNvPr id="16" name="Afbeelding 15">
            <a:extLst>
              <a:ext uri="{FF2B5EF4-FFF2-40B4-BE49-F238E27FC236}">
                <a16:creationId xmlns:a16="http://schemas.microsoft.com/office/drawing/2014/main" id="{2DD8A1DD-01A2-45BA-898F-BE8D999B91E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45008" y="4242227"/>
            <a:ext cx="2344888" cy="1566385"/>
          </a:xfrm>
          <a:prstGeom prst="rect">
            <a:avLst/>
          </a:prstGeom>
        </p:spPr>
      </p:pic>
    </p:spTree>
    <p:extLst>
      <p:ext uri="{BB962C8B-B14F-4D97-AF65-F5344CB8AC3E}">
        <p14:creationId xmlns:p14="http://schemas.microsoft.com/office/powerpoint/2010/main" val="504048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t="1615"/>
          <a:stretch/>
        </p:blipFill>
        <p:spPr bwMode="auto">
          <a:xfrm>
            <a:off x="1684" y="122560"/>
            <a:ext cx="9115425" cy="6428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3571" y="6274288"/>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Afbeelding 23">
            <a:extLst>
              <a:ext uri="{FF2B5EF4-FFF2-40B4-BE49-F238E27FC236}">
                <a16:creationId xmlns:a16="http://schemas.microsoft.com/office/drawing/2014/main" id="{CFDB6BCF-ED51-4A01-B2D9-966A3BDE97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0780" r="3233"/>
          <a:stretch/>
        </p:blipFill>
        <p:spPr>
          <a:xfrm>
            <a:off x="6435751" y="815794"/>
            <a:ext cx="2376264" cy="3061181"/>
          </a:xfrm>
          <a:prstGeom prst="rect">
            <a:avLst/>
          </a:prstGeom>
        </p:spPr>
      </p:pic>
      <p:pic>
        <p:nvPicPr>
          <p:cNvPr id="25" name="Afbeelding 24">
            <a:extLst>
              <a:ext uri="{FF2B5EF4-FFF2-40B4-BE49-F238E27FC236}">
                <a16:creationId xmlns:a16="http://schemas.microsoft.com/office/drawing/2014/main" id="{E12D6695-4DFF-47CA-A949-BD5F900643F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527" t="24125" r="75987"/>
          <a:stretch/>
        </p:blipFill>
        <p:spPr>
          <a:xfrm>
            <a:off x="322512" y="3230605"/>
            <a:ext cx="1873224" cy="2322678"/>
          </a:xfrm>
          <a:prstGeom prst="rect">
            <a:avLst/>
          </a:prstGeom>
        </p:spPr>
      </p:pic>
      <p:pic>
        <p:nvPicPr>
          <p:cNvPr id="26" name="Afbeelding 25">
            <a:extLst>
              <a:ext uri="{FF2B5EF4-FFF2-40B4-BE49-F238E27FC236}">
                <a16:creationId xmlns:a16="http://schemas.microsoft.com/office/drawing/2014/main" id="{123AF45B-EC0F-4EBB-B0B7-C6C443733D7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7840" t="26041" r="29218"/>
          <a:stretch/>
        </p:blipFill>
        <p:spPr>
          <a:xfrm>
            <a:off x="4337898" y="2204864"/>
            <a:ext cx="2097853" cy="2264017"/>
          </a:xfrm>
          <a:prstGeom prst="rect">
            <a:avLst/>
          </a:prstGeom>
        </p:spPr>
      </p:pic>
      <p:pic>
        <p:nvPicPr>
          <p:cNvPr id="27" name="Afbeelding 26">
            <a:extLst>
              <a:ext uri="{FF2B5EF4-FFF2-40B4-BE49-F238E27FC236}">
                <a16:creationId xmlns:a16="http://schemas.microsoft.com/office/drawing/2014/main" id="{99CC4399-B1E5-4145-8534-9975CB507E8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5016" t="25767" r="50571"/>
          <a:stretch/>
        </p:blipFill>
        <p:spPr>
          <a:xfrm>
            <a:off x="2267744" y="2740775"/>
            <a:ext cx="2232248" cy="2272401"/>
          </a:xfrm>
          <a:prstGeom prst="rect">
            <a:avLst/>
          </a:prstGeom>
        </p:spPr>
      </p:pic>
      <p:sp>
        <p:nvSpPr>
          <p:cNvPr id="28" name="Text Box 14">
            <a:extLst>
              <a:ext uri="{FF2B5EF4-FFF2-40B4-BE49-F238E27FC236}">
                <a16:creationId xmlns:a16="http://schemas.microsoft.com/office/drawing/2014/main" id="{9050D084-3DD7-4825-A38B-B731C0785CED}"/>
              </a:ext>
            </a:extLst>
          </p:cNvPr>
          <p:cNvSpPr txBox="1"/>
          <p:nvPr/>
        </p:nvSpPr>
        <p:spPr>
          <a:xfrm>
            <a:off x="539551" y="563833"/>
            <a:ext cx="3024337"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29" name="Text Box 14">
            <a:extLst>
              <a:ext uri="{FF2B5EF4-FFF2-40B4-BE49-F238E27FC236}">
                <a16:creationId xmlns:a16="http://schemas.microsoft.com/office/drawing/2014/main" id="{2EF14AF1-DCA7-49EA-807E-D1D15159E8FA}"/>
              </a:ext>
            </a:extLst>
          </p:cNvPr>
          <p:cNvSpPr txBox="1"/>
          <p:nvPr/>
        </p:nvSpPr>
        <p:spPr>
          <a:xfrm>
            <a:off x="470253" y="478832"/>
            <a:ext cx="3093635" cy="7179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effectLst/>
                <a:latin typeface="Century Gothic" panose="020B0502020202020204" pitchFamily="34" charset="0"/>
                <a:ea typeface="Calibri"/>
                <a:cs typeface="Times New Roman"/>
              </a:rPr>
              <a:t>telen</a:t>
            </a:r>
            <a:endParaRPr lang="nl-NL" sz="1200" dirty="0">
              <a:effectLst/>
              <a:latin typeface="Century Gothic" panose="020B0502020202020204" pitchFamily="34" charset="0"/>
              <a:ea typeface="Calibri"/>
              <a:cs typeface="Times New Roman"/>
            </a:endParaRPr>
          </a:p>
        </p:txBody>
      </p:sp>
      <p:sp>
        <p:nvSpPr>
          <p:cNvPr id="30" name="Text Box 14">
            <a:extLst>
              <a:ext uri="{FF2B5EF4-FFF2-40B4-BE49-F238E27FC236}">
                <a16:creationId xmlns:a16="http://schemas.microsoft.com/office/drawing/2014/main" id="{12C48651-9EFD-4947-952F-0B5DB675811E}"/>
              </a:ext>
            </a:extLst>
          </p:cNvPr>
          <p:cNvSpPr txBox="1"/>
          <p:nvPr/>
        </p:nvSpPr>
        <p:spPr>
          <a:xfrm>
            <a:off x="539551" y="1427928"/>
            <a:ext cx="5832648" cy="63417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1" name="Tekstvak 2">
            <a:extLst>
              <a:ext uri="{FF2B5EF4-FFF2-40B4-BE49-F238E27FC236}">
                <a16:creationId xmlns:a16="http://schemas.microsoft.com/office/drawing/2014/main" id="{4B5EECE5-43AD-43F0-BD9E-62DDE1AD1563}"/>
              </a:ext>
            </a:extLst>
          </p:cNvPr>
          <p:cNvSpPr txBox="1">
            <a:spLocks noChangeArrowheads="1"/>
          </p:cNvSpPr>
          <p:nvPr/>
        </p:nvSpPr>
        <p:spPr bwMode="auto">
          <a:xfrm>
            <a:off x="539551" y="1489457"/>
            <a:ext cx="5832648" cy="58654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planten laten groeien en verzorgen</a:t>
            </a:r>
          </a:p>
          <a:p>
            <a:pPr>
              <a:lnSpc>
                <a:spcPct val="107000"/>
              </a:lnSpc>
              <a:spcAft>
                <a:spcPts val="800"/>
              </a:spcAft>
            </a:pPr>
            <a:endParaRPr lang="nl-NL" sz="1100" dirty="0">
              <a:effectLst/>
              <a:latin typeface="Calibri"/>
              <a:ea typeface="Calibri"/>
              <a:cs typeface="Times New Roman"/>
            </a:endParaRPr>
          </a:p>
        </p:txBody>
      </p:sp>
    </p:spTree>
    <p:extLst>
      <p:ext uri="{BB962C8B-B14F-4D97-AF65-F5344CB8AC3E}">
        <p14:creationId xmlns:p14="http://schemas.microsoft.com/office/powerpoint/2010/main" val="2441164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0" y="-27384"/>
            <a:ext cx="912877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043608" y="2276873"/>
            <a:ext cx="4032449"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974310" y="2132856"/>
            <a:ext cx="4101748" cy="7179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600" b="1" dirty="0">
                <a:latin typeface="Century Gothic" panose="020B0502020202020204" pitchFamily="34" charset="0"/>
                <a:ea typeface="Calibri"/>
                <a:cs typeface="Times New Roman"/>
              </a:rPr>
              <a:t>creatief</a:t>
            </a:r>
            <a:endParaRPr lang="nl-NL" sz="12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547664" y="3212976"/>
            <a:ext cx="2060952" cy="1126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2441511" y="992729"/>
            <a:ext cx="978361" cy="12841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251729" cy="13079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6357275" y="3977542"/>
            <a:ext cx="240611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6265742" y="3933056"/>
            <a:ext cx="270382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de creatie</a:t>
            </a:r>
            <a:endParaRPr lang="nl-NL" sz="1050" dirty="0">
              <a:effectLst/>
              <a:ea typeface="Calibri"/>
              <a:cs typeface="Times New Roman"/>
            </a:endParaRPr>
          </a:p>
        </p:txBody>
      </p:sp>
      <p:sp>
        <p:nvSpPr>
          <p:cNvPr id="13" name="Text Box 14"/>
          <p:cNvSpPr txBox="1"/>
          <p:nvPr/>
        </p:nvSpPr>
        <p:spPr>
          <a:xfrm>
            <a:off x="2339751" y="374740"/>
            <a:ext cx="253416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2141673" y="354295"/>
            <a:ext cx="286237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ontwerpen</a:t>
            </a:r>
            <a:endParaRPr lang="nl-NL" sz="1050" dirty="0">
              <a:effectLst/>
              <a:ea typeface="Calibri"/>
              <a:cs typeface="Times New Roman"/>
            </a:endParaRPr>
          </a:p>
        </p:txBody>
      </p:sp>
      <p:sp>
        <p:nvSpPr>
          <p:cNvPr id="15" name="Text Box 14"/>
          <p:cNvSpPr txBox="1"/>
          <p:nvPr/>
        </p:nvSpPr>
        <p:spPr>
          <a:xfrm>
            <a:off x="251520" y="4353046"/>
            <a:ext cx="226199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293777" y="4308303"/>
            <a:ext cx="226199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Trebuchet MS"/>
                <a:ea typeface="Calibri"/>
                <a:cs typeface="Times New Roman"/>
              </a:rPr>
              <a:t>creëren</a:t>
            </a:r>
            <a:endParaRPr lang="nl-NL" sz="1050" dirty="0">
              <a:effectLst/>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043608" y="3140968"/>
            <a:ext cx="5379858" cy="63417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1043608" y="3202497"/>
            <a:ext cx="5832648" cy="58654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handig en met veel ideeën</a:t>
            </a:r>
            <a:endParaRPr lang="nl-NL" sz="1100" dirty="0">
              <a:effectLst/>
              <a:latin typeface="Century Gothic" panose="020B0502020202020204" pitchFamily="34" charset="0"/>
              <a:ea typeface="Calibri"/>
              <a:cs typeface="Times New Roman"/>
            </a:endParaRPr>
          </a:p>
          <a:p>
            <a:pPr>
              <a:lnSpc>
                <a:spcPct val="107000"/>
              </a:lnSpc>
              <a:spcAft>
                <a:spcPts val="800"/>
              </a:spcAft>
            </a:pPr>
            <a:endParaRPr lang="nl-NL" sz="1100" dirty="0">
              <a:effectLst/>
              <a:latin typeface="Calibri"/>
              <a:ea typeface="Calibri"/>
              <a:cs typeface="Times New Roman"/>
            </a:endParaRPr>
          </a:p>
        </p:txBody>
      </p:sp>
      <p:sp>
        <p:nvSpPr>
          <p:cNvPr id="19" name="Text Box 14">
            <a:extLst>
              <a:ext uri="{FF2B5EF4-FFF2-40B4-BE49-F238E27FC236}">
                <a16:creationId xmlns:a16="http://schemas.microsoft.com/office/drawing/2014/main" id="{669438CA-64FD-4890-8BCD-3FB679DF4DA0}"/>
              </a:ext>
            </a:extLst>
          </p:cNvPr>
          <p:cNvSpPr txBox="1"/>
          <p:nvPr/>
        </p:nvSpPr>
        <p:spPr>
          <a:xfrm>
            <a:off x="262925" y="4941168"/>
            <a:ext cx="2250494" cy="63417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0" name="Tekstvak 2">
            <a:extLst>
              <a:ext uri="{FF2B5EF4-FFF2-40B4-BE49-F238E27FC236}">
                <a16:creationId xmlns:a16="http://schemas.microsoft.com/office/drawing/2014/main" id="{84966C43-EEC7-4378-A4F9-E10FF81F03B7}"/>
              </a:ext>
            </a:extLst>
          </p:cNvPr>
          <p:cNvSpPr txBox="1">
            <a:spLocks noChangeArrowheads="1"/>
          </p:cNvSpPr>
          <p:nvPr/>
        </p:nvSpPr>
        <p:spPr bwMode="auto">
          <a:xfrm>
            <a:off x="314391" y="5002697"/>
            <a:ext cx="2199128" cy="58654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maken</a:t>
            </a:r>
            <a:endParaRPr lang="nl-NL" sz="1100" dirty="0">
              <a:effectLst/>
              <a:latin typeface="Century Gothic" panose="020B0502020202020204" pitchFamily="34" charset="0"/>
              <a:ea typeface="Calibri"/>
              <a:cs typeface="Times New Roman"/>
            </a:endParaRPr>
          </a:p>
          <a:p>
            <a:pPr>
              <a:lnSpc>
                <a:spcPct val="107000"/>
              </a:lnSpc>
              <a:spcAft>
                <a:spcPts val="800"/>
              </a:spcAft>
            </a:pPr>
            <a:endParaRPr lang="nl-NL" sz="1100" dirty="0">
              <a:effectLst/>
              <a:latin typeface="Calibri"/>
              <a:ea typeface="Calibri"/>
              <a:cs typeface="Times New Roman"/>
            </a:endParaRPr>
          </a:p>
        </p:txBody>
      </p:sp>
      <p:sp>
        <p:nvSpPr>
          <p:cNvPr id="21" name="Text Box 14">
            <a:extLst>
              <a:ext uri="{FF2B5EF4-FFF2-40B4-BE49-F238E27FC236}">
                <a16:creationId xmlns:a16="http://schemas.microsoft.com/office/drawing/2014/main" id="{202C78FB-0F89-4984-AF89-3CFF63C68DFB}"/>
              </a:ext>
            </a:extLst>
          </p:cNvPr>
          <p:cNvSpPr txBox="1"/>
          <p:nvPr/>
        </p:nvSpPr>
        <p:spPr>
          <a:xfrm>
            <a:off x="4701091" y="4573004"/>
            <a:ext cx="4062299" cy="63417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2" name="Tekstvak 2">
            <a:extLst>
              <a:ext uri="{FF2B5EF4-FFF2-40B4-BE49-F238E27FC236}">
                <a16:creationId xmlns:a16="http://schemas.microsoft.com/office/drawing/2014/main" id="{E2021282-FDD5-4747-BC0A-FE72C95B34B5}"/>
              </a:ext>
            </a:extLst>
          </p:cNvPr>
          <p:cNvSpPr txBox="1">
            <a:spLocks noChangeArrowheads="1"/>
          </p:cNvSpPr>
          <p:nvPr/>
        </p:nvSpPr>
        <p:spPr bwMode="auto">
          <a:xfrm>
            <a:off x="4644008" y="4620638"/>
            <a:ext cx="5832648" cy="58654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wat je gemaakt hebt</a:t>
            </a:r>
            <a:endParaRPr lang="nl-NL" sz="1100" dirty="0">
              <a:effectLst/>
              <a:latin typeface="Century Gothic" panose="020B0502020202020204" pitchFamily="34" charset="0"/>
              <a:ea typeface="Calibri"/>
              <a:cs typeface="Times New Roman"/>
            </a:endParaRPr>
          </a:p>
          <a:p>
            <a:pPr>
              <a:lnSpc>
                <a:spcPct val="107000"/>
              </a:lnSpc>
              <a:spcAft>
                <a:spcPts val="800"/>
              </a:spcAft>
            </a:pPr>
            <a:endParaRPr lang="nl-NL" sz="1100" dirty="0">
              <a:effectLst/>
              <a:latin typeface="Calibri"/>
              <a:ea typeface="Calibri"/>
              <a:cs typeface="Times New Roman"/>
            </a:endParaRPr>
          </a:p>
        </p:txBody>
      </p:sp>
      <p:sp>
        <p:nvSpPr>
          <p:cNvPr id="23" name="Text Box 14">
            <a:extLst>
              <a:ext uri="{FF2B5EF4-FFF2-40B4-BE49-F238E27FC236}">
                <a16:creationId xmlns:a16="http://schemas.microsoft.com/office/drawing/2014/main" id="{41A8DEF8-6000-4387-BB8F-6B2371A53ED6}"/>
              </a:ext>
            </a:extLst>
          </p:cNvPr>
          <p:cNvSpPr txBox="1"/>
          <p:nvPr/>
        </p:nvSpPr>
        <p:spPr>
          <a:xfrm>
            <a:off x="2351419" y="991003"/>
            <a:ext cx="2543243" cy="63417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a:extLst>
              <a:ext uri="{FF2B5EF4-FFF2-40B4-BE49-F238E27FC236}">
                <a16:creationId xmlns:a16="http://schemas.microsoft.com/office/drawing/2014/main" id="{3B4EBB50-D008-4B01-9A20-ED386E2D88E8}"/>
              </a:ext>
            </a:extLst>
          </p:cNvPr>
          <p:cNvSpPr txBox="1">
            <a:spLocks noChangeArrowheads="1"/>
          </p:cNvSpPr>
          <p:nvPr/>
        </p:nvSpPr>
        <p:spPr bwMode="auto">
          <a:xfrm>
            <a:off x="2330677" y="1052532"/>
            <a:ext cx="2543243" cy="58654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bedenken</a:t>
            </a:r>
            <a:endParaRPr lang="nl-NL" sz="1100" dirty="0">
              <a:effectLst/>
              <a:latin typeface="Century Gothic" panose="020B0502020202020204" pitchFamily="34" charset="0"/>
              <a:ea typeface="Calibri"/>
              <a:cs typeface="Times New Roman"/>
            </a:endParaRPr>
          </a:p>
          <a:p>
            <a:pPr>
              <a:lnSpc>
                <a:spcPct val="107000"/>
              </a:lnSpc>
              <a:spcAft>
                <a:spcPts val="800"/>
              </a:spcAft>
            </a:pPr>
            <a:endParaRPr lang="nl-NL" sz="1100" dirty="0">
              <a:effectLst/>
              <a:latin typeface="Calibri"/>
              <a:ea typeface="Calibri"/>
              <a:cs typeface="Times New Roman"/>
            </a:endParaRPr>
          </a:p>
        </p:txBody>
      </p:sp>
      <p:pic>
        <p:nvPicPr>
          <p:cNvPr id="6" name="Afbeelding 5" descr="Afbeelding met persoon, binnen&#10;&#10;Automatisch gegenereerde beschrijving">
            <a:extLst>
              <a:ext uri="{FF2B5EF4-FFF2-40B4-BE49-F238E27FC236}">
                <a16:creationId xmlns:a16="http://schemas.microsoft.com/office/drawing/2014/main" id="{6F39F650-A85F-4598-BEC5-95FA4CBDF8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94140" y="353269"/>
            <a:ext cx="2036351" cy="1360282"/>
          </a:xfrm>
          <a:prstGeom prst="rect">
            <a:avLst/>
          </a:prstGeom>
        </p:spPr>
      </p:pic>
      <p:pic>
        <p:nvPicPr>
          <p:cNvPr id="26" name="Afbeelding 25" descr="Afbeelding met persoon, voeten&#10;&#10;Automatisch gegenereerde beschrijving">
            <a:extLst>
              <a:ext uri="{FF2B5EF4-FFF2-40B4-BE49-F238E27FC236}">
                <a16:creationId xmlns:a16="http://schemas.microsoft.com/office/drawing/2014/main" id="{90EE1719-BBB3-4E4C-B56B-A5B141C8B1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32543" y="4352828"/>
            <a:ext cx="1529097" cy="1021437"/>
          </a:xfrm>
          <a:prstGeom prst="rect">
            <a:avLst/>
          </a:prstGeom>
        </p:spPr>
      </p:pic>
      <p:pic>
        <p:nvPicPr>
          <p:cNvPr id="28" name="Afbeelding 27" descr="Afbeelding met tekst, binnen, tafel, houten&#10;&#10;Automatisch gegenereerde beschrijving">
            <a:extLst>
              <a:ext uri="{FF2B5EF4-FFF2-40B4-BE49-F238E27FC236}">
                <a16:creationId xmlns:a16="http://schemas.microsoft.com/office/drawing/2014/main" id="{1EC72F9F-30DA-491B-B711-AED054355C2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4098" t="31101" r="16430" b="8244"/>
          <a:stretch/>
        </p:blipFill>
        <p:spPr>
          <a:xfrm>
            <a:off x="7208702" y="2176348"/>
            <a:ext cx="1516219" cy="1765009"/>
          </a:xfrm>
          <a:prstGeom prst="rect">
            <a:avLst/>
          </a:prstGeom>
        </p:spPr>
      </p:pic>
    </p:spTree>
    <p:extLst>
      <p:ext uri="{BB962C8B-B14F-4D97-AF65-F5344CB8AC3E}">
        <p14:creationId xmlns:p14="http://schemas.microsoft.com/office/powerpoint/2010/main" val="1038227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370975"/>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sinds</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solidFill>
                  <a:prstClr val="black"/>
                </a:solidFill>
                <a:latin typeface="Century Gothic" panose="020B0502020202020204" pitchFamily="34" charset="0"/>
              </a:rPr>
              <a:t>vanaf</a:t>
            </a:r>
            <a:endParaRPr lang="nl-NL" sz="4400" dirty="0">
              <a:latin typeface="Century Gothic" panose="020B0502020202020204" pitchFamily="34" charset="0"/>
            </a:endParaRP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Mijn nicht maakt </a:t>
            </a:r>
            <a:r>
              <a:rPr lang="nl-NL" sz="2800" i="1" u="sng" dirty="0">
                <a:solidFill>
                  <a:srgbClr val="387038"/>
                </a:solidFill>
                <a:latin typeface="Century Gothic" panose="020B0502020202020204" pitchFamily="34" charset="0"/>
                <a:cs typeface="Times New Roman"/>
              </a:rPr>
              <a:t>sinds</a:t>
            </a:r>
            <a:r>
              <a:rPr lang="nl-NL" sz="2800" i="1" dirty="0">
                <a:solidFill>
                  <a:srgbClr val="387038"/>
                </a:solidFill>
                <a:latin typeface="Century Gothic" panose="020B0502020202020204" pitchFamily="34" charset="0"/>
                <a:cs typeface="Times New Roman"/>
              </a:rPr>
              <a:t> 2020 geboortekaartjes. </a:t>
            </a:r>
            <a:endParaRPr lang="nl-NL" sz="2800" i="1" dirty="0">
              <a:solidFill>
                <a:srgbClr val="00B050"/>
              </a:solidFill>
              <a:latin typeface="Century Gothic" panose="020B0502020202020204" pitchFamily="34" charset="0"/>
            </a:endParaRPr>
          </a:p>
        </p:txBody>
      </p:sp>
      <p:sp>
        <p:nvSpPr>
          <p:cNvPr id="5" name="Tekstvak 4">
            <a:extLst>
              <a:ext uri="{FF2B5EF4-FFF2-40B4-BE49-F238E27FC236}">
                <a16:creationId xmlns:a16="http://schemas.microsoft.com/office/drawing/2014/main" id="{3739744D-2F95-4C9E-8EAD-780E55C7E7A1}"/>
              </a:ext>
            </a:extLst>
          </p:cNvPr>
          <p:cNvSpPr txBox="1"/>
          <p:nvPr/>
        </p:nvSpPr>
        <p:spPr>
          <a:xfrm>
            <a:off x="1691680" y="2204864"/>
            <a:ext cx="6552728" cy="3154710"/>
          </a:xfrm>
          <a:prstGeom prst="rect">
            <a:avLst/>
          </a:prstGeom>
          <a:noFill/>
        </p:spPr>
        <p:txBody>
          <a:bodyPr wrap="square" rtlCol="0">
            <a:spAutoFit/>
          </a:bodyPr>
          <a:lstStyle/>
          <a:p>
            <a:r>
              <a:rPr lang="nl-NL" sz="19900" dirty="0">
                <a:solidFill>
                  <a:srgbClr val="7030A0"/>
                </a:solidFill>
                <a:latin typeface="Algerian" panose="04020705040A02060702" pitchFamily="82" charset="0"/>
              </a:rPr>
              <a:t>2020</a:t>
            </a:r>
          </a:p>
        </p:txBody>
      </p:sp>
    </p:spTree>
    <p:extLst>
      <p:ext uri="{BB962C8B-B14F-4D97-AF65-F5344CB8AC3E}">
        <p14:creationId xmlns:p14="http://schemas.microsoft.com/office/powerpoint/2010/main" val="4260974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21913" y="23979"/>
            <a:ext cx="9396536" cy="1323439"/>
          </a:xfrm>
          <a:prstGeom prst="rect">
            <a:avLst/>
          </a:prstGeom>
          <a:noFill/>
        </p:spPr>
        <p:txBody>
          <a:bodyPr wrap="square" rtlCol="0">
            <a:spAutoFit/>
          </a:bodyPr>
          <a:lstStyle/>
          <a:p>
            <a:r>
              <a:rPr lang="nl-NL" sz="8000" b="1" u="sng" dirty="0">
                <a:latin typeface="Century Gothic" panose="020B0502020202020204" pitchFamily="34" charset="0"/>
              </a:rPr>
              <a:t>sinds</a:t>
            </a:r>
            <a:endParaRPr lang="nl-NL" sz="8000" b="1" u="sng" dirty="0"/>
          </a:p>
        </p:txBody>
      </p:sp>
      <p:sp>
        <p:nvSpPr>
          <p:cNvPr id="3" name="Tekstvak 2">
            <a:extLst>
              <a:ext uri="{FF2B5EF4-FFF2-40B4-BE49-F238E27FC236}">
                <a16:creationId xmlns:a16="http://schemas.microsoft.com/office/drawing/2014/main" id="{F03BBB60-DCC8-406C-B004-746080DF0427}"/>
              </a:ext>
            </a:extLst>
          </p:cNvPr>
          <p:cNvSpPr txBox="1"/>
          <p:nvPr/>
        </p:nvSpPr>
        <p:spPr>
          <a:xfrm>
            <a:off x="1691680" y="2204864"/>
            <a:ext cx="6552728" cy="3154710"/>
          </a:xfrm>
          <a:prstGeom prst="rect">
            <a:avLst/>
          </a:prstGeom>
          <a:noFill/>
        </p:spPr>
        <p:txBody>
          <a:bodyPr wrap="square" rtlCol="0">
            <a:spAutoFit/>
          </a:bodyPr>
          <a:lstStyle/>
          <a:p>
            <a:r>
              <a:rPr lang="nl-NL" sz="19900" dirty="0">
                <a:solidFill>
                  <a:srgbClr val="7030A0"/>
                </a:solidFill>
                <a:latin typeface="Algerian" panose="04020705040A02060702" pitchFamily="82" charset="0"/>
              </a:rPr>
              <a:t>2020</a:t>
            </a:r>
          </a:p>
        </p:txBody>
      </p:sp>
    </p:spTree>
    <p:extLst>
      <p:ext uri="{BB962C8B-B14F-4D97-AF65-F5344CB8AC3E}">
        <p14:creationId xmlns:p14="http://schemas.microsoft.com/office/powerpoint/2010/main" val="12389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5496" y="33252"/>
            <a:ext cx="8991599" cy="1323439"/>
          </a:xfrm>
          <a:prstGeom prst="rect">
            <a:avLst/>
          </a:prstGeom>
          <a:noFill/>
        </p:spPr>
        <p:txBody>
          <a:bodyPr wrap="square" rtlCol="0">
            <a:spAutoFit/>
          </a:bodyPr>
          <a:lstStyle/>
          <a:p>
            <a:r>
              <a:rPr lang="nl-NL" sz="8000" b="1" u="sng" dirty="0">
                <a:latin typeface="Century Gothic" panose="020B0502020202020204" pitchFamily="34" charset="0"/>
              </a:rPr>
              <a:t>creatief</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66C6EE0C-689E-4A3D-B480-E69E2A3D099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12" y="1352140"/>
            <a:ext cx="5472608" cy="5472608"/>
          </a:xfrm>
          <a:prstGeom prst="rect">
            <a:avLst/>
          </a:prstGeom>
        </p:spPr>
      </p:pic>
    </p:spTree>
    <p:extLst>
      <p:ext uri="{BB962C8B-B14F-4D97-AF65-F5344CB8AC3E}">
        <p14:creationId xmlns:p14="http://schemas.microsoft.com/office/powerpoint/2010/main" val="235756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de optocht</a:t>
            </a:r>
            <a:endParaRPr lang="nl-NL" sz="6800" b="1" u="sng" dirty="0">
              <a:latin typeface="Century Gothic" panose="020B0502020202020204" pitchFamily="34" charset="0"/>
            </a:endParaRPr>
          </a:p>
        </p:txBody>
      </p:sp>
      <p:pic>
        <p:nvPicPr>
          <p:cNvPr id="1026" name="Picture 2" descr="Zevende kind in een optocht">
            <a:extLst>
              <a:ext uri="{FF2B5EF4-FFF2-40B4-BE49-F238E27FC236}">
                <a16:creationId xmlns:a16="http://schemas.microsoft.com/office/drawing/2014/main" id="{7C63B055-1573-42F2-98F4-39A810FA544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9334" y="2492896"/>
            <a:ext cx="7365331" cy="3672408"/>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6B4DF7F4-F99D-411F-89BE-4E1BD88B1601}"/>
              </a:ext>
            </a:extLst>
          </p:cNvPr>
          <p:cNvSpPr txBox="1"/>
          <p:nvPr/>
        </p:nvSpPr>
        <p:spPr>
          <a:xfrm>
            <a:off x="251520" y="6453336"/>
            <a:ext cx="2232248" cy="369332"/>
          </a:xfrm>
          <a:prstGeom prst="rect">
            <a:avLst/>
          </a:prstGeom>
          <a:noFill/>
        </p:spPr>
        <p:txBody>
          <a:bodyPr wrap="square" rtlCol="0">
            <a:spAutoFit/>
          </a:bodyPr>
          <a:lstStyle/>
          <a:p>
            <a:r>
              <a:rPr lang="nl-NL" dirty="0">
                <a:solidFill>
                  <a:schemeClr val="bg1">
                    <a:lumMod val="85000"/>
                  </a:schemeClr>
                </a:solidFill>
              </a:rPr>
              <a:t>Jakima.nl</a:t>
            </a:r>
          </a:p>
        </p:txBody>
      </p:sp>
    </p:spTree>
    <p:extLst>
      <p:ext uri="{BB962C8B-B14F-4D97-AF65-F5344CB8AC3E}">
        <p14:creationId xmlns:p14="http://schemas.microsoft.com/office/powerpoint/2010/main" val="105032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betrekken bij</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3" name="Groep 2">
            <a:extLst>
              <a:ext uri="{FF2B5EF4-FFF2-40B4-BE49-F238E27FC236}">
                <a16:creationId xmlns:a16="http://schemas.microsoft.com/office/drawing/2014/main" id="{C54065DF-C455-41E8-836A-27CB99452BD0}"/>
              </a:ext>
            </a:extLst>
          </p:cNvPr>
          <p:cNvGrpSpPr/>
          <p:nvPr/>
        </p:nvGrpSpPr>
        <p:grpSpPr>
          <a:xfrm>
            <a:off x="2132589" y="1519530"/>
            <a:ext cx="4878822" cy="5432931"/>
            <a:chOff x="2132589" y="1519530"/>
            <a:chExt cx="4878822" cy="5432931"/>
          </a:xfrm>
        </p:grpSpPr>
        <p:pic>
          <p:nvPicPr>
            <p:cNvPr id="4" name="Afbeelding 3" descr="Afbeelding met persoon, staand, meisje, poseren&#10;&#10;Automatisch gegenereerde beschrijving">
              <a:extLst>
                <a:ext uri="{FF2B5EF4-FFF2-40B4-BE49-F238E27FC236}">
                  <a16:creationId xmlns:a16="http://schemas.microsoft.com/office/drawing/2014/main" id="{B8701804-2DFD-44C3-8584-F9C25B707446}"/>
                </a:ext>
              </a:extLst>
            </p:cNvPr>
            <p:cNvPicPr>
              <a:picLocks noChangeAspect="1"/>
            </p:cNvPicPr>
            <p:nvPr/>
          </p:nvPicPr>
          <p:blipFill rotWithShape="1">
            <a:blip r:embed="rId3">
              <a:extLst>
                <a:ext uri="{28A0092B-C50C-407E-A947-70E740481C1C}">
                  <a14:useLocalDpi xmlns:a14="http://schemas.microsoft.com/office/drawing/2010/main"/>
                </a:ext>
              </a:extLst>
            </a:blip>
            <a:srcRect b="8048"/>
            <a:stretch/>
          </p:blipFill>
          <p:spPr>
            <a:xfrm flipH="1">
              <a:off x="2132589" y="3955686"/>
              <a:ext cx="4878822" cy="2996775"/>
            </a:xfrm>
            <a:prstGeom prst="rect">
              <a:avLst/>
            </a:prstGeom>
          </p:spPr>
        </p:pic>
        <p:pic>
          <p:nvPicPr>
            <p:cNvPr id="8" name="Picture 2" descr="Zevende kind in een optocht">
              <a:extLst>
                <a:ext uri="{FF2B5EF4-FFF2-40B4-BE49-F238E27FC236}">
                  <a16:creationId xmlns:a16="http://schemas.microsoft.com/office/drawing/2014/main" id="{6774BDDF-6B4F-4D96-9194-03600FF5040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67744" y="1519530"/>
              <a:ext cx="4166195" cy="207729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chte verbindingslijn met pijl 9">
              <a:extLst>
                <a:ext uri="{FF2B5EF4-FFF2-40B4-BE49-F238E27FC236}">
                  <a16:creationId xmlns:a16="http://schemas.microsoft.com/office/drawing/2014/main" id="{53135EA0-41C7-4B51-8C77-94FE85831F97}"/>
                </a:ext>
              </a:extLst>
            </p:cNvPr>
            <p:cNvCxnSpPr>
              <a:cxnSpLocks/>
            </p:cNvCxnSpPr>
            <p:nvPr/>
          </p:nvCxnSpPr>
          <p:spPr>
            <a:xfrm flipV="1">
              <a:off x="2571455" y="3748885"/>
              <a:ext cx="0" cy="155313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1" name="Rechte verbindingslijn met pijl 10">
              <a:extLst>
                <a:ext uri="{FF2B5EF4-FFF2-40B4-BE49-F238E27FC236}">
                  <a16:creationId xmlns:a16="http://schemas.microsoft.com/office/drawing/2014/main" id="{B9052DB6-2AC1-476C-89F5-FDDA93344A04}"/>
                </a:ext>
              </a:extLst>
            </p:cNvPr>
            <p:cNvCxnSpPr>
              <a:cxnSpLocks/>
            </p:cNvCxnSpPr>
            <p:nvPr/>
          </p:nvCxnSpPr>
          <p:spPr>
            <a:xfrm flipV="1">
              <a:off x="3419872" y="3748885"/>
              <a:ext cx="0" cy="118511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3" name="Rechte verbindingslijn met pijl 12">
              <a:extLst>
                <a:ext uri="{FF2B5EF4-FFF2-40B4-BE49-F238E27FC236}">
                  <a16:creationId xmlns:a16="http://schemas.microsoft.com/office/drawing/2014/main" id="{0CD97170-8C4B-4677-A316-9EB7E2CAD648}"/>
                </a:ext>
              </a:extLst>
            </p:cNvPr>
            <p:cNvCxnSpPr>
              <a:cxnSpLocks/>
            </p:cNvCxnSpPr>
            <p:nvPr/>
          </p:nvCxnSpPr>
          <p:spPr>
            <a:xfrm flipV="1">
              <a:off x="4218799" y="3803627"/>
              <a:ext cx="303711" cy="72182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8" name="Rechte verbindingslijn met pijl 17">
              <a:extLst>
                <a:ext uri="{FF2B5EF4-FFF2-40B4-BE49-F238E27FC236}">
                  <a16:creationId xmlns:a16="http://schemas.microsoft.com/office/drawing/2014/main" id="{95908A93-571E-4A14-B5E5-EF9F3352DA1C}"/>
                </a:ext>
              </a:extLst>
            </p:cNvPr>
            <p:cNvCxnSpPr>
              <a:cxnSpLocks/>
            </p:cNvCxnSpPr>
            <p:nvPr/>
          </p:nvCxnSpPr>
          <p:spPr>
            <a:xfrm flipH="1" flipV="1">
              <a:off x="5023362" y="3717065"/>
              <a:ext cx="140382" cy="50402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1" name="Rechte verbindingslijn met pijl 20">
              <a:extLst>
                <a:ext uri="{FF2B5EF4-FFF2-40B4-BE49-F238E27FC236}">
                  <a16:creationId xmlns:a16="http://schemas.microsoft.com/office/drawing/2014/main" id="{32EA607D-9162-4EB1-A71D-FEEC600EDE66}"/>
                </a:ext>
              </a:extLst>
            </p:cNvPr>
            <p:cNvCxnSpPr>
              <a:cxnSpLocks/>
            </p:cNvCxnSpPr>
            <p:nvPr/>
          </p:nvCxnSpPr>
          <p:spPr>
            <a:xfrm flipV="1">
              <a:off x="6012160" y="3618586"/>
              <a:ext cx="0" cy="31447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575564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144000" cy="1323439"/>
          </a:xfrm>
          <a:prstGeom prst="rect">
            <a:avLst/>
          </a:prstGeom>
          <a:noFill/>
        </p:spPr>
        <p:txBody>
          <a:bodyPr wrap="square" rtlCol="0">
            <a:spAutoFit/>
          </a:bodyPr>
          <a:lstStyle/>
          <a:p>
            <a:r>
              <a:rPr lang="nl-NL" sz="8000" b="1" u="sng" dirty="0">
                <a:latin typeface="Century Gothic" panose="020B0502020202020204" pitchFamily="34" charset="0"/>
              </a:rPr>
              <a:t>de generatie</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14" name="Groep 13">
            <a:extLst>
              <a:ext uri="{FF2B5EF4-FFF2-40B4-BE49-F238E27FC236}">
                <a16:creationId xmlns:a16="http://schemas.microsoft.com/office/drawing/2014/main" id="{8DA92E05-A14B-42B3-A728-1551D552623C}"/>
              </a:ext>
            </a:extLst>
          </p:cNvPr>
          <p:cNvGrpSpPr/>
          <p:nvPr/>
        </p:nvGrpSpPr>
        <p:grpSpPr>
          <a:xfrm>
            <a:off x="337503" y="1728545"/>
            <a:ext cx="7036936" cy="4694319"/>
            <a:chOff x="337503" y="1728545"/>
            <a:chExt cx="7036936" cy="4694319"/>
          </a:xfrm>
        </p:grpSpPr>
        <p:pic>
          <p:nvPicPr>
            <p:cNvPr id="4" name="Afbeelding 3" descr="Afbeelding met persoon, poseren&#10;&#10;Automatisch gegenereerde beschrijving">
              <a:extLst>
                <a:ext uri="{FF2B5EF4-FFF2-40B4-BE49-F238E27FC236}">
                  <a16:creationId xmlns:a16="http://schemas.microsoft.com/office/drawing/2014/main" id="{9050EE1C-3C41-4EA0-9456-5F53F7F8B8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4141" y="4188731"/>
              <a:ext cx="3120297" cy="2234133"/>
            </a:xfrm>
            <a:prstGeom prst="rect">
              <a:avLst/>
            </a:prstGeom>
          </p:spPr>
        </p:pic>
        <p:pic>
          <p:nvPicPr>
            <p:cNvPr id="9" name="Afbeelding 8" descr="Afbeelding met persoon, plaats, meubels, binnen&#10;&#10;Automatisch gegenereerde beschrijving">
              <a:extLst>
                <a:ext uri="{FF2B5EF4-FFF2-40B4-BE49-F238E27FC236}">
                  <a16:creationId xmlns:a16="http://schemas.microsoft.com/office/drawing/2014/main" id="{7CA397A8-3D54-455A-B03C-31FF32505C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3968" y="1742956"/>
              <a:ext cx="3090471" cy="2052072"/>
            </a:xfrm>
            <a:prstGeom prst="rect">
              <a:avLst/>
            </a:prstGeom>
          </p:spPr>
        </p:pic>
        <p:pic>
          <p:nvPicPr>
            <p:cNvPr id="11" name="Afbeelding 10" descr="Afbeelding met persoon, poseren&#10;&#10;Automatisch gegenereerde beschrijving">
              <a:extLst>
                <a:ext uri="{FF2B5EF4-FFF2-40B4-BE49-F238E27FC236}">
                  <a16:creationId xmlns:a16="http://schemas.microsoft.com/office/drawing/2014/main" id="{E8C2BF80-A189-4215-8F98-6DBA384196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7503" y="1728545"/>
              <a:ext cx="3370401" cy="2076797"/>
            </a:xfrm>
            <a:prstGeom prst="rect">
              <a:avLst/>
            </a:prstGeom>
          </p:spPr>
        </p:pic>
        <p:pic>
          <p:nvPicPr>
            <p:cNvPr id="13" name="Afbeelding 12" descr="Afbeelding met persoon, zitten, binnen, baby&#10;&#10;Automatisch gegenereerde beschrijving">
              <a:extLst>
                <a:ext uri="{FF2B5EF4-FFF2-40B4-BE49-F238E27FC236}">
                  <a16:creationId xmlns:a16="http://schemas.microsoft.com/office/drawing/2014/main" id="{79BD6E81-A9E7-46C9-BA1F-CB4AECA966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7503" y="4184634"/>
              <a:ext cx="3370401" cy="2238230"/>
            </a:xfrm>
            <a:prstGeom prst="rect">
              <a:avLst/>
            </a:prstGeom>
          </p:spPr>
        </p:pic>
      </p:grpSp>
    </p:spTree>
    <p:extLst>
      <p:ext uri="{BB962C8B-B14F-4D97-AF65-F5344CB8AC3E}">
        <p14:creationId xmlns:p14="http://schemas.microsoft.com/office/powerpoint/2010/main" val="32479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jl: gekromd links 2">
            <a:extLst>
              <a:ext uri="{FF2B5EF4-FFF2-40B4-BE49-F238E27FC236}">
                <a16:creationId xmlns:a16="http://schemas.microsoft.com/office/drawing/2014/main" id="{2AD327D5-5FAB-460D-B8C5-8762451514D3}"/>
              </a:ext>
            </a:extLst>
          </p:cNvPr>
          <p:cNvSpPr/>
          <p:nvPr/>
        </p:nvSpPr>
        <p:spPr>
          <a:xfrm rot="2478819">
            <a:off x="6166169" y="2006635"/>
            <a:ext cx="1970989" cy="4300851"/>
          </a:xfrm>
          <a:prstGeom prst="curvedLeftArrow">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trekken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8" name="Groep 7">
            <a:extLst>
              <a:ext uri="{FF2B5EF4-FFF2-40B4-BE49-F238E27FC236}">
                <a16:creationId xmlns:a16="http://schemas.microsoft.com/office/drawing/2014/main" id="{30C0DBAF-34D9-4199-A5D5-F26B9F9C450B}"/>
              </a:ext>
            </a:extLst>
          </p:cNvPr>
          <p:cNvGrpSpPr/>
          <p:nvPr/>
        </p:nvGrpSpPr>
        <p:grpSpPr>
          <a:xfrm>
            <a:off x="337503" y="3429000"/>
            <a:ext cx="4487899" cy="2993864"/>
            <a:chOff x="337503" y="1728545"/>
            <a:chExt cx="7036936" cy="4694319"/>
          </a:xfrm>
        </p:grpSpPr>
        <p:pic>
          <p:nvPicPr>
            <p:cNvPr id="9" name="Afbeelding 8" descr="Afbeelding met persoon, poseren&#10;&#10;Automatisch gegenereerde beschrijving">
              <a:extLst>
                <a:ext uri="{FF2B5EF4-FFF2-40B4-BE49-F238E27FC236}">
                  <a16:creationId xmlns:a16="http://schemas.microsoft.com/office/drawing/2014/main" id="{2B170A1A-53E0-465B-B60F-9A88AD2C95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4141" y="4188731"/>
              <a:ext cx="3120297" cy="2234133"/>
            </a:xfrm>
            <a:prstGeom prst="rect">
              <a:avLst/>
            </a:prstGeom>
          </p:spPr>
        </p:pic>
        <p:pic>
          <p:nvPicPr>
            <p:cNvPr id="10" name="Afbeelding 9" descr="Afbeelding met persoon, plaats, meubels, binnen&#10;&#10;Automatisch gegenereerde beschrijving">
              <a:extLst>
                <a:ext uri="{FF2B5EF4-FFF2-40B4-BE49-F238E27FC236}">
                  <a16:creationId xmlns:a16="http://schemas.microsoft.com/office/drawing/2014/main" id="{5E977759-39AA-494C-A93D-9EFCE3E8AD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3968" y="1742956"/>
              <a:ext cx="3090471" cy="2052072"/>
            </a:xfrm>
            <a:prstGeom prst="rect">
              <a:avLst/>
            </a:prstGeom>
          </p:spPr>
        </p:pic>
        <p:pic>
          <p:nvPicPr>
            <p:cNvPr id="11" name="Afbeelding 10" descr="Afbeelding met persoon, poseren&#10;&#10;Automatisch gegenereerde beschrijving">
              <a:extLst>
                <a:ext uri="{FF2B5EF4-FFF2-40B4-BE49-F238E27FC236}">
                  <a16:creationId xmlns:a16="http://schemas.microsoft.com/office/drawing/2014/main" id="{D9542AD6-9988-4813-9979-41A87F5F84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7503" y="1728545"/>
              <a:ext cx="3370401" cy="2076797"/>
            </a:xfrm>
            <a:prstGeom prst="rect">
              <a:avLst/>
            </a:prstGeom>
          </p:spPr>
        </p:pic>
        <p:pic>
          <p:nvPicPr>
            <p:cNvPr id="12" name="Afbeelding 11" descr="Afbeelding met persoon, zitten, binnen, baby&#10;&#10;Automatisch gegenereerde beschrijving">
              <a:extLst>
                <a:ext uri="{FF2B5EF4-FFF2-40B4-BE49-F238E27FC236}">
                  <a16:creationId xmlns:a16="http://schemas.microsoft.com/office/drawing/2014/main" id="{3FBB9412-CF6A-4FAA-98B1-9973934561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7503" y="4184634"/>
              <a:ext cx="3370401" cy="2238230"/>
            </a:xfrm>
            <a:prstGeom prst="rect">
              <a:avLst/>
            </a:prstGeom>
          </p:spPr>
        </p:pic>
      </p:grpSp>
      <p:pic>
        <p:nvPicPr>
          <p:cNvPr id="13" name="Picture 2" descr="Zevende kind in een optocht">
            <a:extLst>
              <a:ext uri="{FF2B5EF4-FFF2-40B4-BE49-F238E27FC236}">
                <a16:creationId xmlns:a16="http://schemas.microsoft.com/office/drawing/2014/main" id="{EE04B350-A49F-45FB-B888-622DDF758C5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76056" y="980728"/>
            <a:ext cx="3395098" cy="1692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99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5496"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de sponsor</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Afbeelding 7">
            <a:extLst>
              <a:ext uri="{FF2B5EF4-FFF2-40B4-BE49-F238E27FC236}">
                <a16:creationId xmlns:a16="http://schemas.microsoft.com/office/drawing/2014/main" id="{41201B22-D736-4896-B639-D87683C9EA9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91472" y="1624804"/>
            <a:ext cx="4752528" cy="4752528"/>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A48F5075-35C7-4148-96B4-7F74D52F1D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428999"/>
            <a:ext cx="4572000" cy="3036627"/>
          </a:xfrm>
          <a:prstGeom prst="rect">
            <a:avLst/>
          </a:prstGeom>
        </p:spPr>
      </p:pic>
    </p:spTree>
    <p:extLst>
      <p:ext uri="{BB962C8B-B14F-4D97-AF65-F5344CB8AC3E}">
        <p14:creationId xmlns:p14="http://schemas.microsoft.com/office/powerpoint/2010/main" val="853388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14254</TotalTime>
  <Words>794</Words>
  <Application>Microsoft Office PowerPoint</Application>
  <PresentationFormat>Diavoorstelling (4:3)</PresentationFormat>
  <Paragraphs>213</Paragraphs>
  <Slides>23</Slides>
  <Notes>17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23</vt:i4>
      </vt:variant>
    </vt:vector>
  </HeadingPairs>
  <TitlesOfParts>
    <vt:vector size="30" baseType="lpstr">
      <vt:lpstr>Algerian</vt:lpstr>
      <vt:lpstr>Arial</vt:lpstr>
      <vt:lpstr>Calibri</vt:lpstr>
      <vt:lpstr>Century Gothic</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Das, Gerarda</cp:lastModifiedBy>
  <cp:revision>1404</cp:revision>
  <dcterms:created xsi:type="dcterms:W3CDTF">2020-12-15T09:16:44Z</dcterms:created>
  <dcterms:modified xsi:type="dcterms:W3CDTF">2021-12-30T10:56:29Z</dcterms:modified>
</cp:coreProperties>
</file>