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354" r:id="rId4"/>
    <p:sldId id="1459" r:id="rId5"/>
    <p:sldId id="1460" r:id="rId6"/>
    <p:sldId id="1461" r:id="rId7"/>
    <p:sldId id="1462" r:id="rId8"/>
    <p:sldId id="1463" r:id="rId9"/>
    <p:sldId id="1464" r:id="rId10"/>
    <p:sldId id="1465" r:id="rId11"/>
    <p:sldId id="1466" r:id="rId12"/>
    <p:sldId id="1467" r:id="rId13"/>
    <p:sldId id="934" r:id="rId14"/>
    <p:sldId id="1480" r:id="rId15"/>
    <p:sldId id="263" r:id="rId16"/>
    <p:sldId id="1481" r:id="rId17"/>
    <p:sldId id="1482" r:id="rId18"/>
    <p:sldId id="1483" r:id="rId19"/>
    <p:sldId id="1484" r:id="rId20"/>
    <p:sldId id="1503" r:id="rId21"/>
    <p:sldId id="1474" r:id="rId22"/>
    <p:sldId id="1504" r:id="rId23"/>
    <p:sldId id="1505"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354"/>
            <p14:sldId id="1459"/>
            <p14:sldId id="1460"/>
            <p14:sldId id="1461"/>
            <p14:sldId id="1462"/>
            <p14:sldId id="1463"/>
            <p14:sldId id="1464"/>
            <p14:sldId id="1465"/>
            <p14:sldId id="1466"/>
            <p14:sldId id="1467"/>
            <p14:sldId id="934"/>
            <p14:sldId id="1480"/>
            <p14:sldId id="263"/>
            <p14:sldId id="1481"/>
            <p14:sldId id="1482"/>
            <p14:sldId id="1483"/>
            <p14:sldId id="1484"/>
            <p14:sldId id="1503"/>
            <p14:sldId id="1474"/>
            <p14:sldId id="1504"/>
            <p14:sldId id="15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1904" autoAdjust="0"/>
  </p:normalViewPr>
  <p:slideViewPr>
    <p:cSldViewPr>
      <p:cViewPr varScale="1">
        <p:scale>
          <a:sx n="67" d="100"/>
          <a:sy n="67" d="100"/>
        </p:scale>
        <p:origin x="159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810BC2-36AC-41DA-8270-929DAC6CB440}"/>
    <pc:docChg chg="custSel modSld">
      <pc:chgData name="Routledge, Mandy" userId="bacdedf5-8e30-494b-ad8b-f27fa30c4f8d" providerId="ADAL" clId="{F5810BC2-36AC-41DA-8270-929DAC6CB440}" dt="2021-04-26T08:44:19.371" v="26" actId="478"/>
      <pc:docMkLst>
        <pc:docMk/>
      </pc:docMkLst>
      <pc:sldChg chg="modSp">
        <pc:chgData name="Routledge, Mandy" userId="bacdedf5-8e30-494b-ad8b-f27fa30c4f8d" providerId="ADAL" clId="{F5810BC2-36AC-41DA-8270-929DAC6CB440}" dt="2021-04-26T08:43:50.295" v="8" actId="20577"/>
        <pc:sldMkLst>
          <pc:docMk/>
          <pc:sldMk cId="323006580" sldId="548"/>
        </pc:sldMkLst>
        <pc:spChg chg="mod">
          <ac:chgData name="Routledge, Mandy" userId="bacdedf5-8e30-494b-ad8b-f27fa30c4f8d" providerId="ADAL" clId="{F5810BC2-36AC-41DA-8270-929DAC6CB440}" dt="2021-04-26T08:43:50.295" v="8" actId="20577"/>
          <ac:spMkLst>
            <pc:docMk/>
            <pc:sldMk cId="323006580" sldId="548"/>
            <ac:spMk id="3" creationId="{00000000-0000-0000-0000-000000000000}"/>
          </ac:spMkLst>
        </pc:spChg>
      </pc:sldChg>
      <pc:sldChg chg="delSp">
        <pc:chgData name="Routledge, Mandy" userId="bacdedf5-8e30-494b-ad8b-f27fa30c4f8d" providerId="ADAL" clId="{F5810BC2-36AC-41DA-8270-929DAC6CB440}" dt="2021-04-26T08:43:56.450" v="10" actId="478"/>
        <pc:sldMkLst>
          <pc:docMk/>
          <pc:sldMk cId="3682494385" sldId="1226"/>
        </pc:sldMkLst>
        <pc:picChg chg="del">
          <ac:chgData name="Routledge, Mandy" userId="bacdedf5-8e30-494b-ad8b-f27fa30c4f8d" providerId="ADAL" clId="{F5810BC2-36AC-41DA-8270-929DAC6CB440}" dt="2021-04-26T08:43:56.450" v="10" actId="478"/>
          <ac:picMkLst>
            <pc:docMk/>
            <pc:sldMk cId="3682494385" sldId="1226"/>
            <ac:picMk id="3" creationId="{94D7AAAE-B716-4282-8411-8CC1BAB54545}"/>
          </ac:picMkLst>
        </pc:picChg>
      </pc:sldChg>
      <pc:sldChg chg="delSp">
        <pc:chgData name="Routledge, Mandy" userId="bacdedf5-8e30-494b-ad8b-f27fa30c4f8d" providerId="ADAL" clId="{F5810BC2-36AC-41DA-8270-929DAC6CB440}" dt="2021-04-26T08:44:02.737" v="12" actId="478"/>
        <pc:sldMkLst>
          <pc:docMk/>
          <pc:sldMk cId="3912772678" sldId="1238"/>
        </pc:sldMkLst>
        <pc:picChg chg="del">
          <ac:chgData name="Routledge, Mandy" userId="bacdedf5-8e30-494b-ad8b-f27fa30c4f8d" providerId="ADAL" clId="{F5810BC2-36AC-41DA-8270-929DAC6CB440}" dt="2021-04-26T08:44:02.737" v="12" actId="478"/>
          <ac:picMkLst>
            <pc:docMk/>
            <pc:sldMk cId="3912772678" sldId="1238"/>
            <ac:picMk id="3" creationId="{CA468EE0-BC3A-4B82-B7B5-58D2826FC0AF}"/>
          </ac:picMkLst>
        </pc:picChg>
      </pc:sldChg>
      <pc:sldChg chg="delSp">
        <pc:chgData name="Routledge, Mandy" userId="bacdedf5-8e30-494b-ad8b-f27fa30c4f8d" providerId="ADAL" clId="{F5810BC2-36AC-41DA-8270-929DAC6CB440}" dt="2021-04-26T08:43:55.020" v="9" actId="478"/>
        <pc:sldMkLst>
          <pc:docMk/>
          <pc:sldMk cId="3870861101" sldId="1241"/>
        </pc:sldMkLst>
        <pc:picChg chg="del">
          <ac:chgData name="Routledge, Mandy" userId="bacdedf5-8e30-494b-ad8b-f27fa30c4f8d" providerId="ADAL" clId="{F5810BC2-36AC-41DA-8270-929DAC6CB440}" dt="2021-04-26T08:43:55.020" v="9" actId="478"/>
          <ac:picMkLst>
            <pc:docMk/>
            <pc:sldMk cId="3870861101" sldId="1241"/>
            <ac:picMk id="3" creationId="{0C8E8A5E-3CB1-4BDA-98D0-B153ADE8509D}"/>
          </ac:picMkLst>
        </pc:picChg>
      </pc:sldChg>
      <pc:sldChg chg="delSp">
        <pc:chgData name="Routledge, Mandy" userId="bacdedf5-8e30-494b-ad8b-f27fa30c4f8d" providerId="ADAL" clId="{F5810BC2-36AC-41DA-8270-929DAC6CB440}" dt="2021-04-26T08:44:17.706" v="25" actId="478"/>
        <pc:sldMkLst>
          <pc:docMk/>
          <pc:sldMk cId="451292063" sldId="1243"/>
        </pc:sldMkLst>
        <pc:picChg chg="del">
          <ac:chgData name="Routledge, Mandy" userId="bacdedf5-8e30-494b-ad8b-f27fa30c4f8d" providerId="ADAL" clId="{F5810BC2-36AC-41DA-8270-929DAC6CB440}" dt="2021-04-26T08:44:17.069" v="24" actId="478"/>
          <ac:picMkLst>
            <pc:docMk/>
            <pc:sldMk cId="451292063" sldId="1243"/>
            <ac:picMk id="3" creationId="{3373C0A1-FAE1-4534-8AFC-167123BFC125}"/>
          </ac:picMkLst>
        </pc:picChg>
        <pc:picChg chg="del">
          <ac:chgData name="Routledge, Mandy" userId="bacdedf5-8e30-494b-ad8b-f27fa30c4f8d" providerId="ADAL" clId="{F5810BC2-36AC-41DA-8270-929DAC6CB440}" dt="2021-04-26T08:44:17.706" v="25" actId="478"/>
          <ac:picMkLst>
            <pc:docMk/>
            <pc:sldMk cId="451292063" sldId="1243"/>
            <ac:picMk id="5" creationId="{3D4659A0-68AE-4787-BB81-BD177B91A9E7}"/>
          </ac:picMkLst>
        </pc:picChg>
      </pc:sldChg>
      <pc:sldChg chg="delSp">
        <pc:chgData name="Routledge, Mandy" userId="bacdedf5-8e30-494b-ad8b-f27fa30c4f8d" providerId="ADAL" clId="{F5810BC2-36AC-41DA-8270-929DAC6CB440}" dt="2021-04-26T08:44:10.246" v="17" actId="478"/>
        <pc:sldMkLst>
          <pc:docMk/>
          <pc:sldMk cId="1987543844" sldId="1244"/>
        </pc:sldMkLst>
        <pc:spChg chg="del">
          <ac:chgData name="Routledge, Mandy" userId="bacdedf5-8e30-494b-ad8b-f27fa30c4f8d" providerId="ADAL" clId="{F5810BC2-36AC-41DA-8270-929DAC6CB440}" dt="2021-04-26T08:44:10.246" v="17" actId="478"/>
          <ac:spMkLst>
            <pc:docMk/>
            <pc:sldMk cId="1987543844" sldId="1244"/>
            <ac:spMk id="2" creationId="{0C57C674-B52C-4021-8891-97CA92D40A54}"/>
          </ac:spMkLst>
        </pc:spChg>
        <pc:picChg chg="del">
          <ac:chgData name="Routledge, Mandy" userId="bacdedf5-8e30-494b-ad8b-f27fa30c4f8d" providerId="ADAL" clId="{F5810BC2-36AC-41DA-8270-929DAC6CB440}" dt="2021-04-26T08:44:08.774" v="15" actId="478"/>
          <ac:picMkLst>
            <pc:docMk/>
            <pc:sldMk cId="1987543844" sldId="1244"/>
            <ac:picMk id="3" creationId="{B28C1862-68DF-4258-8BDE-9BB880EFA4A4}"/>
          </ac:picMkLst>
        </pc:picChg>
        <pc:picChg chg="del">
          <ac:chgData name="Routledge, Mandy" userId="bacdedf5-8e30-494b-ad8b-f27fa30c4f8d" providerId="ADAL" clId="{F5810BC2-36AC-41DA-8270-929DAC6CB440}" dt="2021-04-26T08:44:09.432" v="16" actId="478"/>
          <ac:picMkLst>
            <pc:docMk/>
            <pc:sldMk cId="1987543844" sldId="1244"/>
            <ac:picMk id="5" creationId="{B495D8E2-95B6-44DF-BCE0-23AA0A71B665}"/>
          </ac:picMkLst>
        </pc:picChg>
      </pc:sldChg>
      <pc:sldChg chg="delSp">
        <pc:chgData name="Routledge, Mandy" userId="bacdedf5-8e30-494b-ad8b-f27fa30c4f8d" providerId="ADAL" clId="{F5810BC2-36AC-41DA-8270-929DAC6CB440}" dt="2021-04-26T08:44:06.633" v="14" actId="478"/>
        <pc:sldMkLst>
          <pc:docMk/>
          <pc:sldMk cId="4251169961" sldId="1245"/>
        </pc:sldMkLst>
        <pc:picChg chg="del">
          <ac:chgData name="Routledge, Mandy" userId="bacdedf5-8e30-494b-ad8b-f27fa30c4f8d" providerId="ADAL" clId="{F5810BC2-36AC-41DA-8270-929DAC6CB440}" dt="2021-04-26T08:44:06.633" v="14" actId="478"/>
          <ac:picMkLst>
            <pc:docMk/>
            <pc:sldMk cId="4251169961" sldId="1245"/>
            <ac:picMk id="3" creationId="{1E905007-620B-4DE2-9037-9094F021E14C}"/>
          </ac:picMkLst>
        </pc:picChg>
      </pc:sldChg>
      <pc:sldChg chg="delSp">
        <pc:chgData name="Routledge, Mandy" userId="bacdedf5-8e30-494b-ad8b-f27fa30c4f8d" providerId="ADAL" clId="{F5810BC2-36AC-41DA-8270-929DAC6CB440}" dt="2021-04-26T08:44:15.523" v="23" actId="478"/>
        <pc:sldMkLst>
          <pc:docMk/>
          <pc:sldMk cId="1319180066" sldId="1265"/>
        </pc:sldMkLst>
        <pc:picChg chg="del">
          <ac:chgData name="Routledge, Mandy" userId="bacdedf5-8e30-494b-ad8b-f27fa30c4f8d" providerId="ADAL" clId="{F5810BC2-36AC-41DA-8270-929DAC6CB440}" dt="2021-04-26T08:44:11.916" v="18" actId="478"/>
          <ac:picMkLst>
            <pc:docMk/>
            <pc:sldMk cId="1319180066" sldId="1265"/>
            <ac:picMk id="3" creationId="{D1238C3E-B7E1-4AAE-8674-CDC3349B05AB}"/>
          </ac:picMkLst>
        </pc:picChg>
        <pc:picChg chg="del">
          <ac:chgData name="Routledge, Mandy" userId="bacdedf5-8e30-494b-ad8b-f27fa30c4f8d" providerId="ADAL" clId="{F5810BC2-36AC-41DA-8270-929DAC6CB440}" dt="2021-04-26T08:44:14.086" v="21" actId="478"/>
          <ac:picMkLst>
            <pc:docMk/>
            <pc:sldMk cId="1319180066" sldId="1265"/>
            <ac:picMk id="5" creationId="{98E5D27A-57E1-493E-B3CF-8D338318DE83}"/>
          </ac:picMkLst>
        </pc:picChg>
        <pc:picChg chg="del">
          <ac:chgData name="Routledge, Mandy" userId="bacdedf5-8e30-494b-ad8b-f27fa30c4f8d" providerId="ADAL" clId="{F5810BC2-36AC-41DA-8270-929DAC6CB440}" dt="2021-04-26T08:44:15.523" v="23" actId="478"/>
          <ac:picMkLst>
            <pc:docMk/>
            <pc:sldMk cId="1319180066" sldId="1265"/>
            <ac:picMk id="8" creationId="{4C8BECCC-7659-4478-BADF-431D7DB1A65A}"/>
          </ac:picMkLst>
        </pc:picChg>
        <pc:picChg chg="del">
          <ac:chgData name="Routledge, Mandy" userId="bacdedf5-8e30-494b-ad8b-f27fa30c4f8d" providerId="ADAL" clId="{F5810BC2-36AC-41DA-8270-929DAC6CB440}" dt="2021-04-26T08:44:12.839" v="19" actId="478"/>
          <ac:picMkLst>
            <pc:docMk/>
            <pc:sldMk cId="1319180066" sldId="1265"/>
            <ac:picMk id="10" creationId="{8937985A-84B0-4298-9D75-D1A5B7B420F4}"/>
          </ac:picMkLst>
        </pc:picChg>
        <pc:picChg chg="del">
          <ac:chgData name="Routledge, Mandy" userId="bacdedf5-8e30-494b-ad8b-f27fa30c4f8d" providerId="ADAL" clId="{F5810BC2-36AC-41DA-8270-929DAC6CB440}" dt="2021-04-26T08:44:14.662" v="22" actId="478"/>
          <ac:picMkLst>
            <pc:docMk/>
            <pc:sldMk cId="1319180066" sldId="1265"/>
            <ac:picMk id="11" creationId="{8E5F773B-E820-4C39-8FAD-FD9D47974316}"/>
          </ac:picMkLst>
        </pc:picChg>
        <pc:picChg chg="del">
          <ac:chgData name="Routledge, Mandy" userId="bacdedf5-8e30-494b-ad8b-f27fa30c4f8d" providerId="ADAL" clId="{F5810BC2-36AC-41DA-8270-929DAC6CB440}" dt="2021-04-26T08:44:13.416" v="20" actId="478"/>
          <ac:picMkLst>
            <pc:docMk/>
            <pc:sldMk cId="1319180066" sldId="1265"/>
            <ac:picMk id="13" creationId="{A94AA4F7-14C2-4F9E-A5E8-BDC2129673D5}"/>
          </ac:picMkLst>
        </pc:picChg>
      </pc:sldChg>
      <pc:sldChg chg="delSp">
        <pc:chgData name="Routledge, Mandy" userId="bacdedf5-8e30-494b-ad8b-f27fa30c4f8d" providerId="ADAL" clId="{F5810BC2-36AC-41DA-8270-929DAC6CB440}" dt="2021-04-26T08:44:04.694" v="13" actId="478"/>
        <pc:sldMkLst>
          <pc:docMk/>
          <pc:sldMk cId="879271283" sldId="1291"/>
        </pc:sldMkLst>
        <pc:cxnChg chg="del">
          <ac:chgData name="Routledge, Mandy" userId="bacdedf5-8e30-494b-ad8b-f27fa30c4f8d" providerId="ADAL" clId="{F5810BC2-36AC-41DA-8270-929DAC6CB440}" dt="2021-04-26T08:44:04.694" v="13" actId="478"/>
          <ac:cxnSpMkLst>
            <pc:docMk/>
            <pc:sldMk cId="879271283" sldId="1291"/>
            <ac:cxnSpMk id="3" creationId="{D1F2E57C-A985-44CF-A819-04E3693DD07F}"/>
          </ac:cxnSpMkLst>
        </pc:cxnChg>
      </pc:sldChg>
      <pc:sldChg chg="modSp modNotesTx">
        <pc:chgData name="Routledge, Mandy" userId="bacdedf5-8e30-494b-ad8b-f27fa30c4f8d" providerId="ADAL" clId="{F5810BC2-36AC-41DA-8270-929DAC6CB440}" dt="2021-04-26T08:43:43.170" v="5" actId="6549"/>
        <pc:sldMkLst>
          <pc:docMk/>
          <pc:sldMk cId="4030366393" sldId="1341"/>
        </pc:sldMkLst>
        <pc:spChg chg="mod">
          <ac:chgData name="Routledge, Mandy" userId="bacdedf5-8e30-494b-ad8b-f27fa30c4f8d" providerId="ADAL" clId="{F5810BC2-36AC-41DA-8270-929DAC6CB440}" dt="2021-04-26T08:43:38.496" v="4" actId="5793"/>
          <ac:spMkLst>
            <pc:docMk/>
            <pc:sldMk cId="4030366393" sldId="1341"/>
            <ac:spMk id="3" creationId="{00000000-0000-0000-0000-000000000000}"/>
          </ac:spMkLst>
        </pc:spChg>
      </pc:sldChg>
      <pc:sldChg chg="delSp">
        <pc:chgData name="Routledge, Mandy" userId="bacdedf5-8e30-494b-ad8b-f27fa30c4f8d" providerId="ADAL" clId="{F5810BC2-36AC-41DA-8270-929DAC6CB440}" dt="2021-04-26T08:44:00.704" v="11" actId="478"/>
        <pc:sldMkLst>
          <pc:docMk/>
          <pc:sldMk cId="3572318604" sldId="1354"/>
        </pc:sldMkLst>
        <pc:picChg chg="del">
          <ac:chgData name="Routledge, Mandy" userId="bacdedf5-8e30-494b-ad8b-f27fa30c4f8d" providerId="ADAL" clId="{F5810BC2-36AC-41DA-8270-929DAC6CB440}" dt="2021-04-26T08:44:00.704" v="11" actId="478"/>
          <ac:picMkLst>
            <pc:docMk/>
            <pc:sldMk cId="3572318604" sldId="1354"/>
            <ac:picMk id="3" creationId="{61D747DD-A72D-4B22-9317-3A9140858EB0}"/>
          </ac:picMkLst>
        </pc:picChg>
      </pc:sldChg>
      <pc:sldChg chg="delSp">
        <pc:chgData name="Routledge, Mandy" userId="bacdedf5-8e30-494b-ad8b-f27fa30c4f8d" providerId="ADAL" clId="{F5810BC2-36AC-41DA-8270-929DAC6CB440}" dt="2021-04-26T08:44:19.371" v="26" actId="478"/>
        <pc:sldMkLst>
          <pc:docMk/>
          <pc:sldMk cId="527026605" sldId="1355"/>
        </pc:sldMkLst>
        <pc:picChg chg="del">
          <ac:chgData name="Routledge, Mandy" userId="bacdedf5-8e30-494b-ad8b-f27fa30c4f8d" providerId="ADAL" clId="{F5810BC2-36AC-41DA-8270-929DAC6CB440}" dt="2021-04-26T08:44:19.371" v="26" actId="478"/>
          <ac:picMkLst>
            <pc:docMk/>
            <pc:sldMk cId="527026605" sldId="1355"/>
            <ac:picMk id="3" creationId="{1A05B487-F24F-46C6-A9EA-8E90CEE7AA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23-11-2021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23-11-2021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voorzien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verwachten, van tevoren zien aankomen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kink in de kabel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onverwacht probleem, een onverwachte gebeurtenis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per se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zeker, beslist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stremmen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blokkeren, tegenhouden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de weer zijn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bezig zijn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imposant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indrukwekkend</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stabiel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evenwicht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voorgoed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 altijd, definitief</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bij wijze van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als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expositie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tentoonstelling</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14350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222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28163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335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0664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651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77650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8634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23-11-2021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6.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6.png"/><Relationship Id="rId7"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900" dirty="0">
                <a:effectLst/>
                <a:ea typeface="Times New Roman" panose="02020603050405020304" pitchFamily="18" charset="0"/>
                <a:cs typeface="Arial" panose="020B0604020202020204" pitchFamily="34" charset="0"/>
              </a:rPr>
              <a:t>Ben je wel eens in Parijs geweest? Dan heb je vast ook een bezoekje gebracht aan de Eiffeltoren. En als je er niet bent geweest, dan heb je het bouwwerk vast wel eens op tv gezien. Wist je dat de Eiffeltoren in 1889 gebouwd is? Dit deden ze voor </a:t>
            </a:r>
            <a:r>
              <a:rPr lang="nl-NL" sz="1900" b="1" u="sng" dirty="0">
                <a:effectLst/>
                <a:ea typeface="Times New Roman" panose="02020603050405020304" pitchFamily="18" charset="0"/>
                <a:cs typeface="Arial" panose="020B0604020202020204" pitchFamily="34" charset="0"/>
              </a:rPr>
              <a:t>een grote expositie</a:t>
            </a:r>
            <a:r>
              <a:rPr lang="nl-NL" sz="1900" dirty="0">
                <a:effectLst/>
                <a:ea typeface="Times New Roman" panose="02020603050405020304" pitchFamily="18" charset="0"/>
                <a:cs typeface="Arial" panose="020B0604020202020204" pitchFamily="34" charset="0"/>
              </a:rPr>
              <a:t>, </a:t>
            </a:r>
            <a:r>
              <a:rPr lang="nl-NL" sz="1900" b="1" i="1" dirty="0">
                <a:effectLst/>
                <a:ea typeface="Times New Roman" panose="02020603050405020304" pitchFamily="18" charset="0"/>
                <a:cs typeface="Arial" panose="020B0604020202020204" pitchFamily="34" charset="0"/>
              </a:rPr>
              <a:t>een grote tentoonstelling</a:t>
            </a:r>
            <a:r>
              <a:rPr lang="nl-NL" sz="1900" dirty="0">
                <a:effectLst/>
                <a:ea typeface="Times New Roman" panose="02020603050405020304" pitchFamily="18" charset="0"/>
                <a:cs typeface="Arial" panose="020B0604020202020204" pitchFamily="34" charset="0"/>
              </a:rPr>
              <a:t> die de Wereldtentoonstelling heet. Met zo’n tentoonstelling laten landen zien welke nieuwe dingen ze hebben uitgevonden. </a:t>
            </a:r>
            <a:r>
              <a:rPr lang="nl-NL" sz="1900" dirty="0">
                <a:ea typeface="Times New Roman" panose="02020603050405020304" pitchFamily="18" charset="0"/>
                <a:cs typeface="Arial" panose="020B0604020202020204" pitchFamily="34" charset="0"/>
              </a:rPr>
              <a:t>Frankrijk liet in 1889 dus de Eiffeltoren zien. De Eiffeltoren is zo bijzonder omdat het gemaakt is van heel veel onderdelen die allemaal van smeedijzer gemaakt zijn. </a:t>
            </a:r>
            <a:r>
              <a:rPr lang="nl-NL" sz="1900" b="1" u="sng" dirty="0">
                <a:ea typeface="Times New Roman" panose="02020603050405020304" pitchFamily="18" charset="0"/>
                <a:cs typeface="Arial" panose="020B0604020202020204" pitchFamily="34" charset="0"/>
              </a:rPr>
              <a:t>Bij wijze van</a:t>
            </a:r>
            <a:r>
              <a:rPr lang="nl-NL" sz="1900" dirty="0">
                <a:ea typeface="Times New Roman" panose="02020603050405020304" pitchFamily="18" charset="0"/>
                <a:cs typeface="Arial" panose="020B0604020202020204" pitchFamily="34" charset="0"/>
              </a:rPr>
              <a:t> een puzzel; </a:t>
            </a:r>
            <a:r>
              <a:rPr lang="nl-NL" sz="1900" b="1" i="1" dirty="0">
                <a:ea typeface="Times New Roman" panose="02020603050405020304" pitchFamily="18" charset="0"/>
                <a:cs typeface="Arial" panose="020B0604020202020204" pitchFamily="34" charset="0"/>
              </a:rPr>
              <a:t>net als</a:t>
            </a:r>
            <a:r>
              <a:rPr lang="nl-NL" sz="1900" dirty="0">
                <a:ea typeface="Times New Roman" panose="02020603050405020304" pitchFamily="18" charset="0"/>
                <a:cs typeface="Arial" panose="020B0604020202020204" pitchFamily="34" charset="0"/>
              </a:rPr>
              <a:t> een puzzel. Dat was nog nooit eerder gedaan. Hierdoor is de toren heel </a:t>
            </a:r>
            <a:r>
              <a:rPr lang="nl-NL" sz="1900" b="1" u="sng" dirty="0">
                <a:ea typeface="Times New Roman" panose="02020603050405020304" pitchFamily="18" charset="0"/>
                <a:cs typeface="Arial" panose="020B0604020202020204" pitchFamily="34" charset="0"/>
              </a:rPr>
              <a:t>stabiel</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in evenwicht</a:t>
            </a:r>
            <a:r>
              <a:rPr lang="nl-NL" sz="1900" dirty="0">
                <a:ea typeface="Times New Roman" panose="02020603050405020304" pitchFamily="18" charset="0"/>
                <a:cs typeface="Arial" panose="020B0604020202020204" pitchFamily="34" charset="0"/>
              </a:rPr>
              <a:t>. En kan het goed tegen slecht weer. De makers </a:t>
            </a:r>
            <a:r>
              <a:rPr lang="nl-NL" sz="1900" b="1" u="sng" dirty="0">
                <a:ea typeface="Times New Roman" panose="02020603050405020304" pitchFamily="18" charset="0"/>
                <a:cs typeface="Arial" panose="020B0604020202020204" pitchFamily="34" charset="0"/>
              </a:rPr>
              <a:t>voorzagen</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verwachtten</a:t>
            </a:r>
            <a:r>
              <a:rPr lang="nl-NL" sz="1900" dirty="0">
                <a:ea typeface="Times New Roman" panose="02020603050405020304" pitchFamily="18" charset="0"/>
                <a:cs typeface="Arial" panose="020B0604020202020204" pitchFamily="34" charset="0"/>
              </a:rPr>
              <a:t>, dat de toren na 20 jaar weer gesloopt zou worden. Maar nu lijkt hij er toch </a:t>
            </a:r>
            <a:r>
              <a:rPr lang="nl-NL" sz="1900" b="1" u="sng" dirty="0">
                <a:ea typeface="Times New Roman" panose="02020603050405020304" pitchFamily="18" charset="0"/>
                <a:cs typeface="Arial" panose="020B0604020202020204" pitchFamily="34" charset="0"/>
              </a:rPr>
              <a:t>voorgoed</a:t>
            </a:r>
            <a:r>
              <a:rPr lang="nl-NL" sz="1900" dirty="0">
                <a:ea typeface="Times New Roman" panose="02020603050405020304" pitchFamily="18" charset="0"/>
                <a:cs typeface="Arial" panose="020B0604020202020204" pitchFamily="34" charset="0"/>
              </a:rPr>
              <a:t> te blijven staan. Dus </a:t>
            </a:r>
            <a:r>
              <a:rPr lang="nl-NL" sz="1900" b="1" i="1" dirty="0">
                <a:ea typeface="Times New Roman" panose="02020603050405020304" pitchFamily="18" charset="0"/>
                <a:cs typeface="Arial" panose="020B0604020202020204" pitchFamily="34" charset="0"/>
              </a:rPr>
              <a:t>voor altijd</a:t>
            </a:r>
            <a:r>
              <a:rPr lang="nl-NL" sz="1900" dirty="0">
                <a:ea typeface="Times New Roman" panose="02020603050405020304" pitchFamily="18" charset="0"/>
                <a:cs typeface="Arial" panose="020B0604020202020204" pitchFamily="34" charset="0"/>
              </a:rPr>
              <a:t>. De Eiffeltoren is namelijk een belangrijk bouwwerk geworden voor Parijs. Het is een heel </a:t>
            </a:r>
            <a:r>
              <a:rPr lang="nl-NL" sz="1900" b="1" u="sng" dirty="0">
                <a:ea typeface="Times New Roman" panose="02020603050405020304" pitchFamily="18" charset="0"/>
                <a:cs typeface="Arial" panose="020B0604020202020204" pitchFamily="34" charset="0"/>
              </a:rPr>
              <a:t>imposant</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indrukwekkend</a:t>
            </a:r>
            <a:r>
              <a:rPr lang="nl-NL" sz="1900" dirty="0">
                <a:ea typeface="Times New Roman" panose="02020603050405020304" pitchFamily="18" charset="0"/>
                <a:cs typeface="Arial" panose="020B0604020202020204" pitchFamily="34" charset="0"/>
              </a:rPr>
              <a:t> bouwwerk. En iedereen kent het.</a:t>
            </a:r>
          </a:p>
          <a:p>
            <a:pPr marL="0" lvl="0" indent="0">
              <a:spcBef>
                <a:spcPts val="200"/>
              </a:spcBef>
              <a:spcAft>
                <a:spcPts val="200"/>
              </a:spcAft>
              <a:buNone/>
            </a:pPr>
            <a:r>
              <a:rPr lang="nl-NL" sz="1900" dirty="0">
                <a:effectLst/>
                <a:ea typeface="Times New Roman" panose="02020603050405020304" pitchFamily="18" charset="0"/>
                <a:cs typeface="Arial" panose="020B0604020202020204" pitchFamily="34" charset="0"/>
              </a:rPr>
              <a:t>Trouwens, toen de Eiffeltoren gebouwd werd, waren de mensen in Parijs er helemaal niet blij mee. De meeste mensen vonden het maar een metalen onding. En er kwam zelfs </a:t>
            </a:r>
            <a:r>
              <a:rPr lang="nl-NL" sz="1900" b="1" u="sng" dirty="0">
                <a:effectLst/>
                <a:ea typeface="Times New Roman" panose="02020603050405020304" pitchFamily="18" charset="0"/>
                <a:cs typeface="Arial" panose="020B0604020202020204" pitchFamily="34" charset="0"/>
              </a:rPr>
              <a:t>een kink in de kabel</a:t>
            </a:r>
            <a:r>
              <a:rPr lang="nl-NL" sz="1900" dirty="0">
                <a:effectLst/>
                <a:ea typeface="Times New Roman" panose="02020603050405020304" pitchFamily="18" charset="0"/>
                <a:cs typeface="Arial" panose="020B0604020202020204" pitchFamily="34" charset="0"/>
              </a:rPr>
              <a:t>, </a:t>
            </a:r>
            <a:r>
              <a:rPr lang="nl-NL" sz="1900" b="1" i="1" dirty="0">
                <a:effectLst/>
                <a:ea typeface="Times New Roman" panose="02020603050405020304" pitchFamily="18" charset="0"/>
                <a:cs typeface="Arial" panose="020B0604020202020204" pitchFamily="34" charset="0"/>
              </a:rPr>
              <a:t>een onverwacht probleem</a:t>
            </a:r>
            <a:r>
              <a:rPr lang="nl-NL" sz="1900" dirty="0">
                <a:effectLst/>
                <a:ea typeface="Times New Roman" panose="02020603050405020304" pitchFamily="18" charset="0"/>
                <a:cs typeface="Arial" panose="020B0604020202020204" pitchFamily="34" charset="0"/>
              </a:rPr>
              <a:t>, toen Franse kunstenaars gingen demonstreren tegen de bouw van de Eiffeltoren. Ze </a:t>
            </a:r>
            <a:r>
              <a:rPr lang="nl-NL" sz="1900" b="1" u="sng" dirty="0">
                <a:effectLst/>
                <a:ea typeface="Times New Roman" panose="02020603050405020304" pitchFamily="18" charset="0"/>
                <a:cs typeface="Arial" panose="020B0604020202020204" pitchFamily="34" charset="0"/>
              </a:rPr>
              <a:t>stremden</a:t>
            </a:r>
            <a:r>
              <a:rPr lang="nl-NL" sz="1900" dirty="0">
                <a:effectLst/>
                <a:ea typeface="Times New Roman" panose="02020603050405020304" pitchFamily="18" charset="0"/>
                <a:cs typeface="Arial" panose="020B0604020202020204" pitchFamily="34" charset="0"/>
              </a:rPr>
              <a:t>, </a:t>
            </a:r>
            <a:r>
              <a:rPr lang="nl-NL" sz="1900" b="1" i="1" dirty="0">
                <a:effectLst/>
                <a:ea typeface="Times New Roman" panose="02020603050405020304" pitchFamily="18" charset="0"/>
                <a:cs typeface="Arial" panose="020B0604020202020204" pitchFamily="34" charset="0"/>
              </a:rPr>
              <a:t>blokkeerden</a:t>
            </a:r>
            <a:r>
              <a:rPr lang="nl-NL" sz="1900" dirty="0">
                <a:effectLst/>
                <a:ea typeface="Times New Roman" panose="02020603050405020304" pitchFamily="18" charset="0"/>
                <a:cs typeface="Arial" panose="020B0604020202020204" pitchFamily="34" charset="0"/>
              </a:rPr>
              <a:t>, de weg zodat de onderdelen niet naar de bouwplaats konden. Gelukki</a:t>
            </a:r>
            <a:r>
              <a:rPr lang="nl-NL" sz="1900" dirty="0">
                <a:ea typeface="Times New Roman" panose="02020603050405020304" pitchFamily="18" charset="0"/>
                <a:cs typeface="Arial" panose="020B0604020202020204" pitchFamily="34" charset="0"/>
              </a:rPr>
              <a:t>g kwam de politie snel helpen en konden de bouwers weer verder. Zij moesten hard doorwerken, want de toren moest </a:t>
            </a:r>
            <a:r>
              <a:rPr lang="nl-NL" sz="1900" b="1" u="sng" dirty="0">
                <a:ea typeface="Times New Roman" panose="02020603050405020304" pitchFamily="18" charset="0"/>
                <a:cs typeface="Arial" panose="020B0604020202020204" pitchFamily="34" charset="0"/>
              </a:rPr>
              <a:t>per se</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zeker</a:t>
            </a:r>
            <a:r>
              <a:rPr lang="nl-NL" sz="1900" dirty="0">
                <a:ea typeface="Times New Roman" panose="02020603050405020304" pitchFamily="18" charset="0"/>
                <a:cs typeface="Arial" panose="020B0604020202020204" pitchFamily="34" charset="0"/>
              </a:rPr>
              <a:t>, af voor de Wereldtentoonstelling begon. Dus de bouwers </a:t>
            </a:r>
            <a:r>
              <a:rPr lang="nl-NL" sz="1900" b="1" u="sng" dirty="0">
                <a:ea typeface="Times New Roman" panose="02020603050405020304" pitchFamily="18" charset="0"/>
                <a:cs typeface="Arial" panose="020B0604020202020204" pitchFamily="34" charset="0"/>
              </a:rPr>
              <a:t>waren</a:t>
            </a:r>
            <a:r>
              <a:rPr lang="nl-NL" sz="1900" dirty="0">
                <a:ea typeface="Times New Roman" panose="02020603050405020304" pitchFamily="18" charset="0"/>
                <a:cs typeface="Arial" panose="020B0604020202020204" pitchFamily="34" charset="0"/>
              </a:rPr>
              <a:t> weer druk </a:t>
            </a:r>
            <a:r>
              <a:rPr lang="nl-NL" sz="1900" b="1" u="sng" dirty="0">
                <a:ea typeface="Times New Roman" panose="02020603050405020304" pitchFamily="18" charset="0"/>
                <a:cs typeface="Arial" panose="020B0604020202020204" pitchFamily="34" charset="0"/>
              </a:rPr>
              <a:t>in de weer</a:t>
            </a:r>
            <a:r>
              <a:rPr lang="nl-NL" sz="1900" dirty="0">
                <a:ea typeface="Times New Roman" panose="02020603050405020304" pitchFamily="18" charset="0"/>
                <a:cs typeface="Arial" panose="020B0604020202020204" pitchFamily="34" charset="0"/>
              </a:rPr>
              <a:t>; ze </a:t>
            </a:r>
            <a:r>
              <a:rPr lang="nl-NL" sz="1900" b="1" i="1" dirty="0">
                <a:ea typeface="Times New Roman" panose="02020603050405020304" pitchFamily="18" charset="0"/>
                <a:cs typeface="Arial" panose="020B0604020202020204" pitchFamily="34" charset="0"/>
              </a:rPr>
              <a:t>waren</a:t>
            </a:r>
            <a:r>
              <a:rPr lang="nl-NL" sz="1900" dirty="0">
                <a:ea typeface="Times New Roman" panose="02020603050405020304" pitchFamily="18" charset="0"/>
                <a:cs typeface="Arial" panose="020B0604020202020204" pitchFamily="34" charset="0"/>
              </a:rPr>
              <a:t> druk </a:t>
            </a:r>
            <a:r>
              <a:rPr lang="nl-NL" sz="1900" b="1" i="1" dirty="0">
                <a:ea typeface="Times New Roman" panose="02020603050405020304" pitchFamily="18" charset="0"/>
                <a:cs typeface="Arial" panose="020B0604020202020204" pitchFamily="34" charset="0"/>
              </a:rPr>
              <a:t>bezig</a:t>
            </a:r>
            <a:r>
              <a:rPr lang="nl-NL" sz="1900" dirty="0">
                <a:ea typeface="Times New Roman" panose="02020603050405020304" pitchFamily="18" charset="0"/>
                <a:cs typeface="Arial" panose="020B0604020202020204" pitchFamily="34" charset="0"/>
              </a:rPr>
              <a:t> om de toren af te maken. Uiteindelijk is het gelukt en was de toren op tijd af. </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Wat vinden jullie eigenlijk van de Eiffeltoren? </a:t>
            </a:r>
            <a:endParaRPr lang="nl-NL" sz="19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stremmen</a:t>
            </a:r>
          </a:p>
        </p:txBody>
      </p:sp>
      <p:pic>
        <p:nvPicPr>
          <p:cNvPr id="4" name="Afbeelding 3" descr="Afbeelding met gras&#10;&#10;Automatisch gegenereerde beschrijving">
            <a:extLst>
              <a:ext uri="{FF2B5EF4-FFF2-40B4-BE49-F238E27FC236}">
                <a16:creationId xmlns:a16="http://schemas.microsoft.com/office/drawing/2014/main" id="{8977F981-B026-43DD-B0A1-E1E4616F5045}"/>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89615" y="1268760"/>
            <a:ext cx="8764770" cy="4934564"/>
          </a:xfrm>
          <a:prstGeom prst="rect">
            <a:avLst/>
          </a:prstGeom>
        </p:spPr>
      </p:pic>
    </p:spTree>
    <p:extLst>
      <p:ext uri="{BB962C8B-B14F-4D97-AF65-F5344CB8AC3E}">
        <p14:creationId xmlns:p14="http://schemas.microsoft.com/office/powerpoint/2010/main" val="309835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per se</a:t>
            </a:r>
          </a:p>
        </p:txBody>
      </p:sp>
      <p:sp>
        <p:nvSpPr>
          <p:cNvPr id="7" name="Rechthoek 6">
            <a:extLst>
              <a:ext uri="{FF2B5EF4-FFF2-40B4-BE49-F238E27FC236}">
                <a16:creationId xmlns:a16="http://schemas.microsoft.com/office/drawing/2014/main" id="{CB98CEB8-26B2-4B88-A2C6-C1E6A7BEDDCB}"/>
              </a:ext>
            </a:extLst>
          </p:cNvPr>
          <p:cNvSpPr/>
          <p:nvPr/>
        </p:nvSpPr>
        <p:spPr>
          <a:xfrm>
            <a:off x="4860032" y="6506588"/>
            <a:ext cx="4140824" cy="276999"/>
          </a:xfrm>
          <a:prstGeom prst="rect">
            <a:avLst/>
          </a:prstGeom>
        </p:spPr>
        <p:txBody>
          <a:bodyPr wrap="square">
            <a:spAutoFit/>
          </a:bodyPr>
          <a:lstStyle/>
          <a:p>
            <a:r>
              <a:rPr lang="nl-NL" sz="1200" dirty="0">
                <a:solidFill>
                  <a:schemeClr val="bg1"/>
                </a:solidFill>
              </a:rPr>
              <a:t>https://aegtte.weebly.com/speelweide-play-meadow.html</a:t>
            </a:r>
          </a:p>
        </p:txBody>
      </p:sp>
      <p:sp>
        <p:nvSpPr>
          <p:cNvPr id="3" name="Rechthoek 2">
            <a:extLst>
              <a:ext uri="{FF2B5EF4-FFF2-40B4-BE49-F238E27FC236}">
                <a16:creationId xmlns:a16="http://schemas.microsoft.com/office/drawing/2014/main" id="{1ED0A967-027F-46D0-A157-E3270C1D4A0F}"/>
              </a:ext>
            </a:extLst>
          </p:cNvPr>
          <p:cNvSpPr/>
          <p:nvPr/>
        </p:nvSpPr>
        <p:spPr>
          <a:xfrm>
            <a:off x="3635896" y="6179588"/>
            <a:ext cx="4572000" cy="430887"/>
          </a:xfrm>
          <a:prstGeom prst="rect">
            <a:avLst/>
          </a:prstGeom>
        </p:spPr>
        <p:txBody>
          <a:bodyPr>
            <a:spAutoFit/>
          </a:bodyPr>
          <a:lstStyle/>
          <a:p>
            <a:r>
              <a:rPr lang="nl-NL" sz="1100" dirty="0">
                <a:solidFill>
                  <a:schemeClr val="bg1"/>
                </a:solidFill>
              </a:rPr>
              <a:t>https://indebuurt.nl/deventer/genieten-van/mysteries/deventer-mysterie-wie-bespeelt-de-klokken-van-de-lebuinustoren~10998/</a:t>
            </a:r>
          </a:p>
        </p:txBody>
      </p:sp>
      <p:pic>
        <p:nvPicPr>
          <p:cNvPr id="3074" name="Picture 2">
            <a:extLst>
              <a:ext uri="{FF2B5EF4-FFF2-40B4-BE49-F238E27FC236}">
                <a16:creationId xmlns:a16="http://schemas.microsoft.com/office/drawing/2014/main" id="{E0018DA1-FDE7-4EA8-9F1E-ED0DFAC125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5081" y="74413"/>
            <a:ext cx="5142921" cy="670917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0FB7D42A-215A-4857-ABFD-F55561D698CA}"/>
              </a:ext>
            </a:extLst>
          </p:cNvPr>
          <p:cNvSpPr txBox="1"/>
          <p:nvPr/>
        </p:nvSpPr>
        <p:spPr>
          <a:xfrm>
            <a:off x="4147927" y="6528269"/>
            <a:ext cx="4818646" cy="261610"/>
          </a:xfrm>
          <a:prstGeom prst="rect">
            <a:avLst/>
          </a:prstGeom>
          <a:noFill/>
        </p:spPr>
        <p:txBody>
          <a:bodyPr wrap="square">
            <a:spAutoFit/>
          </a:bodyPr>
          <a:lstStyle/>
          <a:p>
            <a:r>
              <a:rPr lang="nl-NL" sz="1050" dirty="0"/>
              <a:t>https://commons.wikimedia.org/wiki/File:Construction_tour_eiffel8.JPG</a:t>
            </a:r>
          </a:p>
        </p:txBody>
      </p:sp>
      <p:pic>
        <p:nvPicPr>
          <p:cNvPr id="4" name="Afbeelding 3">
            <a:extLst>
              <a:ext uri="{FF2B5EF4-FFF2-40B4-BE49-F238E27FC236}">
                <a16:creationId xmlns:a16="http://schemas.microsoft.com/office/drawing/2014/main" id="{1438F1C5-B036-4FA6-8E25-F3EDFC71B1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464" t="19551" r="30050" b="35300"/>
          <a:stretch/>
        </p:blipFill>
        <p:spPr>
          <a:xfrm>
            <a:off x="611560" y="2680768"/>
            <a:ext cx="2117262" cy="2304256"/>
          </a:xfrm>
          <a:prstGeom prst="rect">
            <a:avLst/>
          </a:prstGeom>
        </p:spPr>
      </p:pic>
    </p:spTree>
    <p:extLst>
      <p:ext uri="{BB962C8B-B14F-4D97-AF65-F5344CB8AC3E}">
        <p14:creationId xmlns:p14="http://schemas.microsoft.com/office/powerpoint/2010/main" val="421768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de weer zijn</a:t>
            </a:r>
          </a:p>
        </p:txBody>
      </p:sp>
      <p:pic>
        <p:nvPicPr>
          <p:cNvPr id="4" name="Afbeelding 3" descr="Afbeelding met lucht, buiten, transport, kraan&#10;&#10;Automatisch gegenereerde beschrijving">
            <a:extLst>
              <a:ext uri="{FF2B5EF4-FFF2-40B4-BE49-F238E27FC236}">
                <a16:creationId xmlns:a16="http://schemas.microsoft.com/office/drawing/2014/main" id="{8C082BF8-204A-43F9-8AAA-C65D238E6B78}"/>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73371" y="1226143"/>
            <a:ext cx="8160745" cy="5443217"/>
          </a:xfrm>
          <a:prstGeom prst="rect">
            <a:avLst/>
          </a:prstGeom>
        </p:spPr>
      </p:pic>
    </p:spTree>
    <p:extLst>
      <p:ext uri="{BB962C8B-B14F-4D97-AF65-F5344CB8AC3E}">
        <p14:creationId xmlns:p14="http://schemas.microsoft.com/office/powerpoint/2010/main" val="237846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stabiel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wankel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evenwicht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Eiffeltoren is </a:t>
            </a:r>
            <a:r>
              <a:rPr lang="nl-NL" sz="2400" i="1" u="sng" dirty="0">
                <a:solidFill>
                  <a:srgbClr val="387038"/>
                </a:solidFill>
                <a:latin typeface="Century Gothic" panose="020B0502020202020204" pitchFamily="34" charset="0"/>
                <a:ea typeface="Calibri"/>
                <a:cs typeface="Times New Roman"/>
              </a:rPr>
              <a:t>stabiel</a:t>
            </a:r>
            <a:r>
              <a:rPr lang="nl-NL" sz="2400" i="1" dirty="0">
                <a:solidFill>
                  <a:srgbClr val="387038"/>
                </a:solidFill>
                <a:latin typeface="Century Gothic" panose="020B0502020202020204" pitchFamily="34" charset="0"/>
                <a:ea typeface="Calibri"/>
                <a:cs typeface="Times New Roman"/>
              </a:rPr>
              <a:t> en staat dus stevig.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onvast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0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Deze toren is </a:t>
            </a:r>
            <a:r>
              <a:rPr lang="nl-NL" sz="2400" i="1" u="sng" dirty="0">
                <a:solidFill>
                  <a:srgbClr val="387038"/>
                </a:solidFill>
                <a:effectLst/>
                <a:latin typeface="Century Gothic" panose="020B0502020202020204" pitchFamily="34" charset="0"/>
                <a:ea typeface="Calibri"/>
                <a:cs typeface="Times New Roman"/>
              </a:rPr>
              <a:t>wankel</a:t>
            </a:r>
            <a:r>
              <a:rPr lang="nl-NL" sz="2400" i="1" dirty="0">
                <a:solidFill>
                  <a:srgbClr val="387038"/>
                </a:solidFill>
                <a:effectLst/>
                <a:latin typeface="Century Gothic" panose="020B0502020202020204" pitchFamily="34" charset="0"/>
                <a:ea typeface="Calibri"/>
                <a:cs typeface="Times New Roman"/>
              </a:rPr>
              <a:t> en kan dus makkelijk omvallen.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Picture 2">
            <a:extLst>
              <a:ext uri="{FF2B5EF4-FFF2-40B4-BE49-F238E27FC236}">
                <a16:creationId xmlns:a16="http://schemas.microsoft.com/office/drawing/2014/main" id="{90A95021-292B-4CBF-A113-A772494A41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7624" y="2137002"/>
            <a:ext cx="2023609" cy="309219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bouwmateriaal, baksteen&#10;&#10;Automatisch gegenereerde beschrijving">
            <a:extLst>
              <a:ext uri="{FF2B5EF4-FFF2-40B4-BE49-F238E27FC236}">
                <a16:creationId xmlns:a16="http://schemas.microsoft.com/office/drawing/2014/main" id="{A94CF93A-C1E7-4B3A-A718-9B06E2088A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8150" b="7030"/>
          <a:stretch/>
        </p:blipFill>
        <p:spPr>
          <a:xfrm>
            <a:off x="5580112" y="2276872"/>
            <a:ext cx="2507266" cy="2808312"/>
          </a:xfrm>
          <a:prstGeom prst="rect">
            <a:avLst/>
          </a:prstGeom>
        </p:spPr>
      </p:pic>
    </p:spTree>
    <p:extLst>
      <p:ext uri="{BB962C8B-B14F-4D97-AF65-F5344CB8AC3E}">
        <p14:creationId xmlns:p14="http://schemas.microsoft.com/office/powerpoint/2010/main" val="205929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voorzien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evalueren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600" dirty="0">
                <a:latin typeface="Century Gothic" panose="020B0502020202020204" pitchFamily="34" charset="0"/>
                <a:ea typeface="Calibri"/>
                <a:cs typeface="Times New Roman"/>
              </a:rPr>
              <a:t>= verwachten, van tevoren zien aankomen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makers </a:t>
            </a:r>
            <a:r>
              <a:rPr lang="nl-NL" sz="2400" i="1" u="sng" dirty="0">
                <a:solidFill>
                  <a:srgbClr val="387038"/>
                </a:solidFill>
                <a:latin typeface="Century Gothic" panose="020B0502020202020204" pitchFamily="34" charset="0"/>
                <a:ea typeface="Calibri"/>
                <a:cs typeface="Times New Roman"/>
              </a:rPr>
              <a:t>voorzagen</a:t>
            </a:r>
            <a:r>
              <a:rPr lang="nl-NL" sz="2400" i="1" dirty="0">
                <a:solidFill>
                  <a:srgbClr val="387038"/>
                </a:solidFill>
                <a:latin typeface="Century Gothic" panose="020B0502020202020204" pitchFamily="34" charset="0"/>
                <a:ea typeface="Calibri"/>
                <a:cs typeface="Times New Roman"/>
              </a:rPr>
              <a:t> dat de toren na 20 jaar gesloopt zou worden.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achteraf bespreken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Toen er later werd </a:t>
            </a:r>
            <a:r>
              <a:rPr lang="nl-NL" sz="2400" i="1" u="sng" dirty="0">
                <a:solidFill>
                  <a:srgbClr val="387038"/>
                </a:solidFill>
                <a:effectLst/>
                <a:latin typeface="Century Gothic" panose="020B0502020202020204" pitchFamily="34" charset="0"/>
                <a:ea typeface="Calibri"/>
                <a:cs typeface="Times New Roman"/>
              </a:rPr>
              <a:t>geëvalueerd</a:t>
            </a:r>
            <a:r>
              <a:rPr lang="nl-NL" sz="2400" i="1" dirty="0">
                <a:solidFill>
                  <a:srgbClr val="387038"/>
                </a:solidFill>
                <a:effectLst/>
                <a:latin typeface="Century Gothic" panose="020B0502020202020204" pitchFamily="34" charset="0"/>
                <a:ea typeface="Calibri"/>
                <a:cs typeface="Times New Roman"/>
              </a:rPr>
              <a:t>, werd besloten dat de toren moest blijven.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04490F9D-0562-4927-953A-FAEBAA2343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2564904"/>
            <a:ext cx="3079562" cy="2491435"/>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E28511B6-0AB1-42E9-8187-F74A07075D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9219" y="2276872"/>
            <a:ext cx="3685553" cy="2491435"/>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voorgoed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tijdelijk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 altijd, definitief</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De Eiffeltoren lijkt nu </a:t>
            </a:r>
            <a:r>
              <a:rPr lang="nl-NL" sz="2400" i="1" u="sng" dirty="0">
                <a:solidFill>
                  <a:srgbClr val="387038"/>
                </a:solidFill>
                <a:latin typeface="Century Gothic" panose="020B0502020202020204" pitchFamily="34" charset="0"/>
                <a:ea typeface="Calibri"/>
                <a:cs typeface="Times New Roman"/>
              </a:rPr>
              <a:t>voorgoed</a:t>
            </a:r>
            <a:r>
              <a:rPr lang="nl-NL" sz="2400" i="1" dirty="0">
                <a:solidFill>
                  <a:srgbClr val="387038"/>
                </a:solidFill>
                <a:latin typeface="Century Gothic" panose="020B0502020202020204" pitchFamily="34" charset="0"/>
                <a:ea typeface="Calibri"/>
                <a:cs typeface="Times New Roman"/>
              </a:rPr>
              <a:t> te blijven staan.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voor een tijdje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 makers dachten dat de toren maar </a:t>
            </a:r>
            <a:r>
              <a:rPr lang="nl-NL" sz="2400" i="1" u="sng" dirty="0">
                <a:solidFill>
                  <a:srgbClr val="387038"/>
                </a:solidFill>
                <a:effectLst/>
                <a:latin typeface="Century Gothic" panose="020B0502020202020204" pitchFamily="34" charset="0"/>
                <a:ea typeface="Calibri"/>
                <a:cs typeface="Times New Roman"/>
              </a:rPr>
              <a:t>tijdelijk</a:t>
            </a:r>
            <a:r>
              <a:rPr lang="nl-NL" sz="2400" i="1" dirty="0">
                <a:solidFill>
                  <a:srgbClr val="387038"/>
                </a:solidFill>
                <a:effectLst/>
                <a:latin typeface="Century Gothic" panose="020B0502020202020204" pitchFamily="34" charset="0"/>
                <a:ea typeface="Calibri"/>
                <a:cs typeface="Times New Roman"/>
              </a:rPr>
              <a:t> zou blijven.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gebouw, toren&#10;&#10;Automatisch gegenereerde beschrijving">
            <a:extLst>
              <a:ext uri="{FF2B5EF4-FFF2-40B4-BE49-F238E27FC236}">
                <a16:creationId xmlns:a16="http://schemas.microsoft.com/office/drawing/2014/main" id="{AA539978-8630-4B2D-993D-C0F8B94DB4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153" y="2334430"/>
            <a:ext cx="3819712" cy="2414059"/>
          </a:xfrm>
          <a:prstGeom prst="rect">
            <a:avLst/>
          </a:prstGeom>
        </p:spPr>
      </p:pic>
      <p:pic>
        <p:nvPicPr>
          <p:cNvPr id="16" name="Afbeelding 15">
            <a:extLst>
              <a:ext uri="{FF2B5EF4-FFF2-40B4-BE49-F238E27FC236}">
                <a16:creationId xmlns:a16="http://schemas.microsoft.com/office/drawing/2014/main" id="{C2625372-F77B-41EA-884A-395F117737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2639" y="2252576"/>
            <a:ext cx="3377693" cy="2732630"/>
          </a:xfrm>
          <a:prstGeom prst="rect">
            <a:avLst/>
          </a:prstGeom>
        </p:spPr>
      </p:pic>
    </p:spTree>
    <p:extLst>
      <p:ext uri="{BB962C8B-B14F-4D97-AF65-F5344CB8AC3E}">
        <p14:creationId xmlns:p14="http://schemas.microsoft.com/office/powerpoint/2010/main" val="3453023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imposant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0814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onbeduidend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indrukwekkend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Eiffeltoren is een </a:t>
            </a:r>
            <a:r>
              <a:rPr lang="nl-NL" sz="2400" i="1" u="sng" dirty="0">
                <a:solidFill>
                  <a:srgbClr val="387038"/>
                </a:solidFill>
                <a:latin typeface="Century Gothic" panose="020B0502020202020204" pitchFamily="34" charset="0"/>
                <a:ea typeface="Calibri"/>
                <a:cs typeface="Times New Roman"/>
              </a:rPr>
              <a:t>imposant</a:t>
            </a:r>
            <a:r>
              <a:rPr lang="nl-NL" sz="2400" i="1" dirty="0">
                <a:solidFill>
                  <a:srgbClr val="387038"/>
                </a:solidFill>
                <a:latin typeface="Century Gothic" panose="020B0502020202020204" pitchFamily="34" charset="0"/>
                <a:ea typeface="Calibri"/>
                <a:cs typeface="Times New Roman"/>
              </a:rPr>
              <a:t> bouwwerk.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belangrijk</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Als sleutelhanger ziet de toren er </a:t>
            </a:r>
            <a:r>
              <a:rPr lang="nl-NL" sz="2400" i="1" u="sng" dirty="0">
                <a:solidFill>
                  <a:srgbClr val="387038"/>
                </a:solidFill>
                <a:effectLst/>
                <a:latin typeface="Century Gothic" panose="020B0502020202020204" pitchFamily="34" charset="0"/>
                <a:ea typeface="Calibri"/>
                <a:cs typeface="Times New Roman"/>
              </a:rPr>
              <a:t>onbeduidend</a:t>
            </a:r>
            <a:r>
              <a:rPr lang="nl-NL" sz="2400" i="1" dirty="0">
                <a:solidFill>
                  <a:srgbClr val="387038"/>
                </a:solidFill>
                <a:effectLst/>
                <a:latin typeface="Century Gothic" panose="020B0502020202020204" pitchFamily="34" charset="0"/>
                <a:ea typeface="Calibri"/>
                <a:cs typeface="Times New Roman"/>
              </a:rPr>
              <a:t> uit.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uiten, lucht, gebouw, stad&#10;&#10;Automatisch gegenereerde beschrijving">
            <a:extLst>
              <a:ext uri="{FF2B5EF4-FFF2-40B4-BE49-F238E27FC236}">
                <a16:creationId xmlns:a16="http://schemas.microsoft.com/office/drawing/2014/main" id="{56CBFC0B-14C0-4B80-9F6D-E768789964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470" y="2252575"/>
            <a:ext cx="3913973" cy="2778921"/>
          </a:xfrm>
          <a:prstGeom prst="rect">
            <a:avLst/>
          </a:prstGeom>
        </p:spPr>
      </p:pic>
      <p:pic>
        <p:nvPicPr>
          <p:cNvPr id="3" name="Afbeelding 2" descr="Afbeelding met sleutel&#10;&#10;Automatisch gegenereerde beschrijving">
            <a:extLst>
              <a:ext uri="{FF2B5EF4-FFF2-40B4-BE49-F238E27FC236}">
                <a16:creationId xmlns:a16="http://schemas.microsoft.com/office/drawing/2014/main" id="{5353BB40-3EDE-41E4-A27F-947EEAC839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252575"/>
            <a:ext cx="3701451" cy="2472569"/>
          </a:xfrm>
          <a:prstGeom prst="rect">
            <a:avLst/>
          </a:prstGeom>
        </p:spPr>
      </p:pic>
    </p:spTree>
    <p:extLst>
      <p:ext uri="{BB962C8B-B14F-4D97-AF65-F5344CB8AC3E}">
        <p14:creationId xmlns:p14="http://schemas.microsoft.com/office/powerpoint/2010/main" val="114013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stremmen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vrijgeven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blokkeren, tegenhouden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kunstenaars </a:t>
            </a:r>
            <a:r>
              <a:rPr lang="nl-NL" sz="2400" i="1" u="sng" dirty="0">
                <a:solidFill>
                  <a:srgbClr val="387038"/>
                </a:solidFill>
                <a:latin typeface="Century Gothic" panose="020B0502020202020204" pitchFamily="34" charset="0"/>
                <a:ea typeface="Calibri"/>
                <a:cs typeface="Times New Roman"/>
              </a:rPr>
              <a:t>stremden</a:t>
            </a:r>
            <a:r>
              <a:rPr lang="nl-NL" sz="2400" i="1" dirty="0">
                <a:solidFill>
                  <a:srgbClr val="387038"/>
                </a:solidFill>
                <a:latin typeface="Century Gothic" panose="020B0502020202020204" pitchFamily="34" charset="0"/>
                <a:ea typeface="Calibri"/>
                <a:cs typeface="Times New Roman"/>
              </a:rPr>
              <a:t> de weg.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doorlaten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Na een paar dagen werd de weg weer </a:t>
            </a:r>
            <a:r>
              <a:rPr lang="nl-NL" sz="2400" i="1" u="sng" dirty="0">
                <a:solidFill>
                  <a:srgbClr val="387038"/>
                </a:solidFill>
                <a:effectLst/>
                <a:latin typeface="Century Gothic" panose="020B0502020202020204" pitchFamily="34" charset="0"/>
                <a:ea typeface="Calibri"/>
                <a:cs typeface="Times New Roman"/>
              </a:rPr>
              <a:t>vrijgegeven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gras&#10;&#10;Automatisch gegenereerde beschrijving">
            <a:extLst>
              <a:ext uri="{FF2B5EF4-FFF2-40B4-BE49-F238E27FC236}">
                <a16:creationId xmlns:a16="http://schemas.microsoft.com/office/drawing/2014/main" id="{E2F6A894-0DFB-454F-BA34-75C75DAC35BC}"/>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91778" y="2708920"/>
            <a:ext cx="3712375" cy="2090066"/>
          </a:xfrm>
          <a:prstGeom prst="rect">
            <a:avLst/>
          </a:prstGeom>
        </p:spPr>
      </p:pic>
      <p:pic>
        <p:nvPicPr>
          <p:cNvPr id="3" name="Afbeelding 2" descr="Afbeelding met tekst, lucht, buiten, weg&#10;&#10;Automatisch gegenereerde beschrijving">
            <a:extLst>
              <a:ext uri="{FF2B5EF4-FFF2-40B4-BE49-F238E27FC236}">
                <a16:creationId xmlns:a16="http://schemas.microsoft.com/office/drawing/2014/main" id="{71C76D2E-2D2D-4E31-9F22-138E87C95491}"/>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5148064" y="2697244"/>
            <a:ext cx="3263576" cy="2101742"/>
          </a:xfrm>
          <a:prstGeom prst="rect">
            <a:avLst/>
          </a:prstGeom>
        </p:spPr>
      </p:pic>
    </p:spTree>
    <p:extLst>
      <p:ext uri="{BB962C8B-B14F-4D97-AF65-F5344CB8AC3E}">
        <p14:creationId xmlns:p14="http://schemas.microsoft.com/office/powerpoint/2010/main" val="11491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0216" y="44323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dirty="0">
                <a:solidFill>
                  <a:srgbClr val="387038"/>
                </a:solidFill>
                <a:latin typeface="Century Gothic" panose="020B0502020202020204" pitchFamily="34" charset="0"/>
                <a:ea typeface="Calibri"/>
                <a:cs typeface="Times New Roman"/>
              </a:rPr>
              <a:t>in de weer zijn</a:t>
            </a:r>
            <a:endParaRPr lang="nl-NL" sz="46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uitrusten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bezig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bouwers </a:t>
            </a:r>
            <a:r>
              <a:rPr lang="nl-NL" sz="2400" i="1" u="sng" dirty="0">
                <a:solidFill>
                  <a:srgbClr val="387038"/>
                </a:solidFill>
                <a:latin typeface="Century Gothic" panose="020B0502020202020204" pitchFamily="34" charset="0"/>
                <a:ea typeface="Calibri"/>
                <a:cs typeface="Times New Roman"/>
              </a:rPr>
              <a:t>zijn druk in de weer</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herstellen doo</a:t>
            </a:r>
            <a:r>
              <a:rPr lang="nl-NL" sz="2800" dirty="0">
                <a:latin typeface="Century Gothic" panose="020B0502020202020204" pitchFamily="34" charset="0"/>
                <a:ea typeface="Calibri"/>
                <a:cs typeface="Times New Roman"/>
              </a:rPr>
              <a:t>r rust te nemen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De bouwers moeten aan het eind van de dag goed </a:t>
            </a:r>
            <a:r>
              <a:rPr lang="nl-NL" sz="2400" i="1" u="sng" dirty="0">
                <a:solidFill>
                  <a:srgbClr val="387038"/>
                </a:solidFill>
                <a:effectLst/>
                <a:latin typeface="Century Gothic" panose="020B0502020202020204" pitchFamily="34" charset="0"/>
                <a:ea typeface="Calibri"/>
                <a:cs typeface="Times New Roman"/>
              </a:rPr>
              <a:t>uitrusten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lucht, buiten, transport, kraan&#10;&#10;Automatisch gegenereerde beschrijving">
            <a:extLst>
              <a:ext uri="{FF2B5EF4-FFF2-40B4-BE49-F238E27FC236}">
                <a16:creationId xmlns:a16="http://schemas.microsoft.com/office/drawing/2014/main" id="{067FF346-92D7-4F17-A1F1-8EA0A7B31E7F}"/>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560722" y="2420888"/>
            <a:ext cx="3594573" cy="2397580"/>
          </a:xfrm>
          <a:prstGeom prst="rect">
            <a:avLst/>
          </a:prstGeom>
        </p:spPr>
      </p:pic>
      <p:pic>
        <p:nvPicPr>
          <p:cNvPr id="3" name="Afbeelding 2">
            <a:extLst>
              <a:ext uri="{FF2B5EF4-FFF2-40B4-BE49-F238E27FC236}">
                <a16:creationId xmlns:a16="http://schemas.microsoft.com/office/drawing/2014/main" id="{94D35F97-E935-4262-96C0-9B9AA8D26428}"/>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4981913" y="2637654"/>
            <a:ext cx="3589190" cy="2397580"/>
          </a:xfrm>
          <a:prstGeom prst="rect">
            <a:avLst/>
          </a:prstGeom>
        </p:spPr>
      </p:pic>
    </p:spTree>
    <p:extLst>
      <p:ext uri="{BB962C8B-B14F-4D97-AF65-F5344CB8AC3E}">
        <p14:creationId xmlns:p14="http://schemas.microsoft.com/office/powerpoint/2010/main" val="78019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47 – 23 november 2021</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520"/>
            <a:ext cx="9128770" cy="63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15485" y="2079728"/>
            <a:ext cx="4921010" cy="11118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58904" y="2106399"/>
            <a:ext cx="4921011"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expositie</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13" idx="2"/>
          </p:cNvCxnSpPr>
          <p:nvPr/>
        </p:nvCxnSpPr>
        <p:spPr>
          <a:xfrm flipH="1">
            <a:off x="4283968" y="1129268"/>
            <a:ext cx="898671" cy="955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165452" y="3212976"/>
            <a:ext cx="990724"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262249"/>
            <a:ext cx="318051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968303" y="4190240"/>
            <a:ext cx="342012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taxeren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639138" y="522357"/>
            <a:ext cx="308700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509104" y="505237"/>
            <a:ext cx="33470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kunstwerk</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43310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21317" y="4280818"/>
            <a:ext cx="249094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galerij</a:t>
            </a: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0" name="Text Box 14"/>
          <p:cNvSpPr txBox="1"/>
          <p:nvPr/>
        </p:nvSpPr>
        <p:spPr>
          <a:xfrm>
            <a:off x="4860032" y="4923165"/>
            <a:ext cx="3600400" cy="9541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 name="Tekstvak 2"/>
          <p:cNvSpPr txBox="1"/>
          <p:nvPr/>
        </p:nvSpPr>
        <p:spPr>
          <a:xfrm>
            <a:off x="4860032" y="4923165"/>
            <a:ext cx="3888432" cy="954107"/>
          </a:xfrm>
          <a:prstGeom prst="rect">
            <a:avLst/>
          </a:prstGeom>
          <a:noFill/>
        </p:spPr>
        <p:txBody>
          <a:bodyPr wrap="square" rtlCol="0">
            <a:spAutoFit/>
          </a:bodyPr>
          <a:lstStyle/>
          <a:p>
            <a:r>
              <a:rPr lang="nl-NL" sz="2800" dirty="0">
                <a:latin typeface="Century Gothic" panose="020B0502020202020204" pitchFamily="34" charset="0"/>
              </a:rPr>
              <a:t>= bepalen hoeveel geld iets waard is</a:t>
            </a:r>
          </a:p>
        </p:txBody>
      </p:sp>
      <p:sp>
        <p:nvSpPr>
          <p:cNvPr id="25" name="Text Box 14"/>
          <p:cNvSpPr txBox="1"/>
          <p:nvPr/>
        </p:nvSpPr>
        <p:spPr>
          <a:xfrm>
            <a:off x="1016015" y="3191613"/>
            <a:ext cx="3753745" cy="5181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6" name="Tekstvak 25"/>
          <p:cNvSpPr txBox="1"/>
          <p:nvPr/>
        </p:nvSpPr>
        <p:spPr>
          <a:xfrm>
            <a:off x="1043971" y="3194973"/>
            <a:ext cx="3741939" cy="954107"/>
          </a:xfrm>
          <a:prstGeom prst="rect">
            <a:avLst/>
          </a:prstGeom>
          <a:noFill/>
        </p:spPr>
        <p:txBody>
          <a:bodyPr wrap="square" rtlCol="0">
            <a:spAutoFit/>
          </a:bodyPr>
          <a:lstStyle/>
          <a:p>
            <a:r>
              <a:rPr lang="nl-NL" sz="2800" dirty="0">
                <a:latin typeface="Century Gothic" panose="020B0502020202020204" pitchFamily="34" charset="0"/>
              </a:rPr>
              <a:t>= de tentoonstelling</a:t>
            </a:r>
          </a:p>
          <a:p>
            <a:endParaRPr lang="nl-NL" sz="2800" dirty="0"/>
          </a:p>
        </p:txBody>
      </p:sp>
      <p:pic>
        <p:nvPicPr>
          <p:cNvPr id="18" name="Afbeelding 17" descr="Afbeelding met binnen, kamer, scène, tafel&#10;&#10;Automatisch gegenereerde beschrijving">
            <a:extLst>
              <a:ext uri="{FF2B5EF4-FFF2-40B4-BE49-F238E27FC236}">
                <a16:creationId xmlns:a16="http://schemas.microsoft.com/office/drawing/2014/main" id="{2A2D4110-B8DE-4AC1-AF74-FD0BE164AC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922" y="5085184"/>
            <a:ext cx="1524000" cy="984504"/>
          </a:xfrm>
          <a:prstGeom prst="rect">
            <a:avLst/>
          </a:prstGeom>
        </p:spPr>
      </p:pic>
      <p:pic>
        <p:nvPicPr>
          <p:cNvPr id="27" name="Picture 3" descr="C:\Users\vrielinf\Downloads\shutterstock_1656306139.jpg">
            <a:extLst>
              <a:ext uri="{FF2B5EF4-FFF2-40B4-BE49-F238E27FC236}">
                <a16:creationId xmlns:a16="http://schemas.microsoft.com/office/drawing/2014/main" id="{61874CF1-86BB-429E-857A-85BE7FF3798F}"/>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99000"/>
                    </a14:imgEffect>
                  </a14:imgLayer>
                </a14:imgProps>
              </a:ext>
              <a:ext uri="{28A0092B-C50C-407E-A947-70E740481C1C}">
                <a14:useLocalDpi xmlns:a14="http://schemas.microsoft.com/office/drawing/2010/main"/>
              </a:ext>
            </a:extLst>
          </a:blip>
          <a:srcRect/>
          <a:stretch>
            <a:fillRect/>
          </a:stretch>
        </p:blipFill>
        <p:spPr bwMode="auto">
          <a:xfrm>
            <a:off x="7798663" y="3552502"/>
            <a:ext cx="865324" cy="642319"/>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DAE8F522-4622-4185-A202-5229C7E347E3}"/>
              </a:ext>
            </a:extLst>
          </p:cNvPr>
          <p:cNvSpPr txBox="1"/>
          <p:nvPr/>
        </p:nvSpPr>
        <p:spPr>
          <a:xfrm>
            <a:off x="7469962" y="3443607"/>
            <a:ext cx="657401" cy="830997"/>
          </a:xfrm>
          <a:prstGeom prst="rect">
            <a:avLst/>
          </a:prstGeom>
          <a:noFill/>
        </p:spPr>
        <p:txBody>
          <a:bodyPr wrap="square" rtlCol="0">
            <a:spAutoFit/>
          </a:bodyPr>
          <a:lstStyle/>
          <a:p>
            <a:r>
              <a:rPr lang="nl-NL" sz="4800" dirty="0">
                <a:solidFill>
                  <a:srgbClr val="FF0000"/>
                </a:solidFill>
              </a:rPr>
              <a:t>?</a:t>
            </a:r>
          </a:p>
        </p:txBody>
      </p:sp>
      <p:pic>
        <p:nvPicPr>
          <p:cNvPr id="17" name="Afbeelding 16">
            <a:extLst>
              <a:ext uri="{FF2B5EF4-FFF2-40B4-BE49-F238E27FC236}">
                <a16:creationId xmlns:a16="http://schemas.microsoft.com/office/drawing/2014/main" id="{E0406DF2-0CA2-45C2-87E0-4ED4C3FC50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3748" y="391524"/>
            <a:ext cx="1196752" cy="1196752"/>
          </a:xfrm>
          <a:prstGeom prst="rect">
            <a:avLst/>
          </a:prstGeom>
        </p:spPr>
      </p:pic>
      <p:pic>
        <p:nvPicPr>
          <p:cNvPr id="28" name="Afbeelding 27" descr="Afbeelding met buiten, kleurrijk&#10;&#10;Automatisch gegenereerde beschrijving">
            <a:extLst>
              <a:ext uri="{FF2B5EF4-FFF2-40B4-BE49-F238E27FC236}">
                <a16:creationId xmlns:a16="http://schemas.microsoft.com/office/drawing/2014/main" id="{1EA6488F-8AE5-490C-8454-F85DB7D792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4312" y="1824111"/>
            <a:ext cx="2495813" cy="1572362"/>
          </a:xfrm>
          <a:prstGeom prst="rect">
            <a:avLst/>
          </a:prstGeom>
        </p:spPr>
      </p:pic>
    </p:spTree>
    <p:extLst>
      <p:ext uri="{BB962C8B-B14F-4D97-AF65-F5344CB8AC3E}">
        <p14:creationId xmlns:p14="http://schemas.microsoft.com/office/powerpoint/2010/main" val="266436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bij wijze van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als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Eiffeltoren was </a:t>
            </a:r>
            <a:r>
              <a:rPr lang="nl-NL" sz="2800" i="1" u="sng" dirty="0">
                <a:solidFill>
                  <a:srgbClr val="387038"/>
                </a:solidFill>
                <a:latin typeface="Century Gothic" panose="020B0502020202020204" pitchFamily="34" charset="0"/>
                <a:cs typeface="Times New Roman"/>
              </a:rPr>
              <a:t>bij wijze van</a:t>
            </a:r>
            <a:r>
              <a:rPr lang="nl-NL" sz="2800" i="1" dirty="0">
                <a:solidFill>
                  <a:srgbClr val="387038"/>
                </a:solidFill>
                <a:latin typeface="Century Gothic" panose="020B0502020202020204" pitchFamily="34" charset="0"/>
                <a:cs typeface="Times New Roman"/>
              </a:rPr>
              <a:t> een puzzel. </a:t>
            </a:r>
            <a:endParaRPr lang="nl-NL" sz="2800" i="1" dirty="0">
              <a:solidFill>
                <a:srgbClr val="00B050"/>
              </a:solidFill>
              <a:latin typeface="Century Gothic" panose="020B0502020202020204" pitchFamily="34" charset="0"/>
            </a:endParaRPr>
          </a:p>
        </p:txBody>
      </p:sp>
      <p:pic>
        <p:nvPicPr>
          <p:cNvPr id="9" name="Picture 2">
            <a:extLst>
              <a:ext uri="{FF2B5EF4-FFF2-40B4-BE49-F238E27FC236}">
                <a16:creationId xmlns:a16="http://schemas.microsoft.com/office/drawing/2014/main" id="{18E9CCDA-5CF7-4856-8275-88139E1D1E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5736" y="1276945"/>
            <a:ext cx="5384229" cy="430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05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58641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een kink in de kabel</a:t>
            </a:r>
            <a:br>
              <a:rPr lang="nl-NL" sz="8000" b="1" u="sng" dirty="0">
                <a:solidFill>
                  <a:prstClr val="black"/>
                </a:solidFill>
                <a:latin typeface="Century Gothic" panose="020B0502020202020204" pitchFamily="34" charset="0"/>
              </a:rPr>
            </a:br>
            <a:r>
              <a:rPr lang="nl-NL" sz="4000" dirty="0">
                <a:solidFill>
                  <a:prstClr val="black"/>
                </a:solidFill>
                <a:latin typeface="Century Gothic" panose="020B0502020202020204" pitchFamily="34" charset="0"/>
              </a:rPr>
              <a:t>= </a:t>
            </a:r>
            <a:r>
              <a:rPr lang="nl-NL" sz="3600" dirty="0">
                <a:latin typeface="Century Gothic" panose="020B0502020202020204" pitchFamily="34" charset="0"/>
              </a:rPr>
              <a:t>een onverwacht probleem, een onverwachte gebeurtenis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Er kwam </a:t>
            </a:r>
            <a:r>
              <a:rPr lang="nl-NL" sz="2800" i="1" u="sng" dirty="0">
                <a:solidFill>
                  <a:srgbClr val="387038"/>
                </a:solidFill>
                <a:latin typeface="Century Gothic" panose="020B0502020202020204" pitchFamily="34" charset="0"/>
                <a:cs typeface="Times New Roman"/>
              </a:rPr>
              <a:t>een kink in de kabel</a:t>
            </a:r>
            <a:r>
              <a:rPr lang="nl-NL" sz="2800" i="1" dirty="0">
                <a:solidFill>
                  <a:srgbClr val="387038"/>
                </a:solidFill>
                <a:latin typeface="Century Gothic" panose="020B0502020202020204" pitchFamily="34" charset="0"/>
                <a:cs typeface="Times New Roman"/>
              </a:rPr>
              <a:t> toen kunstenaars gingen demonstreren. </a:t>
            </a:r>
            <a:endParaRPr lang="nl-NL" sz="2800" i="1" dirty="0">
              <a:solidFill>
                <a:srgbClr val="00B050"/>
              </a:solidFill>
              <a:latin typeface="Century Gothic" panose="020B0502020202020204" pitchFamily="34" charset="0"/>
            </a:endParaRPr>
          </a:p>
        </p:txBody>
      </p:sp>
      <p:pic>
        <p:nvPicPr>
          <p:cNvPr id="9" name="Picture 2">
            <a:extLst>
              <a:ext uri="{FF2B5EF4-FFF2-40B4-BE49-F238E27FC236}">
                <a16:creationId xmlns:a16="http://schemas.microsoft.com/office/drawing/2014/main" id="{AE7D9E38-A1F2-44B0-93B9-BDF1052718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2118" y="2219452"/>
            <a:ext cx="4026106" cy="3225772"/>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BFE7DF54-F678-4CDE-832F-C2C8B5C71EC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259" b="93436" l="6661" r="95407">
                        <a14:foregroundMark x1="24299" y1="17157" x2="11989" y2="29470"/>
                        <a14:foregroundMark x1="11989" y1="29470" x2="8636" y2="41829"/>
                        <a14:foregroundMark x1="43087" y1="63015" x2="57556" y2="66908"/>
                        <a14:foregroundMark x1="43868" y1="40652" x2="54433" y2="54006"/>
                        <a14:foregroundMark x1="54433" y1="54006" x2="55214" y2="54550"/>
                        <a14:foregroundMark x1="37575" y1="26030" x2="37575" y2="38343"/>
                        <a14:foregroundMark x1="49185" y1="12187" x2="50712" y2="12054"/>
                        <a14:foregroundMark x1="44077" y1="12631" x2="45502" y2="12507"/>
                        <a14:foregroundMark x1="27423" y1="14079" x2="40713" y2="12923"/>
                        <a14:foregroundMark x1="62839" y1="11000" x2="77630" y2="19466"/>
                        <a14:foregroundMark x1="77630" y1="19466" x2="86587" y2="33409"/>
                        <a14:foregroundMark x1="86587" y1="33409" x2="91594" y2="52331"/>
                        <a14:foregroundMark x1="91594" y1="52331" x2="86403" y2="68040"/>
                        <a14:foregroundMark x1="86403" y1="68040" x2="74828" y2="81077"/>
                        <a14:foregroundMark x1="57901" y1="85029" x2="41479" y2="88864"/>
                        <a14:foregroundMark x1="74828" y1="81077" x2="60169" y2="84500"/>
                        <a14:foregroundMark x1="41479" y1="88864" x2="25448" y2="80761"/>
                        <a14:foregroundMark x1="25448" y1="80761" x2="21176" y2="74966"/>
                        <a14:foregroundMark x1="26229" y1="24083" x2="76298" y2="74966"/>
                        <a14:foregroundMark x1="23105" y1="22182" x2="33303" y2="34903"/>
                        <a14:foregroundMark x1="40698" y1="6338" x2="73588" y2="13671"/>
                        <a14:foregroundMark x1="6706" y1="45315" x2="15296" y2="70756"/>
                        <a14:foregroundMark x1="51677" y1="90403" x2="68581" y2="89860"/>
                        <a14:foregroundMark x1="68581" y1="89860" x2="68489" y2="86917"/>
                        <a14:foregroundMark x1="95498" y1="47986" x2="95498" y2="47986"/>
                        <a14:foregroundMark x1="95498" y1="47986" x2="95085" y2="50294"/>
                        <a14:foregroundMark x1="51677" y1="93481" x2="51677" y2="93481"/>
                        <a14:foregroundMark x1="50482" y1="3259" x2="50482" y2="3259"/>
                        <a14:backgroundMark x1="46991" y1="11770" x2="46991" y2="11770"/>
                        <a14:backgroundMark x1="45429" y1="11770" x2="48921" y2="12540"/>
                        <a14:backgroundMark x1="50896" y1="11770" x2="52044" y2="11770"/>
                        <a14:backgroundMark x1="42306" y1="12540" x2="42306" y2="12540"/>
                        <a14:backgroundMark x1="43914" y1="12404" x2="40698" y2="12902"/>
                        <a14:backgroundMark x1="53376" y1="11679" x2="53376" y2="11679"/>
                        <a14:backgroundMark x1="54341" y1="11453" x2="54341" y2="11453"/>
                        <a14:backgroundMark x1="39458" y1="12902" x2="39458" y2="12902"/>
                        <a14:backgroundMark x1="39688" y1="12404" x2="39688" y2="12404"/>
                        <a14:backgroundMark x1="44419" y1="12675" x2="44419" y2="12675"/>
                        <a14:backgroundMark x1="50161" y1="11906" x2="50161" y2="11906"/>
                        <a14:backgroundMark x1="59577" y1="85152" x2="59577" y2="85152"/>
                        <a14:backgroundMark x1="57832" y1="85152" x2="60083" y2="84654"/>
                        <a14:backgroundMark x1="62058" y1="84382" x2="62058" y2="84382"/>
                        <a14:backgroundMark x1="56592" y1="85650" x2="56592" y2="85650"/>
                      </a14:backgroundRemoval>
                    </a14:imgEffect>
                  </a14:imgLayer>
                </a14:imgProps>
              </a:ext>
              <a:ext uri="{28A0092B-C50C-407E-A947-70E740481C1C}">
                <a14:useLocalDpi xmlns:a14="http://schemas.microsoft.com/office/drawing/2010/main"/>
              </a:ext>
            </a:extLst>
          </a:blip>
          <a:stretch>
            <a:fillRect/>
          </a:stretch>
        </p:blipFill>
        <p:spPr>
          <a:xfrm>
            <a:off x="3370623" y="3007152"/>
            <a:ext cx="2402753" cy="2438072"/>
          </a:xfrm>
          <a:prstGeom prst="rect">
            <a:avLst/>
          </a:prstGeom>
        </p:spPr>
      </p:pic>
    </p:spTree>
    <p:extLst>
      <p:ext uri="{BB962C8B-B14F-4D97-AF65-F5344CB8AC3E}">
        <p14:creationId xmlns:p14="http://schemas.microsoft.com/office/powerpoint/2010/main" val="2353401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per se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zeker, beslist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toren moest </a:t>
            </a:r>
            <a:r>
              <a:rPr lang="nl-NL" sz="2800" i="1" u="sng" dirty="0">
                <a:solidFill>
                  <a:srgbClr val="387038"/>
                </a:solidFill>
                <a:latin typeface="Century Gothic" panose="020B0502020202020204" pitchFamily="34" charset="0"/>
                <a:cs typeface="Times New Roman"/>
              </a:rPr>
              <a:t>per se</a:t>
            </a:r>
            <a:r>
              <a:rPr lang="nl-NL" sz="2800" i="1" dirty="0">
                <a:solidFill>
                  <a:srgbClr val="387038"/>
                </a:solidFill>
                <a:latin typeface="Century Gothic" panose="020B0502020202020204" pitchFamily="34" charset="0"/>
                <a:cs typeface="Times New Roman"/>
              </a:rPr>
              <a:t> af voordat de Wereld-tentoonstelling begon. </a:t>
            </a:r>
            <a:endParaRPr lang="nl-NL" sz="2800" i="1" dirty="0">
              <a:solidFill>
                <a:srgbClr val="00B050"/>
              </a:solidFill>
              <a:latin typeface="Century Gothic" panose="020B0502020202020204" pitchFamily="34" charset="0"/>
            </a:endParaRPr>
          </a:p>
        </p:txBody>
      </p:sp>
      <p:pic>
        <p:nvPicPr>
          <p:cNvPr id="9" name="Picture 2">
            <a:extLst>
              <a:ext uri="{FF2B5EF4-FFF2-40B4-BE49-F238E27FC236}">
                <a16:creationId xmlns:a16="http://schemas.microsoft.com/office/drawing/2014/main" id="{D55710A5-5350-4B8E-90AF-DB47319C3B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332656"/>
            <a:ext cx="4084072" cy="532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4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expositie</a:t>
            </a:r>
          </a:p>
        </p:txBody>
      </p:sp>
      <p:sp>
        <p:nvSpPr>
          <p:cNvPr id="7" name="Tekstvak 6">
            <a:extLst>
              <a:ext uri="{FF2B5EF4-FFF2-40B4-BE49-F238E27FC236}">
                <a16:creationId xmlns:a16="http://schemas.microsoft.com/office/drawing/2014/main" id="{05D6AC26-4232-4483-A5E5-D26F45F75238}"/>
              </a:ext>
            </a:extLst>
          </p:cNvPr>
          <p:cNvSpPr txBox="1"/>
          <p:nvPr/>
        </p:nvSpPr>
        <p:spPr>
          <a:xfrm>
            <a:off x="1818568" y="4618002"/>
            <a:ext cx="2880320" cy="646331"/>
          </a:xfrm>
          <a:prstGeom prst="rect">
            <a:avLst/>
          </a:prstGeom>
          <a:noFill/>
        </p:spPr>
        <p:txBody>
          <a:bodyPr wrap="square" rtlCol="0">
            <a:spAutoFit/>
          </a:bodyPr>
          <a:lstStyle/>
          <a:p>
            <a:r>
              <a:rPr lang="nl-NL" sz="3600" dirty="0">
                <a:solidFill>
                  <a:schemeClr val="bg1"/>
                </a:solidFill>
              </a:rPr>
              <a:t>pendule</a:t>
            </a:r>
          </a:p>
        </p:txBody>
      </p:sp>
      <p:pic>
        <p:nvPicPr>
          <p:cNvPr id="3" name="Afbeelding 2" descr="Afbeelding met buiten, kleurrijk&#10;&#10;Automatisch gegenereerde beschrijving">
            <a:extLst>
              <a:ext uri="{FF2B5EF4-FFF2-40B4-BE49-F238E27FC236}">
                <a16:creationId xmlns:a16="http://schemas.microsoft.com/office/drawing/2014/main" id="{31CD52A4-8A4E-4FE0-AE8A-64AE3DF73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838" y="1226143"/>
            <a:ext cx="8599812" cy="5417882"/>
          </a:xfrm>
          <a:prstGeom prst="rect">
            <a:avLst/>
          </a:prstGeom>
        </p:spPr>
      </p:pic>
    </p:spTree>
    <p:extLst>
      <p:ext uri="{BB962C8B-B14F-4D97-AF65-F5344CB8AC3E}">
        <p14:creationId xmlns:p14="http://schemas.microsoft.com/office/powerpoint/2010/main" val="35723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bij wijze van</a:t>
            </a:r>
          </a:p>
        </p:txBody>
      </p:sp>
      <p:pic>
        <p:nvPicPr>
          <p:cNvPr id="1026" name="Picture 2">
            <a:extLst>
              <a:ext uri="{FF2B5EF4-FFF2-40B4-BE49-F238E27FC236}">
                <a16:creationId xmlns:a16="http://schemas.microsoft.com/office/drawing/2014/main" id="{9E9D149E-3794-455A-8B2B-B9D267E217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0019" y="1556792"/>
            <a:ext cx="6267450" cy="50101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A044A2B6-B97A-4568-B3F9-4F62149C293B}"/>
              </a:ext>
            </a:extLst>
          </p:cNvPr>
          <p:cNvSpPr txBox="1"/>
          <p:nvPr/>
        </p:nvSpPr>
        <p:spPr>
          <a:xfrm>
            <a:off x="4139952" y="6336110"/>
            <a:ext cx="4820354" cy="230832"/>
          </a:xfrm>
          <a:prstGeom prst="rect">
            <a:avLst/>
          </a:prstGeom>
          <a:noFill/>
        </p:spPr>
        <p:txBody>
          <a:bodyPr wrap="square">
            <a:spAutoFit/>
          </a:bodyPr>
          <a:lstStyle/>
          <a:p>
            <a:r>
              <a:rPr lang="nl-NL" sz="900" dirty="0"/>
              <a:t>https://commons.wikimedia.org/wiki/File:Construction_tour_eiffel4.JPG</a:t>
            </a:r>
          </a:p>
        </p:txBody>
      </p:sp>
    </p:spTree>
    <p:extLst>
      <p:ext uri="{BB962C8B-B14F-4D97-AF65-F5344CB8AC3E}">
        <p14:creationId xmlns:p14="http://schemas.microsoft.com/office/powerpoint/2010/main" val="305916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stabiel</a:t>
            </a:r>
          </a:p>
        </p:txBody>
      </p:sp>
      <p:pic>
        <p:nvPicPr>
          <p:cNvPr id="4098" name="Picture 2">
            <a:extLst>
              <a:ext uri="{FF2B5EF4-FFF2-40B4-BE49-F238E27FC236}">
                <a16:creationId xmlns:a16="http://schemas.microsoft.com/office/drawing/2014/main" id="{E613AAD3-6057-440E-B2A9-9CB9574669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1430" y="188640"/>
            <a:ext cx="4241139" cy="648072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943E50A7-A04B-44B1-87DF-F6FDD862186A}"/>
              </a:ext>
            </a:extLst>
          </p:cNvPr>
          <p:cNvSpPr txBox="1"/>
          <p:nvPr/>
        </p:nvSpPr>
        <p:spPr>
          <a:xfrm>
            <a:off x="6084168" y="6611779"/>
            <a:ext cx="4818646" cy="246221"/>
          </a:xfrm>
          <a:prstGeom prst="rect">
            <a:avLst/>
          </a:prstGeom>
          <a:noFill/>
        </p:spPr>
        <p:txBody>
          <a:bodyPr wrap="square">
            <a:spAutoFit/>
          </a:bodyPr>
          <a:lstStyle/>
          <a:p>
            <a:r>
              <a:rPr lang="nl-NL" sz="1000" dirty="0">
                <a:solidFill>
                  <a:schemeClr val="bg1">
                    <a:lumMod val="85000"/>
                  </a:schemeClr>
                </a:solidFill>
              </a:rPr>
              <a:t>https://commons.wikimedia.org/wiki/File:Eiffel_00.png</a:t>
            </a:r>
          </a:p>
        </p:txBody>
      </p:sp>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433048" cy="1200329"/>
          </a:xfrm>
          <a:prstGeom prst="rect">
            <a:avLst/>
          </a:prstGeom>
          <a:noFill/>
        </p:spPr>
        <p:txBody>
          <a:bodyPr wrap="square" rtlCol="0">
            <a:spAutoFit/>
          </a:bodyPr>
          <a:lstStyle/>
          <a:p>
            <a:r>
              <a:rPr lang="nl-NL" sz="7200" b="1" u="sng" dirty="0">
                <a:latin typeface="Century Gothic" panose="020B0502020202020204" pitchFamily="34" charset="0"/>
              </a:rPr>
              <a:t>voorzien</a:t>
            </a:r>
          </a:p>
        </p:txBody>
      </p:sp>
      <p:pic>
        <p:nvPicPr>
          <p:cNvPr id="4" name="Afbeelding 3">
            <a:extLst>
              <a:ext uri="{FF2B5EF4-FFF2-40B4-BE49-F238E27FC236}">
                <a16:creationId xmlns:a16="http://schemas.microsoft.com/office/drawing/2014/main" id="{5F43CE3C-844F-4BDA-914E-79680E0BEB0B}"/>
              </a:ext>
            </a:extLst>
          </p:cNvPr>
          <p:cNvPicPr>
            <a:picLocks noChangeAspect="1"/>
          </p:cNvPicPr>
          <p:nvPr/>
        </p:nvPicPr>
        <p:blipFill>
          <a:blip r:embed="rId3"/>
          <a:stretch>
            <a:fillRect/>
          </a:stretch>
        </p:blipFill>
        <p:spPr>
          <a:xfrm>
            <a:off x="1150575" y="1226143"/>
            <a:ext cx="6842850" cy="5536020"/>
          </a:xfrm>
          <a:prstGeom prst="rect">
            <a:avLst/>
          </a:prstGeom>
        </p:spPr>
      </p:pic>
      <p:sp>
        <p:nvSpPr>
          <p:cNvPr id="7" name="Tekstvak 6">
            <a:extLst>
              <a:ext uri="{FF2B5EF4-FFF2-40B4-BE49-F238E27FC236}">
                <a16:creationId xmlns:a16="http://schemas.microsoft.com/office/drawing/2014/main" id="{90732090-86B3-478C-AD14-4608A407650C}"/>
              </a:ext>
            </a:extLst>
          </p:cNvPr>
          <p:cNvSpPr txBox="1"/>
          <p:nvPr/>
        </p:nvSpPr>
        <p:spPr>
          <a:xfrm>
            <a:off x="3995936" y="6517238"/>
            <a:ext cx="4944532" cy="261610"/>
          </a:xfrm>
          <a:prstGeom prst="rect">
            <a:avLst/>
          </a:prstGeom>
          <a:noFill/>
        </p:spPr>
        <p:txBody>
          <a:bodyPr wrap="square">
            <a:spAutoFit/>
          </a:bodyPr>
          <a:lstStyle/>
          <a:p>
            <a:r>
              <a:rPr lang="nl-NL" sz="1050" dirty="0">
                <a:solidFill>
                  <a:schemeClr val="bg1">
                    <a:lumMod val="75000"/>
                  </a:schemeClr>
                </a:solidFill>
              </a:rPr>
              <a:t>https://commons.wikimedia.org/wiki/File:Construction_tour_eiffel.JPG</a:t>
            </a:r>
          </a:p>
        </p:txBody>
      </p:sp>
    </p:spTree>
    <p:extLst>
      <p:ext uri="{BB962C8B-B14F-4D97-AF65-F5344CB8AC3E}">
        <p14:creationId xmlns:p14="http://schemas.microsoft.com/office/powerpoint/2010/main" val="417590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voorgoed</a:t>
            </a:r>
          </a:p>
        </p:txBody>
      </p:sp>
      <p:pic>
        <p:nvPicPr>
          <p:cNvPr id="4" name="Afbeelding 3" descr="Afbeelding met gebouw, toren&#10;&#10;Automatisch gegenereerde beschrijving">
            <a:extLst>
              <a:ext uri="{FF2B5EF4-FFF2-40B4-BE49-F238E27FC236}">
                <a16:creationId xmlns:a16="http://schemas.microsoft.com/office/drawing/2014/main" id="{907E2E57-6817-41F7-8CF4-E17F756886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690" y="1202066"/>
            <a:ext cx="8726619" cy="5515224"/>
          </a:xfrm>
          <a:prstGeom prst="rect">
            <a:avLst/>
          </a:prstGeom>
        </p:spPr>
      </p:pic>
    </p:spTree>
    <p:extLst>
      <p:ext uri="{BB962C8B-B14F-4D97-AF65-F5344CB8AC3E}">
        <p14:creationId xmlns:p14="http://schemas.microsoft.com/office/powerpoint/2010/main" val="305370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imposant</a:t>
            </a:r>
          </a:p>
        </p:txBody>
      </p:sp>
      <p:pic>
        <p:nvPicPr>
          <p:cNvPr id="4" name="Afbeelding 3" descr="Afbeelding met buiten, lucht, gebouw, stad&#10;&#10;Automatisch gegenereerde beschrijving">
            <a:extLst>
              <a:ext uri="{FF2B5EF4-FFF2-40B4-BE49-F238E27FC236}">
                <a16:creationId xmlns:a16="http://schemas.microsoft.com/office/drawing/2014/main" id="{7FF8766D-4F2F-4D69-8322-1CA48375F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241" y="1226143"/>
            <a:ext cx="7823518" cy="5554698"/>
          </a:xfrm>
          <a:prstGeom prst="rect">
            <a:avLst/>
          </a:prstGeom>
        </p:spPr>
      </p:pic>
    </p:spTree>
    <p:extLst>
      <p:ext uri="{BB962C8B-B14F-4D97-AF65-F5344CB8AC3E}">
        <p14:creationId xmlns:p14="http://schemas.microsoft.com/office/powerpoint/2010/main" val="24376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69551"/>
          </a:xfrm>
          <a:prstGeom prst="rect">
            <a:avLst/>
          </a:prstGeom>
          <a:noFill/>
        </p:spPr>
        <p:txBody>
          <a:bodyPr wrap="square" rtlCol="0">
            <a:spAutoFit/>
          </a:bodyPr>
          <a:lstStyle/>
          <a:p>
            <a:r>
              <a:rPr lang="nl-NL" sz="7000" b="1" u="sng" dirty="0">
                <a:latin typeface="Century Gothic" panose="020B0502020202020204" pitchFamily="34" charset="0"/>
              </a:rPr>
              <a:t>een kink in de kabel</a:t>
            </a:r>
          </a:p>
        </p:txBody>
      </p:sp>
      <p:pic>
        <p:nvPicPr>
          <p:cNvPr id="2050" name="Picture 2">
            <a:extLst>
              <a:ext uri="{FF2B5EF4-FFF2-40B4-BE49-F238E27FC236}">
                <a16:creationId xmlns:a16="http://schemas.microsoft.com/office/drawing/2014/main" id="{9CF4E4DB-C2C3-47B9-A0CE-E32B691DCF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9990" y="1340768"/>
            <a:ext cx="6324020" cy="506689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73F5D26E-191A-436F-A496-FF437209305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259" b="93436" l="6661" r="95407">
                        <a14:foregroundMark x1="24299" y1="17157" x2="11989" y2="29470"/>
                        <a14:foregroundMark x1="11989" y1="29470" x2="8636" y2="41829"/>
                        <a14:foregroundMark x1="43087" y1="63015" x2="57556" y2="66908"/>
                        <a14:foregroundMark x1="43868" y1="40652" x2="54433" y2="54006"/>
                        <a14:foregroundMark x1="54433" y1="54006" x2="55214" y2="54550"/>
                        <a14:foregroundMark x1="37575" y1="26030" x2="37575" y2="38343"/>
                        <a14:foregroundMark x1="49185" y1="12187" x2="50712" y2="12054"/>
                        <a14:foregroundMark x1="44077" y1="12631" x2="45502" y2="12507"/>
                        <a14:foregroundMark x1="27423" y1="14079" x2="40713" y2="12923"/>
                        <a14:foregroundMark x1="62839" y1="11000" x2="77630" y2="19466"/>
                        <a14:foregroundMark x1="77630" y1="19466" x2="86587" y2="33409"/>
                        <a14:foregroundMark x1="86587" y1="33409" x2="91594" y2="52331"/>
                        <a14:foregroundMark x1="91594" y1="52331" x2="86403" y2="68040"/>
                        <a14:foregroundMark x1="86403" y1="68040" x2="74828" y2="81077"/>
                        <a14:foregroundMark x1="57901" y1="85029" x2="41479" y2="88864"/>
                        <a14:foregroundMark x1="74828" y1="81077" x2="60169" y2="84500"/>
                        <a14:foregroundMark x1="41479" y1="88864" x2="25448" y2="80761"/>
                        <a14:foregroundMark x1="25448" y1="80761" x2="21176" y2="74966"/>
                        <a14:foregroundMark x1="26229" y1="24083" x2="76298" y2="74966"/>
                        <a14:foregroundMark x1="23105" y1="22182" x2="33303" y2="34903"/>
                        <a14:foregroundMark x1="40698" y1="6338" x2="73588" y2="13671"/>
                        <a14:foregroundMark x1="6706" y1="45315" x2="15296" y2="70756"/>
                        <a14:foregroundMark x1="51677" y1="90403" x2="68581" y2="89860"/>
                        <a14:foregroundMark x1="68581" y1="89860" x2="68489" y2="86917"/>
                        <a14:foregroundMark x1="95498" y1="47986" x2="95498" y2="47986"/>
                        <a14:foregroundMark x1="95498" y1="47986" x2="95085" y2="50294"/>
                        <a14:foregroundMark x1="51677" y1="93481" x2="51677" y2="93481"/>
                        <a14:foregroundMark x1="50482" y1="3259" x2="50482" y2="3259"/>
                        <a14:backgroundMark x1="46991" y1="11770" x2="46991" y2="11770"/>
                        <a14:backgroundMark x1="45429" y1="11770" x2="48921" y2="12540"/>
                        <a14:backgroundMark x1="50896" y1="11770" x2="52044" y2="11770"/>
                        <a14:backgroundMark x1="42306" y1="12540" x2="42306" y2="12540"/>
                        <a14:backgroundMark x1="43914" y1="12404" x2="40698" y2="12902"/>
                        <a14:backgroundMark x1="53376" y1="11679" x2="53376" y2="11679"/>
                        <a14:backgroundMark x1="54341" y1="11453" x2="54341" y2="11453"/>
                        <a14:backgroundMark x1="39458" y1="12902" x2="39458" y2="12902"/>
                        <a14:backgroundMark x1="39688" y1="12404" x2="39688" y2="12404"/>
                        <a14:backgroundMark x1="44419" y1="12675" x2="44419" y2="12675"/>
                        <a14:backgroundMark x1="50161" y1="11906" x2="50161" y2="11906"/>
                        <a14:backgroundMark x1="59577" y1="85152" x2="59577" y2="85152"/>
                        <a14:backgroundMark x1="57832" y1="85152" x2="60083" y2="84654"/>
                        <a14:backgroundMark x1="62058" y1="84382" x2="62058" y2="84382"/>
                        <a14:backgroundMark x1="56592" y1="85650" x2="56592" y2="85650"/>
                      </a14:backgroundRemoval>
                    </a14:imgEffect>
                  </a14:imgLayer>
                </a14:imgProps>
              </a:ext>
              <a:ext uri="{28A0092B-C50C-407E-A947-70E740481C1C}">
                <a14:useLocalDpi xmlns:a14="http://schemas.microsoft.com/office/drawing/2010/main"/>
              </a:ext>
            </a:extLst>
          </a:blip>
          <a:stretch>
            <a:fillRect/>
          </a:stretch>
        </p:blipFill>
        <p:spPr>
          <a:xfrm>
            <a:off x="2699792" y="2564904"/>
            <a:ext cx="3643792" cy="3697354"/>
          </a:xfrm>
          <a:prstGeom prst="rect">
            <a:avLst/>
          </a:prstGeom>
        </p:spPr>
      </p:pic>
      <p:sp>
        <p:nvSpPr>
          <p:cNvPr id="7" name="Tekstvak 6">
            <a:extLst>
              <a:ext uri="{FF2B5EF4-FFF2-40B4-BE49-F238E27FC236}">
                <a16:creationId xmlns:a16="http://schemas.microsoft.com/office/drawing/2014/main" id="{8C5B32B8-6638-44AE-9F45-AA2A7F9FC5FE}"/>
              </a:ext>
            </a:extLst>
          </p:cNvPr>
          <p:cNvSpPr txBox="1"/>
          <p:nvPr/>
        </p:nvSpPr>
        <p:spPr>
          <a:xfrm>
            <a:off x="3868087" y="6135556"/>
            <a:ext cx="4950994" cy="246221"/>
          </a:xfrm>
          <a:prstGeom prst="rect">
            <a:avLst/>
          </a:prstGeom>
          <a:noFill/>
        </p:spPr>
        <p:txBody>
          <a:bodyPr wrap="square">
            <a:spAutoFit/>
          </a:bodyPr>
          <a:lstStyle/>
          <a:p>
            <a:r>
              <a:rPr lang="nl-NL" sz="1000" dirty="0"/>
              <a:t>https://commons.wikimedia.org/wiki/File:Construction_tour_eiffel2.JPG</a:t>
            </a:r>
          </a:p>
        </p:txBody>
      </p:sp>
    </p:spTree>
    <p:extLst>
      <p:ext uri="{BB962C8B-B14F-4D97-AF65-F5344CB8AC3E}">
        <p14:creationId xmlns:p14="http://schemas.microsoft.com/office/powerpoint/2010/main" val="16471219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2349</TotalTime>
  <Words>994</Words>
  <Application>Microsoft Office PowerPoint</Application>
  <PresentationFormat>Diavoorstelling (4:3)</PresentationFormat>
  <Paragraphs>276</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Segoe UI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499</cp:revision>
  <dcterms:created xsi:type="dcterms:W3CDTF">2021-06-08T06:13:59Z</dcterms:created>
  <dcterms:modified xsi:type="dcterms:W3CDTF">2021-11-23T10:50:54Z</dcterms:modified>
</cp:coreProperties>
</file>