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1483" r:id="rId2"/>
    <p:sldId id="548" r:id="rId3"/>
    <p:sldId id="265" r:id="rId4"/>
    <p:sldId id="1468" r:id="rId5"/>
    <p:sldId id="1389" r:id="rId6"/>
    <p:sldId id="1163" r:id="rId7"/>
    <p:sldId id="1469" r:id="rId8"/>
    <p:sldId id="1076" r:id="rId9"/>
    <p:sldId id="1471" r:id="rId10"/>
    <p:sldId id="1486" r:id="rId11"/>
    <p:sldId id="1479" r:id="rId12"/>
    <p:sldId id="1465" r:id="rId13"/>
    <p:sldId id="934" r:id="rId14"/>
    <p:sldId id="1496" r:id="rId15"/>
    <p:sldId id="1498" r:id="rId16"/>
    <p:sldId id="1499" r:id="rId17"/>
    <p:sldId id="1500" r:id="rId18"/>
    <p:sldId id="1502" r:id="rId19"/>
    <p:sldId id="1503" r:id="rId20"/>
    <p:sldId id="1497" r:id="rId21"/>
    <p:sldId id="259" r:id="rId22"/>
    <p:sldId id="793" r:id="rId23"/>
    <p:sldId id="1501" r:id="rId24"/>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B4F499C-6223-491F-A0F5-9EF4750620DD}">
          <p14:sldIdLst>
            <p14:sldId id="1483"/>
            <p14:sldId id="548"/>
            <p14:sldId id="265"/>
            <p14:sldId id="1468"/>
            <p14:sldId id="1389"/>
            <p14:sldId id="1163"/>
            <p14:sldId id="1469"/>
            <p14:sldId id="1076"/>
            <p14:sldId id="1471"/>
            <p14:sldId id="1486"/>
            <p14:sldId id="1479"/>
            <p14:sldId id="1465"/>
            <p14:sldId id="934"/>
            <p14:sldId id="1496"/>
            <p14:sldId id="1498"/>
            <p14:sldId id="1499"/>
            <p14:sldId id="1500"/>
            <p14:sldId id="1502"/>
            <p14:sldId id="1503"/>
            <p14:sldId id="1497"/>
            <p14:sldId id="259"/>
            <p14:sldId id="793"/>
            <p14:sldId id="150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32" autoAdjust="0"/>
    <p:restoredTop sz="58668" autoAdjust="0"/>
  </p:normalViewPr>
  <p:slideViewPr>
    <p:cSldViewPr>
      <p:cViewPr varScale="1">
        <p:scale>
          <a:sx n="50" d="100"/>
          <a:sy n="50" d="100"/>
        </p:scale>
        <p:origin x="2328" y="43"/>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16-11-2021</a:t>
            </a:fld>
            <a:endParaRPr lang="nl-NL" dirty="0"/>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dirty="0"/>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‹nr.›</a:t>
            </a:fld>
            <a:endParaRPr lang="nl-NL" dirty="0"/>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dirty="0"/>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16-11-2021</a:t>
            </a:fld>
            <a:endParaRPr lang="nl-NL" dirty="0"/>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dirty="0"/>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dirty="0"/>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‹nr.›</a:t>
            </a:fld>
            <a:endParaRPr lang="nl-NL" dirty="0"/>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indent="0">
              <a:spcBef>
                <a:spcPts val="200"/>
              </a:spcBef>
              <a:spcAft>
                <a:spcPts val="200"/>
              </a:spcAft>
              <a:buNone/>
            </a:pPr>
            <a:endParaRPr lang="nl-NL" sz="1200" u="sng" dirty="0">
              <a:latin typeface="+mj-lt"/>
              <a:ea typeface="Times New Roman" panose="02020603050405020304" pitchFamily="18" charset="0"/>
              <a:cs typeface="Times New Roman" panose="02020603050405020304" pitchFamily="18" charset="0"/>
            </a:endParaRPr>
          </a:p>
          <a:p>
            <a:pPr marL="0" indent="0">
              <a:spcBef>
                <a:spcPts val="200"/>
              </a:spcBef>
              <a:spcAft>
                <a:spcPts val="200"/>
              </a:spcAft>
              <a:buNone/>
            </a:pPr>
            <a:r>
              <a:rPr lang="nl-NL" sz="1200" dirty="0">
                <a:latin typeface="+mj-lt"/>
                <a:ea typeface="Times New Roman" panose="02020603050405020304" pitchFamily="18" charset="0"/>
                <a:cs typeface="Times New Roman" panose="02020603050405020304" pitchFamily="18" charset="0"/>
              </a:rPr>
              <a:t>Knapperig: hard en breekbaar</a:t>
            </a:r>
          </a:p>
          <a:p>
            <a:pPr marL="0" indent="0">
              <a:spcBef>
                <a:spcPts val="200"/>
              </a:spcBef>
              <a:spcAft>
                <a:spcPts val="200"/>
              </a:spcAft>
              <a:buNone/>
            </a:pPr>
            <a:r>
              <a:rPr lang="nl-NL" sz="1200" dirty="0">
                <a:effectLst/>
                <a:latin typeface="+mj-lt"/>
                <a:ea typeface="Times New Roman" panose="02020603050405020304" pitchFamily="18" charset="0"/>
                <a:cs typeface="Times New Roman" panose="02020603050405020304" pitchFamily="18" charset="0"/>
              </a:rPr>
              <a:t>Goedkeuren </a:t>
            </a:r>
            <a:r>
              <a:rPr lang="nl-NL" sz="1200" dirty="0">
                <a:effectLst/>
                <a:latin typeface="Century Gothic" panose="020B0502020202020204" pitchFamily="34" charset="0"/>
                <a:ea typeface="Times New Roman" panose="02020603050405020304" pitchFamily="18" charset="0"/>
                <a:cs typeface="Times New Roman" panose="02020603050405020304" pitchFamily="18" charset="0"/>
              </a:rPr>
              <a:t>iets eerst onderzoeken en daarna zeggen dat het goed is</a:t>
            </a:r>
          </a:p>
          <a:p>
            <a:pPr marL="0" indent="0">
              <a:spcBef>
                <a:spcPts val="200"/>
              </a:spcBef>
              <a:spcAft>
                <a:spcPts val="200"/>
              </a:spcAft>
              <a:buNone/>
            </a:pPr>
            <a:r>
              <a:rPr lang="nl-NL" sz="1200" dirty="0">
                <a:latin typeface="+mj-lt"/>
                <a:ea typeface="Times New Roman" panose="02020603050405020304" pitchFamily="18" charset="0"/>
                <a:cs typeface="Times New Roman" panose="02020603050405020304" pitchFamily="18" charset="0"/>
              </a:rPr>
              <a:t>De voeding: het eten en drinken</a:t>
            </a:r>
          </a:p>
          <a:p>
            <a:pPr marL="0" indent="0">
              <a:spcBef>
                <a:spcPts val="200"/>
              </a:spcBef>
              <a:spcAft>
                <a:spcPts val="200"/>
              </a:spcAft>
              <a:buNone/>
            </a:pPr>
            <a:r>
              <a:rPr lang="nl-NL" sz="1200" dirty="0">
                <a:effectLst/>
                <a:latin typeface="+mj-lt"/>
                <a:ea typeface="Times New Roman" panose="02020603050405020304" pitchFamily="18" charset="0"/>
                <a:cs typeface="Times New Roman" panose="02020603050405020304" pitchFamily="18" charset="0"/>
              </a:rPr>
              <a:t>Verhitten: heet maken</a:t>
            </a:r>
          </a:p>
          <a:p>
            <a:pPr marL="0" indent="0">
              <a:spcBef>
                <a:spcPts val="200"/>
              </a:spcBef>
              <a:spcAft>
                <a:spcPts val="200"/>
              </a:spcAft>
              <a:buNone/>
            </a:pPr>
            <a:r>
              <a:rPr lang="nl-NL" sz="1200" dirty="0">
                <a:latin typeface="+mj-lt"/>
                <a:ea typeface="Times New Roman" panose="02020603050405020304" pitchFamily="18" charset="0"/>
                <a:cs typeface="Times New Roman" panose="02020603050405020304" pitchFamily="18" charset="0"/>
              </a:rPr>
              <a:t>Veilig: zonder gevaar</a:t>
            </a:r>
          </a:p>
          <a:p>
            <a:pPr marL="0" indent="0">
              <a:spcBef>
                <a:spcPts val="200"/>
              </a:spcBef>
              <a:spcAft>
                <a:spcPts val="200"/>
              </a:spcAft>
              <a:buNone/>
            </a:pPr>
            <a:r>
              <a:rPr lang="nl-NL" sz="1200" dirty="0">
                <a:effectLst/>
                <a:latin typeface="+mj-lt"/>
                <a:ea typeface="Times New Roman" panose="02020603050405020304" pitchFamily="18" charset="0"/>
                <a:cs typeface="Times New Roman" panose="02020603050405020304" pitchFamily="18" charset="0"/>
              </a:rPr>
              <a:t>Populair: iets wat veel mensen leuk vinden</a:t>
            </a:r>
          </a:p>
          <a:p>
            <a:pPr marL="0" indent="0">
              <a:spcBef>
                <a:spcPts val="200"/>
              </a:spcBef>
              <a:spcAft>
                <a:spcPts val="200"/>
              </a:spcAft>
              <a:buNone/>
            </a:pPr>
            <a:r>
              <a:rPr lang="nl-NL" sz="1200" dirty="0">
                <a:latin typeface="+mj-lt"/>
                <a:ea typeface="Times New Roman" panose="02020603050405020304" pitchFamily="18" charset="0"/>
                <a:cs typeface="Times New Roman" panose="02020603050405020304" pitchFamily="18" charset="0"/>
              </a:rPr>
              <a:t>Invoeren: spullen kopen in het buitenland en die naar het eigen land brengen</a:t>
            </a:r>
          </a:p>
          <a:p>
            <a:pPr marL="0" indent="0">
              <a:spcBef>
                <a:spcPts val="200"/>
              </a:spcBef>
              <a:spcAft>
                <a:spcPts val="200"/>
              </a:spcAft>
              <a:buNone/>
            </a:pPr>
            <a:r>
              <a:rPr lang="nl-NL" sz="1200" dirty="0">
                <a:effectLst/>
                <a:latin typeface="+mj-lt"/>
                <a:ea typeface="Times New Roman" panose="02020603050405020304" pitchFamily="18" charset="0"/>
                <a:cs typeface="Times New Roman" panose="02020603050405020304" pitchFamily="18" charset="0"/>
              </a:rPr>
              <a:t>Kweken:</a:t>
            </a:r>
            <a:r>
              <a:rPr lang="nl-NL" sz="1200" dirty="0">
                <a:latin typeface="+mj-lt"/>
                <a:ea typeface="Times New Roman" panose="02020603050405020304" pitchFamily="18" charset="0"/>
                <a:cs typeface="Times New Roman" panose="02020603050405020304" pitchFamily="18" charset="0"/>
              </a:rPr>
              <a:t> dieren verzorgen en zorgen dat ze jongen krijgen</a:t>
            </a:r>
            <a:endParaRPr lang="nl-NL" sz="1200" dirty="0">
              <a:effectLst/>
              <a:latin typeface="+mj-lt"/>
              <a:ea typeface="Times New Roman" panose="02020603050405020304" pitchFamily="18" charset="0"/>
              <a:cs typeface="Times New Roman" panose="02020603050405020304" pitchFamily="18" charset="0"/>
            </a:endParaRPr>
          </a:p>
          <a:p>
            <a:pPr marL="0" indent="0">
              <a:spcBef>
                <a:spcPts val="200"/>
              </a:spcBef>
              <a:spcAft>
                <a:spcPts val="200"/>
              </a:spcAft>
              <a:buNone/>
            </a:pPr>
            <a:r>
              <a:rPr lang="nl-NL" sz="1200" dirty="0">
                <a:latin typeface="+mj-lt"/>
                <a:ea typeface="Times New Roman" panose="02020603050405020304" pitchFamily="18" charset="0"/>
                <a:cs typeface="Times New Roman" panose="02020603050405020304" pitchFamily="18" charset="0"/>
              </a:rPr>
              <a:t>Officieel: volgens de regels</a:t>
            </a:r>
          </a:p>
          <a:p>
            <a:pPr marL="0" indent="0">
              <a:spcBef>
                <a:spcPts val="200"/>
              </a:spcBef>
              <a:spcAft>
                <a:spcPts val="200"/>
              </a:spcAft>
              <a:buNone/>
            </a:pPr>
            <a:r>
              <a:rPr lang="nl-NL" sz="1200" dirty="0">
                <a:effectLst/>
                <a:latin typeface="+mj-lt"/>
                <a:ea typeface="Times New Roman" panose="02020603050405020304" pitchFamily="18" charset="0"/>
                <a:cs typeface="Times New Roman" panose="02020603050405020304" pitchFamily="18" charset="0"/>
              </a:rPr>
              <a:t>Waarschijnlijk: bijna zeker</a:t>
            </a:r>
          </a:p>
          <a:p>
            <a:pPr fontAlgn="t">
              <a:spcBef>
                <a:spcPts val="200"/>
              </a:spcBef>
              <a:spcAft>
                <a:spcPts val="200"/>
              </a:spcAft>
            </a:pPr>
            <a:endParaRPr lang="nl-NL" sz="1200" b="0" dirty="0">
              <a:solidFill>
                <a:srgbClr val="4F4F4F"/>
              </a:solidFill>
              <a:effectLst/>
              <a:latin typeface="Verdana" panose="020B060403050404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a:t>
            </a:fld>
            <a:endParaRPr lang="nl-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dirty="0"/>
          </a:p>
        </p:txBody>
      </p:sp>
    </p:spTree>
    <p:extLst>
      <p:ext uri="{BB962C8B-B14F-4D97-AF65-F5344CB8AC3E}">
        <p14:creationId xmlns:p14="http://schemas.microsoft.com/office/powerpoint/2010/main" val="35424830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dirty="0"/>
          </a:p>
        </p:txBody>
      </p:sp>
    </p:spTree>
    <p:extLst>
      <p:ext uri="{BB962C8B-B14F-4D97-AF65-F5344CB8AC3E}">
        <p14:creationId xmlns:p14="http://schemas.microsoft.com/office/powerpoint/2010/main" val="30409921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dirty="0"/>
          </a:p>
        </p:txBody>
      </p:sp>
    </p:spTree>
    <p:extLst>
      <p:ext uri="{BB962C8B-B14F-4D97-AF65-F5344CB8AC3E}">
        <p14:creationId xmlns:p14="http://schemas.microsoft.com/office/powerpoint/2010/main" val="713430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dirty="0"/>
          </a:p>
        </p:txBody>
      </p:sp>
    </p:spTree>
    <p:extLst>
      <p:ext uri="{BB962C8B-B14F-4D97-AF65-F5344CB8AC3E}">
        <p14:creationId xmlns:p14="http://schemas.microsoft.com/office/powerpoint/2010/main" val="2684498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3</a:t>
            </a:fld>
            <a:endParaRPr lang="nl-NL" dirty="0"/>
          </a:p>
        </p:txBody>
      </p:sp>
    </p:spTree>
    <p:extLst>
      <p:ext uri="{BB962C8B-B14F-4D97-AF65-F5344CB8AC3E}">
        <p14:creationId xmlns:p14="http://schemas.microsoft.com/office/powerpoint/2010/main" val="3438952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dirty="0"/>
          </a:p>
        </p:txBody>
      </p:sp>
    </p:spTree>
    <p:extLst>
      <p:ext uri="{BB962C8B-B14F-4D97-AF65-F5344CB8AC3E}">
        <p14:creationId xmlns:p14="http://schemas.microsoft.com/office/powerpoint/2010/main" val="918506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dirty="0"/>
          </a:p>
        </p:txBody>
      </p:sp>
    </p:spTree>
    <p:extLst>
      <p:ext uri="{BB962C8B-B14F-4D97-AF65-F5344CB8AC3E}">
        <p14:creationId xmlns:p14="http://schemas.microsoft.com/office/powerpoint/2010/main" val="3247013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dirty="0"/>
          </a:p>
        </p:txBody>
      </p:sp>
    </p:spTree>
    <p:extLst>
      <p:ext uri="{BB962C8B-B14F-4D97-AF65-F5344CB8AC3E}">
        <p14:creationId xmlns:p14="http://schemas.microsoft.com/office/powerpoint/2010/main" val="1932800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dirty="0"/>
          </a:p>
        </p:txBody>
      </p:sp>
    </p:spTree>
    <p:extLst>
      <p:ext uri="{BB962C8B-B14F-4D97-AF65-F5344CB8AC3E}">
        <p14:creationId xmlns:p14="http://schemas.microsoft.com/office/powerpoint/2010/main" val="12029019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dirty="0"/>
          </a:p>
        </p:txBody>
      </p:sp>
    </p:spTree>
    <p:extLst>
      <p:ext uri="{BB962C8B-B14F-4D97-AF65-F5344CB8AC3E}">
        <p14:creationId xmlns:p14="http://schemas.microsoft.com/office/powerpoint/2010/main" val="16753860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dirty="0"/>
          </a:p>
        </p:txBody>
      </p:sp>
    </p:spTree>
    <p:extLst>
      <p:ext uri="{BB962C8B-B14F-4D97-AF65-F5344CB8AC3E}">
        <p14:creationId xmlns:p14="http://schemas.microsoft.com/office/powerpoint/2010/main" val="2756954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16-11-2021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16-11-2021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16-11-2021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16-11-2021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16-11-2021</a:t>
            </a:fld>
            <a:endParaRPr lang="nl-NL" dirty="0"/>
          </a:p>
        </p:txBody>
      </p:sp>
      <p:sp>
        <p:nvSpPr>
          <p:cNvPr id="5" name="Tijdelijke aanduiding voor voettekst 4"/>
          <p:cNvSpPr>
            <a:spLocks noGrp="1"/>
          </p:cNvSpPr>
          <p:nvPr>
            <p:ph type="ftr" sz="quarter" idx="11"/>
          </p:nvPr>
        </p:nvSpPr>
        <p:spPr/>
        <p:txBody>
          <a:bodyPr/>
          <a:lstStyle/>
          <a:p>
            <a:endParaRPr lang="nl-NL" dirty="0"/>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16-11-2021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16-11-2021</a:t>
            </a:fld>
            <a:endParaRPr lang="nl-NL" dirty="0"/>
          </a:p>
        </p:txBody>
      </p:sp>
      <p:sp>
        <p:nvSpPr>
          <p:cNvPr id="8" name="Tijdelijke aanduiding voor voettekst 7"/>
          <p:cNvSpPr>
            <a:spLocks noGrp="1"/>
          </p:cNvSpPr>
          <p:nvPr>
            <p:ph type="ftr" sz="quarter" idx="11"/>
          </p:nvPr>
        </p:nvSpPr>
        <p:spPr/>
        <p:txBody>
          <a:bodyPr/>
          <a:lstStyle/>
          <a:p>
            <a:endParaRPr lang="nl-NL" dirty="0"/>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16-11-2021</a:t>
            </a:fld>
            <a:endParaRPr lang="nl-NL" dirty="0"/>
          </a:p>
        </p:txBody>
      </p:sp>
      <p:sp>
        <p:nvSpPr>
          <p:cNvPr id="4" name="Tijdelijke aanduiding voor voettekst 3"/>
          <p:cNvSpPr>
            <a:spLocks noGrp="1"/>
          </p:cNvSpPr>
          <p:nvPr>
            <p:ph type="ftr" sz="quarter" idx="11"/>
          </p:nvPr>
        </p:nvSpPr>
        <p:spPr/>
        <p:txBody>
          <a:bodyPr/>
          <a:lstStyle/>
          <a:p>
            <a:endParaRPr lang="nl-NL" dirty="0"/>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16-11-2021</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16-11-2021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dirty="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16-11-2021</a:t>
            </a:fld>
            <a:endParaRPr lang="nl-NL" dirty="0"/>
          </a:p>
        </p:txBody>
      </p:sp>
      <p:sp>
        <p:nvSpPr>
          <p:cNvPr id="6" name="Tijdelijke aanduiding voor voettekst 5"/>
          <p:cNvSpPr>
            <a:spLocks noGrp="1"/>
          </p:cNvSpPr>
          <p:nvPr>
            <p:ph type="ftr" sz="quarter" idx="11"/>
          </p:nvPr>
        </p:nvSpPr>
        <p:spPr/>
        <p:txBody>
          <a:bodyPr/>
          <a:lstStyle/>
          <a:p>
            <a:endParaRPr lang="nl-NL" dirty="0"/>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16-11-2021</a:t>
            </a:fld>
            <a:endParaRPr lang="nl-NL" dirty="0"/>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dirty="0"/>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‹nr.›</a:t>
            </a:fld>
            <a:endParaRPr lang="nl-NL" dirty="0"/>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7.jpe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11.jpe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6.jpg"/><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5" Type="http://schemas.openxmlformats.org/officeDocument/2006/relationships/image" Target="../media/image32.jpeg"/><Relationship Id="rId4" Type="http://schemas.openxmlformats.org/officeDocument/2006/relationships/image" Target="../media/image31.jpe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7.jpe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8.pn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p:cNvSpPr>
            <a:spLocks noGrp="1"/>
          </p:cNvSpPr>
          <p:nvPr>
            <p:ph idx="1"/>
          </p:nvPr>
        </p:nvSpPr>
        <p:spPr>
          <a:xfrm>
            <a:off x="0" y="0"/>
            <a:ext cx="9144000" cy="6858000"/>
          </a:xfrm>
        </p:spPr>
        <p:txBody>
          <a:bodyPr>
            <a:noAutofit/>
          </a:bodyPr>
          <a:lstStyle/>
          <a:p>
            <a:pPr marL="0" indent="0" fontAlgn="b">
              <a:buNone/>
            </a:pPr>
            <a:r>
              <a:rPr lang="nl-NL" sz="2000" u="sng" dirty="0" err="1"/>
              <a:t>Semantisatieverhaal</a:t>
            </a:r>
            <a:r>
              <a:rPr lang="nl-NL" sz="2000" u="sng" dirty="0"/>
              <a:t>:</a:t>
            </a:r>
          </a:p>
          <a:p>
            <a:pPr marL="0" indent="0">
              <a:spcBef>
                <a:spcPts val="200"/>
              </a:spcBef>
              <a:spcAft>
                <a:spcPts val="200"/>
              </a:spcAft>
              <a:buNone/>
            </a:pPr>
            <a:r>
              <a:rPr lang="nl-NL" sz="1900" dirty="0">
                <a:latin typeface="+mj-lt"/>
                <a:ea typeface="Times New Roman" panose="02020603050405020304" pitchFamily="18" charset="0"/>
                <a:cs typeface="Times New Roman" panose="02020603050405020304" pitchFamily="18" charset="0"/>
              </a:rPr>
              <a:t>Vroeger toen ik 13 jaar was, at ik heel graag heel veel chips. Ik vond chips zó lekker! Het is zo lekker </a:t>
            </a:r>
            <a:r>
              <a:rPr lang="nl-NL" sz="1900" b="1" u="sng" dirty="0">
                <a:latin typeface="+mj-lt"/>
                <a:ea typeface="Times New Roman" panose="02020603050405020304" pitchFamily="18" charset="0"/>
                <a:cs typeface="Times New Roman" panose="02020603050405020304" pitchFamily="18" charset="0"/>
              </a:rPr>
              <a:t>knapperig.</a:t>
            </a:r>
            <a:r>
              <a:rPr lang="nl-NL" sz="1900" dirty="0">
                <a:latin typeface="+mj-lt"/>
                <a:ea typeface="Times New Roman" panose="02020603050405020304" pitchFamily="18" charset="0"/>
                <a:cs typeface="Times New Roman" panose="02020603050405020304" pitchFamily="18" charset="0"/>
              </a:rPr>
              <a:t> Het is </a:t>
            </a:r>
            <a:r>
              <a:rPr lang="nl-NL" sz="1900" b="1" i="1" dirty="0">
                <a:latin typeface="+mj-lt"/>
                <a:ea typeface="Times New Roman" panose="02020603050405020304" pitchFamily="18" charset="0"/>
                <a:cs typeface="Times New Roman" panose="02020603050405020304" pitchFamily="18" charset="0"/>
              </a:rPr>
              <a:t>hard en breekbaar</a:t>
            </a:r>
            <a:r>
              <a:rPr lang="nl-NL" sz="1900" dirty="0">
                <a:latin typeface="+mj-lt"/>
                <a:ea typeface="Times New Roman" panose="02020603050405020304" pitchFamily="18" charset="0"/>
                <a:cs typeface="Times New Roman" panose="02020603050405020304" pitchFamily="18" charset="0"/>
              </a:rPr>
              <a:t>. Ik hoopte dat mijn ouders het </a:t>
            </a:r>
            <a:r>
              <a:rPr lang="nl-NL" sz="1900" b="1" u="sng" dirty="0">
                <a:latin typeface="+mj-lt"/>
                <a:ea typeface="Times New Roman" panose="02020603050405020304" pitchFamily="18" charset="0"/>
                <a:cs typeface="Times New Roman" panose="02020603050405020304" pitchFamily="18" charset="0"/>
              </a:rPr>
              <a:t>goedkeurden</a:t>
            </a:r>
            <a:r>
              <a:rPr lang="nl-NL" sz="1900" dirty="0">
                <a:latin typeface="+mj-lt"/>
                <a:ea typeface="Times New Roman" panose="02020603050405020304" pitchFamily="18" charset="0"/>
                <a:cs typeface="Times New Roman" panose="02020603050405020304" pitchFamily="18" charset="0"/>
              </a:rPr>
              <a:t>. Goedkeuren betekent </a:t>
            </a:r>
            <a:r>
              <a:rPr lang="nl-NL" sz="1900" b="1" i="1" dirty="0">
                <a:latin typeface="+mj-lt"/>
                <a:ea typeface="Times New Roman" panose="02020603050405020304" pitchFamily="18" charset="0"/>
                <a:cs typeface="Times New Roman" panose="02020603050405020304" pitchFamily="18" charset="0"/>
              </a:rPr>
              <a:t>iets eerst onderzoeken en daarna zeggen dat het goed is</a:t>
            </a:r>
            <a:r>
              <a:rPr lang="nl-NL" sz="1900" dirty="0">
                <a:latin typeface="+mj-lt"/>
                <a:ea typeface="Times New Roman" panose="02020603050405020304" pitchFamily="18" charset="0"/>
                <a:cs typeface="Times New Roman" panose="02020603050405020304" pitchFamily="18" charset="0"/>
              </a:rPr>
              <a:t>. Maar dat deze ze natuurlijk niet! Ze keurden het niet goed. Ze keurden het af. Ze vonden chips geen gezonde </a:t>
            </a:r>
            <a:r>
              <a:rPr lang="nl-NL" sz="1900" b="1" u="sng" dirty="0">
                <a:latin typeface="+mj-lt"/>
                <a:ea typeface="Times New Roman" panose="02020603050405020304" pitchFamily="18" charset="0"/>
                <a:cs typeface="Times New Roman" panose="02020603050405020304" pitchFamily="18" charset="0"/>
              </a:rPr>
              <a:t>voeding</a:t>
            </a:r>
            <a:r>
              <a:rPr lang="nl-NL" sz="1900" dirty="0">
                <a:latin typeface="+mj-lt"/>
                <a:ea typeface="Times New Roman" panose="02020603050405020304" pitchFamily="18" charset="0"/>
                <a:cs typeface="Times New Roman" panose="02020603050405020304" pitchFamily="18" charset="0"/>
              </a:rPr>
              <a:t>. Voeding is </a:t>
            </a:r>
            <a:r>
              <a:rPr lang="nl-NL" sz="1900" b="1" i="1" dirty="0">
                <a:latin typeface="+mj-lt"/>
                <a:ea typeface="Times New Roman" panose="02020603050405020304" pitchFamily="18" charset="0"/>
                <a:cs typeface="Times New Roman" panose="02020603050405020304" pitchFamily="18" charset="0"/>
              </a:rPr>
              <a:t>het eten en drinken</a:t>
            </a:r>
            <a:r>
              <a:rPr lang="nl-NL" sz="1900" dirty="0">
                <a:latin typeface="+mj-lt"/>
                <a:ea typeface="Times New Roman" panose="02020603050405020304" pitchFamily="18" charset="0"/>
                <a:cs typeface="Times New Roman" panose="02020603050405020304" pitchFamily="18" charset="0"/>
              </a:rPr>
              <a:t>. En dat is natuurlijk ook zo! Ik mocht altijd zo veel fruit eten als ik zelf wilde. Fruit eten is </a:t>
            </a:r>
            <a:r>
              <a:rPr lang="nl-NL" sz="1900" b="1" u="sng" dirty="0">
                <a:latin typeface="+mj-lt"/>
                <a:ea typeface="Times New Roman" panose="02020603050405020304" pitchFamily="18" charset="0"/>
                <a:cs typeface="Times New Roman" panose="02020603050405020304" pitchFamily="18" charset="0"/>
              </a:rPr>
              <a:t>veilig; </a:t>
            </a:r>
            <a:r>
              <a:rPr lang="nl-NL" sz="1900" b="1" i="1" dirty="0">
                <a:latin typeface="+mj-lt"/>
                <a:ea typeface="Times New Roman" panose="02020603050405020304" pitchFamily="18" charset="0"/>
                <a:cs typeface="Times New Roman" panose="02020603050405020304" pitchFamily="18" charset="0"/>
              </a:rPr>
              <a:t>is zonder gevaar. </a:t>
            </a:r>
            <a:r>
              <a:rPr lang="nl-NL" sz="1900" dirty="0">
                <a:latin typeface="+mj-lt"/>
                <a:ea typeface="Times New Roman" panose="02020603050405020304" pitchFamily="18" charset="0"/>
                <a:cs typeface="Times New Roman" panose="02020603050405020304" pitchFamily="18" charset="0"/>
              </a:rPr>
              <a:t>Het is gezond en dus veel beter dan zakken chips leeg eten. Voor veel kinderen is chips </a:t>
            </a:r>
            <a:r>
              <a:rPr lang="nl-NL" sz="1900" b="1" u="sng" dirty="0">
                <a:latin typeface="+mj-lt"/>
                <a:ea typeface="Times New Roman" panose="02020603050405020304" pitchFamily="18" charset="0"/>
                <a:cs typeface="Times New Roman" panose="02020603050405020304" pitchFamily="18" charset="0"/>
              </a:rPr>
              <a:t>populair. </a:t>
            </a:r>
            <a:r>
              <a:rPr lang="nl-NL" sz="1900" dirty="0">
                <a:latin typeface="+mj-lt"/>
                <a:ea typeface="Times New Roman" panose="02020603050405020304" pitchFamily="18" charset="0"/>
                <a:cs typeface="Times New Roman" panose="02020603050405020304" pitchFamily="18" charset="0"/>
              </a:rPr>
              <a:t> Populair betekent </a:t>
            </a:r>
            <a:r>
              <a:rPr lang="nl-NL" sz="1900" b="1" i="1" dirty="0">
                <a:latin typeface="+mj-lt"/>
                <a:ea typeface="Times New Roman" panose="02020603050405020304" pitchFamily="18" charset="0"/>
                <a:cs typeface="Times New Roman" panose="02020603050405020304" pitchFamily="18" charset="0"/>
              </a:rPr>
              <a:t>iets wat veel mensen leuk vinden</a:t>
            </a:r>
            <a:r>
              <a:rPr lang="nl-NL" sz="1900" dirty="0">
                <a:latin typeface="+mj-lt"/>
                <a:ea typeface="Times New Roman" panose="02020603050405020304" pitchFamily="18" charset="0"/>
                <a:cs typeface="Times New Roman" panose="02020603050405020304" pitchFamily="18" charset="0"/>
              </a:rPr>
              <a:t>. Kinderen vinden chips lekker. Én… vaak zitten er kleine speeltjes in zo’n zak chips die je kunt sparen. Die spulletjes; stickers of poppetjes bijvoorbeeld, worden vaak </a:t>
            </a:r>
            <a:r>
              <a:rPr lang="nl-NL" sz="1900" b="1" u="sng" dirty="0">
                <a:latin typeface="+mj-lt"/>
                <a:ea typeface="Times New Roman" panose="02020603050405020304" pitchFamily="18" charset="0"/>
                <a:cs typeface="Times New Roman" panose="02020603050405020304" pitchFamily="18" charset="0"/>
              </a:rPr>
              <a:t>ingevoerd</a:t>
            </a:r>
            <a:r>
              <a:rPr lang="nl-NL" sz="1900" dirty="0">
                <a:latin typeface="+mj-lt"/>
                <a:ea typeface="Times New Roman" panose="02020603050405020304" pitchFamily="18" charset="0"/>
                <a:cs typeface="Times New Roman" panose="02020603050405020304" pitchFamily="18" charset="0"/>
              </a:rPr>
              <a:t> uit China. Invoeren betekent </a:t>
            </a:r>
            <a:r>
              <a:rPr lang="nl-NL" sz="1900" b="1" i="1" dirty="0">
                <a:latin typeface="+mj-lt"/>
                <a:ea typeface="Times New Roman" panose="02020603050405020304" pitchFamily="18" charset="0"/>
                <a:cs typeface="Times New Roman" panose="02020603050405020304" pitchFamily="18" charset="0"/>
              </a:rPr>
              <a:t>spullen kopen in het buitenland en die naar het eigen land brengen</a:t>
            </a:r>
            <a:r>
              <a:rPr lang="nl-NL" sz="1900" dirty="0">
                <a:latin typeface="+mj-lt"/>
                <a:ea typeface="Times New Roman" panose="02020603050405020304" pitchFamily="18" charset="0"/>
                <a:cs typeface="Times New Roman" panose="02020603050405020304" pitchFamily="18" charset="0"/>
              </a:rPr>
              <a:t>. </a:t>
            </a:r>
            <a:r>
              <a:rPr lang="nl-NL" sz="1900" b="1" u="sng" dirty="0">
                <a:latin typeface="+mj-lt"/>
                <a:ea typeface="Times New Roman" panose="02020603050405020304" pitchFamily="18" charset="0"/>
                <a:cs typeface="Times New Roman" panose="02020603050405020304" pitchFamily="18" charset="0"/>
              </a:rPr>
              <a:t>Waarschijnlijk</a:t>
            </a:r>
            <a:r>
              <a:rPr lang="nl-NL" sz="1900" dirty="0">
                <a:latin typeface="+mj-lt"/>
                <a:ea typeface="Times New Roman" panose="02020603050405020304" pitchFamily="18" charset="0"/>
                <a:cs typeface="Times New Roman" panose="02020603050405020304" pitchFamily="18" charset="0"/>
              </a:rPr>
              <a:t>, </a:t>
            </a:r>
            <a:r>
              <a:rPr lang="nl-NL" sz="1900" b="1" i="1" dirty="0">
                <a:latin typeface="+mj-lt"/>
                <a:ea typeface="Times New Roman" panose="02020603050405020304" pitchFamily="18" charset="0"/>
                <a:cs typeface="Times New Roman" panose="02020603050405020304" pitchFamily="18" charset="0"/>
              </a:rPr>
              <a:t>bijna zeker, </a:t>
            </a:r>
            <a:r>
              <a:rPr lang="nl-NL" sz="1900" dirty="0">
                <a:latin typeface="+mj-lt"/>
                <a:ea typeface="Times New Roman" panose="02020603050405020304" pitchFamily="18" charset="0"/>
                <a:cs typeface="Times New Roman" panose="02020603050405020304" pitchFamily="18" charset="0"/>
              </a:rPr>
              <a:t>heb jij ook wel eens zoiets in een zak chips gevonden, of in je happy </a:t>
            </a:r>
            <a:r>
              <a:rPr lang="nl-NL" sz="1900" dirty="0" err="1">
                <a:latin typeface="+mj-lt"/>
                <a:ea typeface="Times New Roman" panose="02020603050405020304" pitchFamily="18" charset="0"/>
                <a:cs typeface="Times New Roman" panose="02020603050405020304" pitchFamily="18" charset="0"/>
              </a:rPr>
              <a:t>meal</a:t>
            </a:r>
            <a:r>
              <a:rPr lang="nl-NL" sz="1900" dirty="0">
                <a:latin typeface="+mj-lt"/>
                <a:ea typeface="Times New Roman" panose="02020603050405020304" pitchFamily="18" charset="0"/>
                <a:cs typeface="Times New Roman" panose="02020603050405020304" pitchFamily="18" charset="0"/>
              </a:rPr>
              <a:t> van Mc Donalds! Ik zou het een goed idee vinden als dit soort spulletjes ook eens bij zakken worteltjes of appels zouden zitten. Dan zou gezonde voeding misschien nog meer populair worden. Wortels en appels kun je zo eten. Je hoeft ze niet eerst te </a:t>
            </a:r>
            <a:r>
              <a:rPr lang="nl-NL" sz="1900" b="1" u="sng" dirty="0">
                <a:latin typeface="+mj-lt"/>
                <a:ea typeface="Times New Roman" panose="02020603050405020304" pitchFamily="18" charset="0"/>
                <a:cs typeface="Times New Roman" panose="02020603050405020304" pitchFamily="18" charset="0"/>
              </a:rPr>
              <a:t>verhitten</a:t>
            </a:r>
            <a:r>
              <a:rPr lang="nl-NL" sz="1900" dirty="0">
                <a:latin typeface="+mj-lt"/>
                <a:ea typeface="Times New Roman" panose="02020603050405020304" pitchFamily="18" charset="0"/>
                <a:cs typeface="Times New Roman" panose="02020603050405020304" pitchFamily="18" charset="0"/>
              </a:rPr>
              <a:t>, </a:t>
            </a:r>
            <a:r>
              <a:rPr lang="nl-NL" sz="1900" b="1" i="1" dirty="0">
                <a:latin typeface="+mj-lt"/>
                <a:ea typeface="Times New Roman" panose="02020603050405020304" pitchFamily="18" charset="0"/>
                <a:cs typeface="Times New Roman" panose="02020603050405020304" pitchFamily="18" charset="0"/>
              </a:rPr>
              <a:t>heet te maken</a:t>
            </a:r>
            <a:r>
              <a:rPr lang="nl-NL" sz="1900" dirty="0">
                <a:latin typeface="+mj-lt"/>
                <a:ea typeface="Times New Roman" panose="02020603050405020304" pitchFamily="18" charset="0"/>
                <a:cs typeface="Times New Roman" panose="02020603050405020304" pitchFamily="18" charset="0"/>
              </a:rPr>
              <a:t>, door te koken of te bakken. Chips wordt van aardappels gemaakt, volgens </a:t>
            </a:r>
            <a:r>
              <a:rPr lang="nl-NL" sz="1900" b="1" u="sng" dirty="0">
                <a:latin typeface="+mj-lt"/>
                <a:ea typeface="Times New Roman" panose="02020603050405020304" pitchFamily="18" charset="0"/>
                <a:cs typeface="Times New Roman" panose="02020603050405020304" pitchFamily="18" charset="0"/>
              </a:rPr>
              <a:t>officieel</a:t>
            </a:r>
            <a:r>
              <a:rPr lang="nl-NL" sz="1900" dirty="0">
                <a:latin typeface="+mj-lt"/>
                <a:ea typeface="Times New Roman" panose="02020603050405020304" pitchFamily="18" charset="0"/>
                <a:cs typeface="Times New Roman" panose="02020603050405020304" pitchFamily="18" charset="0"/>
              </a:rPr>
              <a:t> recept. Officieel betekent </a:t>
            </a:r>
            <a:r>
              <a:rPr lang="nl-NL" sz="1900" b="1" i="1" dirty="0">
                <a:latin typeface="+mj-lt"/>
                <a:ea typeface="Times New Roman" panose="02020603050405020304" pitchFamily="18" charset="0"/>
                <a:cs typeface="Times New Roman" panose="02020603050405020304" pitchFamily="18" charset="0"/>
              </a:rPr>
              <a:t>volgens de regels.</a:t>
            </a:r>
            <a:r>
              <a:rPr lang="nl-NL" sz="1900" dirty="0">
                <a:latin typeface="+mj-lt"/>
                <a:ea typeface="Times New Roman" panose="02020603050405020304" pitchFamily="18" charset="0"/>
                <a:cs typeface="Times New Roman" panose="02020603050405020304" pitchFamily="18" charset="0"/>
              </a:rPr>
              <a:t> De aardappels worden in dunne plakjes gesneden en ze worden verhit: ze worden gebakken. </a:t>
            </a:r>
            <a:r>
              <a:rPr lang="nl-NL" sz="1900" dirty="0">
                <a:effectLst/>
                <a:latin typeface="+mj-lt"/>
                <a:ea typeface="Times New Roman" panose="02020603050405020304" pitchFamily="18" charset="0"/>
                <a:cs typeface="Times New Roman" panose="02020603050405020304" pitchFamily="18" charset="0"/>
              </a:rPr>
              <a:t>Tegenwoordig eet ik niet zoveel chips meer. De vissen van mijn broertje vonden de kruimeltjes van de chips, als de zak leeg was, altijd heel lekker trouwens. Mijn broertje </a:t>
            </a:r>
            <a:r>
              <a:rPr lang="nl-NL" sz="1900" b="1" u="sng" dirty="0">
                <a:effectLst/>
                <a:latin typeface="+mj-lt"/>
                <a:ea typeface="Times New Roman" panose="02020603050405020304" pitchFamily="18" charset="0"/>
                <a:cs typeface="Times New Roman" panose="02020603050405020304" pitchFamily="18" charset="0"/>
              </a:rPr>
              <a:t>kweekte</a:t>
            </a:r>
            <a:r>
              <a:rPr lang="nl-NL" sz="1900" dirty="0">
                <a:effectLst/>
                <a:latin typeface="+mj-lt"/>
                <a:ea typeface="Times New Roman" panose="02020603050405020304" pitchFamily="18" charset="0"/>
                <a:cs typeface="Times New Roman" panose="02020603050405020304" pitchFamily="18" charset="0"/>
              </a:rPr>
              <a:t> vissen. Hij </a:t>
            </a:r>
            <a:r>
              <a:rPr lang="nl-NL" sz="1900" b="1" i="1" dirty="0">
                <a:effectLst/>
                <a:latin typeface="+mj-lt"/>
                <a:ea typeface="Times New Roman" panose="02020603050405020304" pitchFamily="18" charset="0"/>
                <a:cs typeface="Times New Roman" panose="02020603050405020304" pitchFamily="18" charset="0"/>
              </a:rPr>
              <a:t>verzorgde ze en zorgde dat ze jongen kregen. </a:t>
            </a:r>
            <a:r>
              <a:rPr lang="nl-NL" sz="1900" dirty="0">
                <a:effectLst/>
                <a:latin typeface="+mj-lt"/>
                <a:ea typeface="Times New Roman" panose="02020603050405020304" pitchFamily="18" charset="0"/>
                <a:cs typeface="Times New Roman" panose="02020603050405020304" pitchFamily="18" charset="0"/>
              </a:rPr>
              <a:t>Maar ook voor vissen is chips ongezond. Dus daar zijn we ook mee gestopt. </a:t>
            </a:r>
          </a:p>
          <a:p>
            <a:pPr marL="0" indent="0">
              <a:spcBef>
                <a:spcPts val="200"/>
              </a:spcBef>
              <a:spcAft>
                <a:spcPts val="200"/>
              </a:spcAft>
              <a:buNone/>
            </a:pPr>
            <a:r>
              <a:rPr lang="nl-NL" sz="1900" dirty="0">
                <a:latin typeface="+mj-lt"/>
                <a:ea typeface="Times New Roman" panose="02020603050405020304" pitchFamily="18" charset="0"/>
                <a:cs typeface="Times New Roman" panose="02020603050405020304" pitchFamily="18" charset="0"/>
              </a:rPr>
              <a:t>Als jij mag kiezen tussen een appel of een chips, wat kies jij dan?</a:t>
            </a:r>
            <a:endParaRPr lang="nl-NL" sz="1900" dirty="0">
              <a:effectLst/>
              <a:latin typeface="+mj-lt"/>
              <a:ea typeface="Times New Roman" panose="02020603050405020304" pitchFamily="18" charset="0"/>
              <a:cs typeface="Times New Roman" panose="02020603050405020304" pitchFamily="18" charset="0"/>
            </a:endParaRPr>
          </a:p>
          <a:p>
            <a:pPr marL="0" indent="0">
              <a:spcBef>
                <a:spcPts val="200"/>
              </a:spcBef>
              <a:spcAft>
                <a:spcPts val="200"/>
              </a:spcAft>
              <a:buNone/>
            </a:pPr>
            <a:endParaRPr lang="nl-NL" sz="1900" dirty="0">
              <a:effectLst/>
              <a:latin typeface="+mj-lt"/>
              <a:ea typeface="Times New Roman" panose="02020603050405020304" pitchFamily="18" charset="0"/>
              <a:cs typeface="Times New Roman" panose="02020603050405020304" pitchFamily="18" charset="0"/>
            </a:endParaRPr>
          </a:p>
        </p:txBody>
      </p:sp>
      <p:sp>
        <p:nvSpPr>
          <p:cNvPr id="4" name="Tekstvak 1">
            <a:extLst>
              <a:ext uri="{FF2B5EF4-FFF2-40B4-BE49-F238E27FC236}">
                <a16:creationId xmlns:a16="http://schemas.microsoft.com/office/drawing/2014/main" id="{D2CAFD2C-E19B-40FD-B242-3AD37F3BA64D}"/>
              </a:ext>
            </a:extLst>
          </p:cNvPr>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dirty="0"/>
              <a:t>A</a:t>
            </a:r>
          </a:p>
        </p:txBody>
      </p:sp>
    </p:spTree>
    <p:extLst>
      <p:ext uri="{BB962C8B-B14F-4D97-AF65-F5344CB8AC3E}">
        <p14:creationId xmlns:p14="http://schemas.microsoft.com/office/powerpoint/2010/main" val="888199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verhitten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keukenapparaat&#10;&#10;Automatisch gegenereerde beschrijving">
            <a:extLst>
              <a:ext uri="{FF2B5EF4-FFF2-40B4-BE49-F238E27FC236}">
                <a16:creationId xmlns:a16="http://schemas.microsoft.com/office/drawing/2014/main" id="{053DC009-BC22-4459-BE37-37DEF22E31B0}"/>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906" y="2492896"/>
            <a:ext cx="8808002" cy="3311806"/>
          </a:xfrm>
          <a:prstGeom prst="rect">
            <a:avLst/>
          </a:prstGeom>
        </p:spPr>
      </p:pic>
    </p:spTree>
    <p:extLst>
      <p:ext uri="{BB962C8B-B14F-4D97-AF65-F5344CB8AC3E}">
        <p14:creationId xmlns:p14="http://schemas.microsoft.com/office/powerpoint/2010/main" val="627199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officieel</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whiteboard&#10;&#10;Automatisch gegenereerde beschrijving">
            <a:extLst>
              <a:ext uri="{FF2B5EF4-FFF2-40B4-BE49-F238E27FC236}">
                <a16:creationId xmlns:a16="http://schemas.microsoft.com/office/drawing/2014/main" id="{CA898FD7-8775-4E0C-9898-3843326FFCF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8795" y="1916832"/>
            <a:ext cx="5966409" cy="4746578"/>
          </a:xfrm>
          <a:prstGeom prst="rect">
            <a:avLst/>
          </a:prstGeom>
        </p:spPr>
      </p:pic>
    </p:spTree>
    <p:extLst>
      <p:ext uri="{BB962C8B-B14F-4D97-AF65-F5344CB8AC3E}">
        <p14:creationId xmlns:p14="http://schemas.microsoft.com/office/powerpoint/2010/main" val="30201602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16905" y="-4256"/>
            <a:ext cx="8991599" cy="1323439"/>
          </a:xfrm>
          <a:prstGeom prst="rect">
            <a:avLst/>
          </a:prstGeom>
          <a:noFill/>
        </p:spPr>
        <p:txBody>
          <a:bodyPr wrap="square" rtlCol="0">
            <a:spAutoFit/>
          </a:bodyPr>
          <a:lstStyle/>
          <a:p>
            <a:r>
              <a:rPr lang="nl-NL" sz="8000" b="1" u="sng" dirty="0">
                <a:latin typeface="Century Gothic" panose="020B0502020202020204" pitchFamily="34" charset="0"/>
              </a:rPr>
              <a:t>kweken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persoon, binnen, jong, voorbereiden&#10;&#10;Automatisch gegenereerde beschrijving">
            <a:extLst>
              <a:ext uri="{FF2B5EF4-FFF2-40B4-BE49-F238E27FC236}">
                <a16:creationId xmlns:a16="http://schemas.microsoft.com/office/drawing/2014/main" id="{3A98EAF1-606B-4838-8DFC-23D2F5B161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988840"/>
            <a:ext cx="7218094" cy="4590709"/>
          </a:xfrm>
          <a:prstGeom prst="rect">
            <a:avLst/>
          </a:prstGeom>
        </p:spPr>
      </p:pic>
    </p:spTree>
    <p:extLst>
      <p:ext uri="{BB962C8B-B14F-4D97-AF65-F5344CB8AC3E}">
        <p14:creationId xmlns:p14="http://schemas.microsoft.com/office/powerpoint/2010/main" val="14495035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 de woordmuur:</a:t>
            </a:r>
          </a:p>
        </p:txBody>
      </p:sp>
    </p:spTree>
    <p:extLst>
      <p:ext uri="{BB962C8B-B14F-4D97-AF65-F5344CB8AC3E}">
        <p14:creationId xmlns:p14="http://schemas.microsoft.com/office/powerpoint/2010/main" val="16716490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5632" y="332656"/>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knapperig</a:t>
            </a:r>
            <a:endParaRPr lang="nl-NL" sz="55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111824" y="292100"/>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slof</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hard en breekbaar</a:t>
            </a: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0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1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200" i="1" dirty="0">
                <a:solidFill>
                  <a:srgbClr val="387038"/>
                </a:solidFill>
                <a:latin typeface="Century Gothic" panose="020B0502020202020204" pitchFamily="34" charset="0"/>
                <a:ea typeface="Calibri"/>
                <a:cs typeface="Times New Roman"/>
              </a:rPr>
              <a:t>Verse chips is </a:t>
            </a:r>
            <a:r>
              <a:rPr lang="nl-NL" sz="2200" i="1" u="sng" dirty="0">
                <a:solidFill>
                  <a:srgbClr val="387038"/>
                </a:solidFill>
                <a:latin typeface="Century Gothic" panose="020B0502020202020204" pitchFamily="34" charset="0"/>
                <a:ea typeface="Calibri"/>
                <a:cs typeface="Times New Roman"/>
              </a:rPr>
              <a:t>knapperig</a:t>
            </a:r>
            <a:r>
              <a:rPr lang="nl-NL" sz="2200" i="1" dirty="0">
                <a:solidFill>
                  <a:srgbClr val="387038"/>
                </a:solidFill>
                <a:latin typeface="Century Gothic" panose="020B0502020202020204" pitchFamily="34" charset="0"/>
                <a:ea typeface="Calibri"/>
                <a:cs typeface="Times New Roman"/>
              </a:rPr>
              <a:t>. Heerlijk! </a:t>
            </a:r>
            <a:r>
              <a:rPr lang="nl-NL" sz="2800" i="1" dirty="0">
                <a:effectLst/>
                <a:latin typeface="Century Gothic" panose="020B0502020202020204" pitchFamily="34" charset="0"/>
                <a:ea typeface="Calibri"/>
                <a:cs typeface="Times New Roman"/>
              </a:rPr>
              <a:t> </a:t>
            </a:r>
            <a:endParaRPr lang="nl-NL" sz="1100" i="1"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6" y="159082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zacht en slap</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2200" i="1" dirty="0">
              <a:solidFill>
                <a:srgbClr val="387038"/>
              </a:solidFill>
              <a:latin typeface="Century Gothic" panose="020B0502020202020204" pitchFamily="34" charset="0"/>
              <a:ea typeface="Calibri"/>
              <a:cs typeface="Times New Roman"/>
            </a:endParaRPr>
          </a:p>
          <a:p>
            <a:pPr algn="ctr">
              <a:lnSpc>
                <a:spcPct val="107000"/>
              </a:lnSpc>
            </a:pPr>
            <a:r>
              <a:rPr lang="nl-NL" sz="2000" i="1" dirty="0">
                <a:solidFill>
                  <a:srgbClr val="387038"/>
                </a:solidFill>
                <a:latin typeface="Century Gothic" panose="020B0502020202020204" pitchFamily="34" charset="0"/>
                <a:ea typeface="Calibri"/>
                <a:cs typeface="Times New Roman"/>
              </a:rPr>
              <a:t>Deze koekjes liggen al een </a:t>
            </a:r>
          </a:p>
          <a:p>
            <a:pPr algn="ctr">
              <a:lnSpc>
                <a:spcPct val="107000"/>
              </a:lnSpc>
            </a:pPr>
            <a:r>
              <a:rPr lang="nl-NL" sz="2000" i="1" dirty="0">
                <a:solidFill>
                  <a:srgbClr val="387038"/>
                </a:solidFill>
                <a:latin typeface="Century Gothic" panose="020B0502020202020204" pitchFamily="34" charset="0"/>
                <a:ea typeface="Calibri"/>
                <a:cs typeface="Times New Roman"/>
              </a:rPr>
              <a:t>hele tijd op tafel. </a:t>
            </a:r>
          </a:p>
          <a:p>
            <a:pPr algn="ctr">
              <a:lnSpc>
                <a:spcPct val="107000"/>
              </a:lnSpc>
            </a:pPr>
            <a:r>
              <a:rPr lang="nl-NL" sz="2000" i="1" dirty="0">
                <a:solidFill>
                  <a:srgbClr val="387038"/>
                </a:solidFill>
                <a:latin typeface="Century Gothic" panose="020B0502020202020204" pitchFamily="34" charset="0"/>
                <a:ea typeface="Calibri"/>
                <a:cs typeface="Times New Roman"/>
              </a:rPr>
              <a:t>Ze zijn </a:t>
            </a:r>
            <a:r>
              <a:rPr lang="nl-NL" sz="2000" i="1" u="sng" dirty="0">
                <a:solidFill>
                  <a:srgbClr val="387038"/>
                </a:solidFill>
                <a:latin typeface="Century Gothic" panose="020B0502020202020204" pitchFamily="34" charset="0"/>
                <a:ea typeface="Calibri"/>
                <a:cs typeface="Times New Roman"/>
              </a:rPr>
              <a:t>slof</a:t>
            </a:r>
            <a:r>
              <a:rPr lang="nl-NL" sz="2000" i="1" dirty="0">
                <a:solidFill>
                  <a:srgbClr val="387038"/>
                </a:solidFill>
                <a:latin typeface="Century Gothic" panose="020B0502020202020204" pitchFamily="34" charset="0"/>
                <a:ea typeface="Calibri"/>
                <a:cs typeface="Times New Roman"/>
              </a:rPr>
              <a:t> geworden. </a:t>
            </a:r>
          </a:p>
          <a:p>
            <a:pPr algn="ctr">
              <a:lnSpc>
                <a:spcPct val="107000"/>
              </a:lnSpc>
            </a:pPr>
            <a:r>
              <a:rPr lang="nl-NL" sz="2000" i="1" dirty="0">
                <a:solidFill>
                  <a:srgbClr val="387038"/>
                </a:solidFill>
                <a:latin typeface="Century Gothic" panose="020B0502020202020204" pitchFamily="34" charset="0"/>
                <a:ea typeface="Calibri"/>
                <a:cs typeface="Times New Roman"/>
              </a:rPr>
              <a:t>Dan zijn ze niet meer zo lekker.</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grpSp>
        <p:nvGrpSpPr>
          <p:cNvPr id="16" name="Groep 15">
            <a:extLst>
              <a:ext uri="{FF2B5EF4-FFF2-40B4-BE49-F238E27FC236}">
                <a16:creationId xmlns:a16="http://schemas.microsoft.com/office/drawing/2014/main" id="{295B6AF0-FC9E-462F-BC62-8D89CC9B6E4D}"/>
              </a:ext>
            </a:extLst>
          </p:cNvPr>
          <p:cNvGrpSpPr/>
          <p:nvPr/>
        </p:nvGrpSpPr>
        <p:grpSpPr>
          <a:xfrm>
            <a:off x="429033" y="2954088"/>
            <a:ext cx="3780930" cy="1885928"/>
            <a:chOff x="142998" y="2060848"/>
            <a:chExt cx="8104187" cy="4042368"/>
          </a:xfrm>
        </p:grpSpPr>
        <p:pic>
          <p:nvPicPr>
            <p:cNvPr id="17" name="Afbeelding 16" descr="Afbeelding met persoon, muur, vrouw, kleding&#10;&#10;Automatisch gegenereerde beschrijving">
              <a:extLst>
                <a:ext uri="{FF2B5EF4-FFF2-40B4-BE49-F238E27FC236}">
                  <a16:creationId xmlns:a16="http://schemas.microsoft.com/office/drawing/2014/main" id="{12401D08-C297-43E2-B32B-902DCADD0EB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95736" y="2060848"/>
              <a:ext cx="6051449" cy="4042368"/>
            </a:xfrm>
            <a:prstGeom prst="rect">
              <a:avLst/>
            </a:prstGeom>
          </p:spPr>
        </p:pic>
        <p:pic>
          <p:nvPicPr>
            <p:cNvPr id="18" name="Afbeelding 17" descr="Afbeelding met voedsel, snacks&#10;&#10;Automatisch gegenereerde beschrijving">
              <a:extLst>
                <a:ext uri="{FF2B5EF4-FFF2-40B4-BE49-F238E27FC236}">
                  <a16:creationId xmlns:a16="http://schemas.microsoft.com/office/drawing/2014/main" id="{D5217E43-95C8-4556-AE48-34A3ECEBA81C}"/>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142998" y="2060848"/>
              <a:ext cx="1867847" cy="2088232"/>
            </a:xfrm>
            <a:prstGeom prst="rect">
              <a:avLst/>
            </a:prstGeom>
          </p:spPr>
        </p:pic>
      </p:grpSp>
      <p:pic>
        <p:nvPicPr>
          <p:cNvPr id="9" name="Afbeelding 8" descr="Afbeelding met persoon, poseren&#10;&#10;Automatisch gegenereerde beschrijving">
            <a:extLst>
              <a:ext uri="{FF2B5EF4-FFF2-40B4-BE49-F238E27FC236}">
                <a16:creationId xmlns:a16="http://schemas.microsoft.com/office/drawing/2014/main" id="{8CDD050C-B0D0-4C84-80A3-87BC6C3A22A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220072" y="2060848"/>
            <a:ext cx="2984485" cy="2528613"/>
          </a:xfrm>
          <a:prstGeom prst="rect">
            <a:avLst/>
          </a:prstGeom>
        </p:spPr>
      </p:pic>
    </p:spTree>
    <p:extLst>
      <p:ext uri="{BB962C8B-B14F-4D97-AF65-F5344CB8AC3E}">
        <p14:creationId xmlns:p14="http://schemas.microsoft.com/office/powerpoint/2010/main" val="37196201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5632" y="332656"/>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goedkeuren</a:t>
            </a:r>
            <a:endParaRPr lang="nl-NL" sz="54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111824" y="292100"/>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solidFill>
                  <a:srgbClr val="387038"/>
                </a:solidFill>
                <a:latin typeface="Century Gothic" panose="020B0502020202020204" pitchFamily="34" charset="0"/>
                <a:ea typeface="Calibri"/>
                <a:cs typeface="Times New Roman"/>
              </a:rPr>
              <a:t>afkeuren</a:t>
            </a:r>
            <a:endParaRPr lang="nl-NL" sz="4700" dirty="0">
              <a:effectLst/>
              <a:latin typeface="Century Gothic" panose="020B0502020202020204" pitchFamily="34" charset="0"/>
              <a:ea typeface="Calibri"/>
              <a:cs typeface="Times New Roman"/>
            </a:endParaRPr>
          </a:p>
        </p:txBody>
      </p:sp>
      <p:pic>
        <p:nvPicPr>
          <p:cNvPr id="19" name="Afbeelding 18" descr="Afbeelding met persoon&#10;&#10;Automatisch gegenereerde beschrijving">
            <a:extLst>
              <a:ext uri="{FF2B5EF4-FFF2-40B4-BE49-F238E27FC236}">
                <a16:creationId xmlns:a16="http://schemas.microsoft.com/office/drawing/2014/main" id="{6D532049-4FF6-43BE-BC53-A301A0252E8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691680" y="2621374"/>
            <a:ext cx="2525881" cy="2443774"/>
          </a:xfrm>
          <a:prstGeom prst="rect">
            <a:avLst/>
          </a:prstGeom>
        </p:spPr>
      </p:pic>
      <p:sp>
        <p:nvSpPr>
          <p:cNvPr id="14" name="Tekstvak 2"/>
          <p:cNvSpPr txBox="1">
            <a:spLocks noChangeArrowheads="1"/>
          </p:cNvSpPr>
          <p:nvPr/>
        </p:nvSpPr>
        <p:spPr bwMode="auto">
          <a:xfrm>
            <a:off x="283020" y="1628800"/>
            <a:ext cx="4072956"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latin typeface="Century Gothic" panose="020B0502020202020204" pitchFamily="34" charset="0"/>
                <a:ea typeface="Calibri"/>
                <a:cs typeface="Times New Roman"/>
              </a:rPr>
              <a:t>= </a:t>
            </a:r>
            <a:r>
              <a:rPr lang="nl-NL" sz="2400" dirty="0">
                <a:effectLst/>
                <a:latin typeface="Century Gothic" panose="020B0502020202020204" pitchFamily="34" charset="0"/>
                <a:ea typeface="Times New Roman" panose="02020603050405020304" pitchFamily="18" charset="0"/>
                <a:cs typeface="Times New Roman" panose="02020603050405020304" pitchFamily="18" charset="0"/>
              </a:rPr>
              <a:t>iets eerst onderzoeken en daarna zeggen dat het goed is</a:t>
            </a: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0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1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Mijn ouders </a:t>
            </a:r>
            <a:r>
              <a:rPr lang="nl-NL" sz="2000" i="1" u="sng" dirty="0">
                <a:solidFill>
                  <a:srgbClr val="387038"/>
                </a:solidFill>
                <a:latin typeface="Century Gothic" panose="020B0502020202020204" pitchFamily="34" charset="0"/>
                <a:ea typeface="Calibri"/>
                <a:cs typeface="Times New Roman"/>
              </a:rPr>
              <a:t>keuren</a:t>
            </a:r>
            <a:r>
              <a:rPr lang="nl-NL" sz="2000" i="1" dirty="0">
                <a:solidFill>
                  <a:srgbClr val="387038"/>
                </a:solidFill>
                <a:latin typeface="Century Gothic" panose="020B0502020202020204" pitchFamily="34" charset="0"/>
                <a:ea typeface="Calibri"/>
                <a:cs typeface="Times New Roman"/>
              </a:rPr>
              <a:t> het </a:t>
            </a:r>
            <a:r>
              <a:rPr lang="nl-NL" sz="2000" i="1" u="sng" dirty="0">
                <a:solidFill>
                  <a:srgbClr val="387038"/>
                </a:solidFill>
                <a:latin typeface="Century Gothic" panose="020B0502020202020204" pitchFamily="34" charset="0"/>
                <a:ea typeface="Calibri"/>
                <a:cs typeface="Times New Roman"/>
              </a:rPr>
              <a:t>goed</a:t>
            </a:r>
            <a:r>
              <a:rPr lang="nl-NL" sz="2000" i="1" dirty="0">
                <a:solidFill>
                  <a:srgbClr val="387038"/>
                </a:solidFill>
                <a:latin typeface="Century Gothic" panose="020B0502020202020204" pitchFamily="34" charset="0"/>
                <a:ea typeface="Calibri"/>
                <a:cs typeface="Times New Roman"/>
              </a:rPr>
              <a:t> dat ik elke dag 1 koekje eet.</a:t>
            </a:r>
            <a:endParaRPr lang="nl-NL" sz="2000" i="1"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6" y="1590824"/>
            <a:ext cx="4072954"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pPr>
            <a:r>
              <a:rPr lang="nl-NL" sz="2800" dirty="0">
                <a:effectLst/>
                <a:latin typeface="Century Gothic" panose="020B0502020202020204" pitchFamily="34" charset="0"/>
                <a:ea typeface="Calibri"/>
                <a:cs typeface="Times New Roman"/>
              </a:rPr>
              <a:t>= </a:t>
            </a:r>
            <a:r>
              <a:rPr lang="nl-NL" sz="2400" dirty="0">
                <a:effectLst/>
                <a:latin typeface="Century Gothic" panose="020B0502020202020204" pitchFamily="34" charset="0"/>
                <a:ea typeface="Times New Roman" panose="02020603050405020304" pitchFamily="18" charset="0"/>
                <a:cs typeface="Times New Roman" panose="02020603050405020304" pitchFamily="18" charset="0"/>
              </a:rPr>
              <a:t>iets eerst onderzoeken en daarna zeggen dat het </a:t>
            </a:r>
            <a:r>
              <a:rPr lang="nl-NL" sz="2400" u="sng" dirty="0">
                <a:effectLst/>
                <a:latin typeface="Century Gothic" panose="020B0502020202020204" pitchFamily="34" charset="0"/>
                <a:ea typeface="Times New Roman" panose="02020603050405020304" pitchFamily="18" charset="0"/>
                <a:cs typeface="Times New Roman" panose="02020603050405020304" pitchFamily="18" charset="0"/>
              </a:rPr>
              <a:t>niet</a:t>
            </a:r>
            <a:r>
              <a:rPr lang="nl-NL" sz="2400" dirty="0">
                <a:effectLst/>
                <a:latin typeface="Century Gothic" panose="020B0502020202020204" pitchFamily="34" charset="0"/>
                <a:ea typeface="Times New Roman" panose="02020603050405020304" pitchFamily="18" charset="0"/>
                <a:cs typeface="Times New Roman" panose="02020603050405020304" pitchFamily="18" charset="0"/>
              </a:rPr>
              <a:t> goed is</a:t>
            </a: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600" dirty="0">
              <a:effectLst/>
              <a:latin typeface="Century Gothic" panose="020B0502020202020204" pitchFamily="34" charset="0"/>
              <a:ea typeface="Calibri"/>
              <a:cs typeface="Times New Roman"/>
            </a:endParaRPr>
          </a:p>
          <a:p>
            <a:pPr algn="ctr">
              <a:lnSpc>
                <a:spcPct val="107000"/>
              </a:lnSpc>
            </a:pPr>
            <a:r>
              <a:rPr lang="nl-NL" sz="2000" i="1" dirty="0">
                <a:solidFill>
                  <a:srgbClr val="387038"/>
                </a:solidFill>
                <a:latin typeface="Century Gothic" panose="020B0502020202020204" pitchFamily="34" charset="0"/>
                <a:ea typeface="Calibri"/>
                <a:cs typeface="Times New Roman"/>
              </a:rPr>
              <a:t>Mijn moeder </a:t>
            </a:r>
            <a:r>
              <a:rPr lang="nl-NL" sz="2000" i="1" u="sng" dirty="0">
                <a:solidFill>
                  <a:srgbClr val="387038"/>
                </a:solidFill>
                <a:latin typeface="Century Gothic" panose="020B0502020202020204" pitchFamily="34" charset="0"/>
                <a:ea typeface="Calibri"/>
                <a:cs typeface="Times New Roman"/>
              </a:rPr>
              <a:t>keurt</a:t>
            </a:r>
            <a:r>
              <a:rPr lang="nl-NL" sz="2000" i="1" dirty="0">
                <a:solidFill>
                  <a:srgbClr val="387038"/>
                </a:solidFill>
                <a:latin typeface="Century Gothic" panose="020B0502020202020204" pitchFamily="34" charset="0"/>
                <a:ea typeface="Calibri"/>
                <a:cs typeface="Times New Roman"/>
              </a:rPr>
              <a:t> het </a:t>
            </a:r>
            <a:r>
              <a:rPr lang="nl-NL" sz="2000" i="1" u="sng" dirty="0">
                <a:solidFill>
                  <a:srgbClr val="387038"/>
                </a:solidFill>
                <a:latin typeface="Century Gothic" panose="020B0502020202020204" pitchFamily="34" charset="0"/>
                <a:ea typeface="Calibri"/>
                <a:cs typeface="Times New Roman"/>
              </a:rPr>
              <a:t>af</a:t>
            </a:r>
            <a:r>
              <a:rPr lang="nl-NL" sz="2000" i="1" dirty="0">
                <a:solidFill>
                  <a:srgbClr val="387038"/>
                </a:solidFill>
                <a:latin typeface="Century Gothic" panose="020B0502020202020204" pitchFamily="34" charset="0"/>
                <a:ea typeface="Calibri"/>
                <a:cs typeface="Times New Roman"/>
              </a:rPr>
              <a:t> dat ik elke dag 1 zak chips leeg eet.</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0" name="Afbeelding 9" descr="Afbeelding met persoon, muur, staand, person&#10;&#10;Automatisch gegenereerde beschrijving">
            <a:extLst>
              <a:ext uri="{FF2B5EF4-FFF2-40B4-BE49-F238E27FC236}">
                <a16:creationId xmlns:a16="http://schemas.microsoft.com/office/drawing/2014/main" id="{99BB4D97-5679-4B44-BAA7-69267869485B}"/>
              </a:ext>
            </a:extLst>
          </p:cNvPr>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364088" y="3020851"/>
            <a:ext cx="3018420" cy="2016305"/>
          </a:xfrm>
          <a:prstGeom prst="rect">
            <a:avLst/>
          </a:prstGeom>
        </p:spPr>
      </p:pic>
    </p:spTree>
    <p:extLst>
      <p:ext uri="{BB962C8B-B14F-4D97-AF65-F5344CB8AC3E}">
        <p14:creationId xmlns:p14="http://schemas.microsoft.com/office/powerpoint/2010/main" val="1522972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5632" y="332656"/>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veilig</a:t>
            </a:r>
            <a:endParaRPr lang="nl-NL" sz="55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111824" y="292100"/>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onveilig</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248472"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zonder gevaar</a:t>
            </a: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0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1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Elke dag een appel eten, is gezond. Het is een </a:t>
            </a:r>
            <a:r>
              <a:rPr lang="nl-NL" sz="2000" i="1" u="sng" dirty="0">
                <a:solidFill>
                  <a:srgbClr val="387038"/>
                </a:solidFill>
                <a:latin typeface="Century Gothic" panose="020B0502020202020204" pitchFamily="34" charset="0"/>
                <a:ea typeface="Calibri"/>
                <a:cs typeface="Times New Roman"/>
              </a:rPr>
              <a:t>veilige</a:t>
            </a:r>
            <a:r>
              <a:rPr lang="nl-NL" sz="2000" i="1" dirty="0">
                <a:solidFill>
                  <a:srgbClr val="387038"/>
                </a:solidFill>
                <a:latin typeface="Century Gothic" panose="020B0502020202020204" pitchFamily="34" charset="0"/>
                <a:ea typeface="Calibri"/>
                <a:cs typeface="Times New Roman"/>
              </a:rPr>
              <a:t> keuze.</a:t>
            </a:r>
            <a:endParaRPr lang="nl-NL" sz="2000" i="1"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6" y="159082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gevaarlijk</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1600" i="1" dirty="0">
              <a:solidFill>
                <a:srgbClr val="387038"/>
              </a:solidFill>
              <a:latin typeface="Century Gothic" panose="020B0502020202020204" pitchFamily="34" charset="0"/>
              <a:ea typeface="Calibri"/>
              <a:cs typeface="Times New Roman"/>
            </a:endParaRPr>
          </a:p>
          <a:p>
            <a:pPr algn="ctr">
              <a:lnSpc>
                <a:spcPct val="107000"/>
              </a:lnSpc>
            </a:pPr>
            <a:endParaRPr lang="nl-NL" sz="2000" i="1" dirty="0">
              <a:solidFill>
                <a:srgbClr val="387038"/>
              </a:solidFill>
              <a:latin typeface="Century Gothic" panose="020B0502020202020204" pitchFamily="34" charset="0"/>
              <a:ea typeface="Calibri"/>
              <a:cs typeface="Times New Roman"/>
            </a:endParaRPr>
          </a:p>
          <a:p>
            <a:pPr algn="ctr">
              <a:lnSpc>
                <a:spcPct val="107000"/>
              </a:lnSpc>
            </a:pPr>
            <a:r>
              <a:rPr lang="nl-NL" sz="2000" i="1" dirty="0">
                <a:solidFill>
                  <a:srgbClr val="387038"/>
                </a:solidFill>
                <a:latin typeface="Century Gothic" panose="020B0502020202020204" pitchFamily="34" charset="0"/>
                <a:ea typeface="Calibri"/>
                <a:cs typeface="Times New Roman"/>
              </a:rPr>
              <a:t>Elke dag een zak chips eten is gevaarlijk voor je lichaam. </a:t>
            </a:r>
            <a:br>
              <a:rPr lang="nl-NL" sz="2000" i="1" dirty="0">
                <a:solidFill>
                  <a:srgbClr val="387038"/>
                </a:solidFill>
                <a:latin typeface="Century Gothic" panose="020B0502020202020204" pitchFamily="34" charset="0"/>
                <a:ea typeface="Calibri"/>
                <a:cs typeface="Times New Roman"/>
              </a:rPr>
            </a:br>
            <a:r>
              <a:rPr lang="nl-NL" sz="2000" i="1" dirty="0">
                <a:solidFill>
                  <a:srgbClr val="387038"/>
                </a:solidFill>
                <a:latin typeface="Century Gothic" panose="020B0502020202020204" pitchFamily="34" charset="0"/>
                <a:ea typeface="Calibri"/>
                <a:cs typeface="Times New Roman"/>
              </a:rPr>
              <a:t>Het is een </a:t>
            </a:r>
            <a:r>
              <a:rPr lang="nl-NL" sz="2000" i="1" u="sng" dirty="0">
                <a:solidFill>
                  <a:srgbClr val="387038"/>
                </a:solidFill>
                <a:latin typeface="Century Gothic" panose="020B0502020202020204" pitchFamily="34" charset="0"/>
                <a:ea typeface="Calibri"/>
                <a:cs typeface="Times New Roman"/>
              </a:rPr>
              <a:t>onveilige</a:t>
            </a:r>
            <a:r>
              <a:rPr lang="nl-NL" sz="2000" i="1" dirty="0">
                <a:solidFill>
                  <a:srgbClr val="387038"/>
                </a:solidFill>
                <a:latin typeface="Century Gothic" panose="020B0502020202020204" pitchFamily="34" charset="0"/>
                <a:ea typeface="Calibri"/>
                <a:cs typeface="Times New Roman"/>
              </a:rPr>
              <a:t> keuze.</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9" name="Afbeelding 18" descr="Afbeelding met pijl&#10;&#10;Automatisch gegenereerde beschrijving">
            <a:extLst>
              <a:ext uri="{FF2B5EF4-FFF2-40B4-BE49-F238E27FC236}">
                <a16:creationId xmlns:a16="http://schemas.microsoft.com/office/drawing/2014/main" id="{3A2E2787-7C6C-4E0F-9F55-75545CEB70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07566" y="2317068"/>
            <a:ext cx="2223864" cy="2223864"/>
          </a:xfrm>
          <a:prstGeom prst="rect">
            <a:avLst/>
          </a:prstGeom>
        </p:spPr>
      </p:pic>
      <p:pic>
        <p:nvPicPr>
          <p:cNvPr id="10" name="Afbeelding 9">
            <a:extLst>
              <a:ext uri="{FF2B5EF4-FFF2-40B4-BE49-F238E27FC236}">
                <a16:creationId xmlns:a16="http://schemas.microsoft.com/office/drawing/2014/main" id="{90643B8B-388F-4B67-A7E1-A9D6C34933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64828" y="2317068"/>
            <a:ext cx="2399928" cy="2399928"/>
          </a:xfrm>
          <a:prstGeom prst="rect">
            <a:avLst/>
          </a:prstGeom>
        </p:spPr>
      </p:pic>
    </p:spTree>
    <p:extLst>
      <p:ext uri="{BB962C8B-B14F-4D97-AF65-F5344CB8AC3E}">
        <p14:creationId xmlns:p14="http://schemas.microsoft.com/office/powerpoint/2010/main" val="1249513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5632" y="332656"/>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populair</a:t>
            </a:r>
            <a:endParaRPr lang="nl-NL" sz="55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283968" y="292100"/>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impopulair</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176462"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iets wat veel mensen leuk vinden</a:t>
            </a: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0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1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De speeltjes in de Happy </a:t>
            </a:r>
            <a:r>
              <a:rPr lang="nl-NL" sz="2000" i="1" dirty="0" err="1">
                <a:solidFill>
                  <a:srgbClr val="387038"/>
                </a:solidFill>
                <a:latin typeface="Century Gothic" panose="020B0502020202020204" pitchFamily="34" charset="0"/>
                <a:ea typeface="Calibri"/>
                <a:cs typeface="Times New Roman"/>
              </a:rPr>
              <a:t>Meal</a:t>
            </a:r>
            <a:r>
              <a:rPr lang="nl-NL" sz="2000" i="1" dirty="0">
                <a:solidFill>
                  <a:srgbClr val="387038"/>
                </a:solidFill>
                <a:latin typeface="Century Gothic" panose="020B0502020202020204" pitchFamily="34" charset="0"/>
                <a:ea typeface="Calibri"/>
                <a:cs typeface="Times New Roman"/>
              </a:rPr>
              <a:t> zijn </a:t>
            </a:r>
            <a:r>
              <a:rPr lang="nl-NL" sz="2000" i="1" u="sng" dirty="0">
                <a:solidFill>
                  <a:srgbClr val="387038"/>
                </a:solidFill>
                <a:latin typeface="Century Gothic" panose="020B0502020202020204" pitchFamily="34" charset="0"/>
                <a:ea typeface="Calibri"/>
                <a:cs typeface="Times New Roman"/>
              </a:rPr>
              <a:t>populair</a:t>
            </a:r>
            <a:r>
              <a:rPr lang="nl-NL" sz="2000" i="1" dirty="0">
                <a:solidFill>
                  <a:srgbClr val="387038"/>
                </a:solidFill>
                <a:latin typeface="Century Gothic" panose="020B0502020202020204" pitchFamily="34" charset="0"/>
                <a:ea typeface="Calibri"/>
                <a:cs typeface="Times New Roman"/>
              </a:rPr>
              <a:t> bij kinderen. </a:t>
            </a:r>
            <a:endParaRPr lang="nl-NL" sz="2000" i="1"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6" y="1590824"/>
            <a:ext cx="417646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iets wat veel mensen </a:t>
            </a:r>
            <a:r>
              <a:rPr lang="nl-NL" sz="2800" u="sng" dirty="0">
                <a:effectLst/>
                <a:latin typeface="Century Gothic" panose="020B0502020202020204" pitchFamily="34" charset="0"/>
                <a:ea typeface="Calibri"/>
                <a:cs typeface="Times New Roman"/>
              </a:rPr>
              <a:t>niet</a:t>
            </a:r>
            <a:r>
              <a:rPr lang="nl-NL" sz="2800" dirty="0">
                <a:effectLst/>
                <a:latin typeface="Century Gothic" panose="020B0502020202020204" pitchFamily="34" charset="0"/>
                <a:ea typeface="Calibri"/>
                <a:cs typeface="Times New Roman"/>
              </a:rPr>
              <a:t> leuk vinden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1600" i="1" dirty="0">
              <a:solidFill>
                <a:srgbClr val="387038"/>
              </a:solidFill>
              <a:latin typeface="Century Gothic" panose="020B0502020202020204" pitchFamily="34" charset="0"/>
              <a:ea typeface="Calibri"/>
              <a:cs typeface="Times New Roman"/>
            </a:endParaRPr>
          </a:p>
          <a:p>
            <a:pPr algn="ctr">
              <a:lnSpc>
                <a:spcPct val="107000"/>
              </a:lnSpc>
            </a:pPr>
            <a:endParaRPr lang="nl-NL" sz="2000" i="1" dirty="0">
              <a:solidFill>
                <a:srgbClr val="387038"/>
              </a:solidFill>
              <a:latin typeface="Century Gothic" panose="020B0502020202020204" pitchFamily="34" charset="0"/>
              <a:ea typeface="Calibri"/>
              <a:cs typeface="Times New Roman"/>
            </a:endParaRPr>
          </a:p>
          <a:p>
            <a:pPr algn="ctr">
              <a:lnSpc>
                <a:spcPct val="107000"/>
              </a:lnSpc>
            </a:pPr>
            <a:r>
              <a:rPr lang="nl-NL" sz="2000" i="1" dirty="0">
                <a:solidFill>
                  <a:srgbClr val="387038"/>
                </a:solidFill>
                <a:latin typeface="Century Gothic" panose="020B0502020202020204" pitchFamily="34" charset="0"/>
                <a:ea typeface="Calibri"/>
                <a:cs typeface="Times New Roman"/>
              </a:rPr>
              <a:t>Iemand met rood haar uitlachen, is gelukkig </a:t>
            </a:r>
            <a:br>
              <a:rPr lang="nl-NL" sz="2000" i="1" dirty="0">
                <a:solidFill>
                  <a:srgbClr val="387038"/>
                </a:solidFill>
                <a:latin typeface="Century Gothic" panose="020B0502020202020204" pitchFamily="34" charset="0"/>
                <a:ea typeface="Calibri"/>
                <a:cs typeface="Times New Roman"/>
              </a:rPr>
            </a:br>
            <a:r>
              <a:rPr lang="nl-NL" sz="2000" i="1" u="sng" dirty="0">
                <a:solidFill>
                  <a:srgbClr val="387038"/>
                </a:solidFill>
                <a:latin typeface="Century Gothic" panose="020B0502020202020204" pitchFamily="34" charset="0"/>
                <a:ea typeface="Calibri"/>
                <a:cs typeface="Times New Roman"/>
              </a:rPr>
              <a:t>impopulair</a:t>
            </a:r>
            <a:r>
              <a:rPr lang="nl-NL" sz="2000" i="1" dirty="0">
                <a:solidFill>
                  <a:srgbClr val="387038"/>
                </a:solidFill>
                <a:latin typeface="Century Gothic" panose="020B0502020202020204" pitchFamily="34" charset="0"/>
                <a:ea typeface="Calibri"/>
                <a:cs typeface="Times New Roman"/>
              </a:rPr>
              <a:t> geworden.</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6" name="Afbeelding 15" descr="Afbeelding met tekst&#10;&#10;Automatisch gegenereerde beschrijving">
            <a:extLst>
              <a:ext uri="{FF2B5EF4-FFF2-40B4-BE49-F238E27FC236}">
                <a16:creationId xmlns:a16="http://schemas.microsoft.com/office/drawing/2014/main" id="{6DCBD204-C2A9-4CCA-9043-0FD9779D8A4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187624" y="2591541"/>
            <a:ext cx="2160240" cy="2637659"/>
          </a:xfrm>
          <a:prstGeom prst="rect">
            <a:avLst/>
          </a:prstGeom>
        </p:spPr>
      </p:pic>
      <p:pic>
        <p:nvPicPr>
          <p:cNvPr id="9" name="Afbeelding 8" descr="Afbeelding met tekst, speelgoed, pop, illustratie&#10;&#10;Automatisch gegenereerde beschrijving">
            <a:extLst>
              <a:ext uri="{FF2B5EF4-FFF2-40B4-BE49-F238E27FC236}">
                <a16:creationId xmlns:a16="http://schemas.microsoft.com/office/drawing/2014/main" id="{3560385F-DBBC-4CE4-B25B-DBB6B68AAAC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82981" y="2662242"/>
            <a:ext cx="2837520" cy="2021399"/>
          </a:xfrm>
          <a:prstGeom prst="rect">
            <a:avLst/>
          </a:prstGeom>
        </p:spPr>
      </p:pic>
    </p:spTree>
    <p:extLst>
      <p:ext uri="{BB962C8B-B14F-4D97-AF65-F5344CB8AC3E}">
        <p14:creationId xmlns:p14="http://schemas.microsoft.com/office/powerpoint/2010/main" val="27030236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5632" y="398934"/>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solidFill>
                  <a:srgbClr val="387038"/>
                </a:solidFill>
                <a:latin typeface="Century Gothic" panose="020B0502020202020204" pitchFamily="34" charset="0"/>
                <a:ea typeface="Calibri"/>
                <a:cs typeface="Times New Roman"/>
              </a:rPr>
              <a:t>waarschijnlijk</a:t>
            </a:r>
            <a:endParaRPr lang="nl-NL" sz="55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251955" y="479700"/>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000" b="1" dirty="0">
                <a:solidFill>
                  <a:srgbClr val="387038"/>
                </a:solidFill>
                <a:effectLst/>
                <a:latin typeface="Century Gothic" panose="020B0502020202020204" pitchFamily="34" charset="0"/>
                <a:ea typeface="Calibri"/>
                <a:cs typeface="Times New Roman"/>
              </a:rPr>
              <a:t>onwaarschijnlijk</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248472"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bijna zeker</a:t>
            </a: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0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1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000" i="1" u="sng" dirty="0">
                <a:solidFill>
                  <a:srgbClr val="387038"/>
                </a:solidFill>
                <a:latin typeface="Century Gothic" panose="020B0502020202020204" pitchFamily="34" charset="0"/>
                <a:ea typeface="Calibri"/>
                <a:cs typeface="Times New Roman"/>
              </a:rPr>
              <a:t>Waarschijnlijk</a:t>
            </a:r>
            <a:r>
              <a:rPr lang="nl-NL" sz="2000" i="1" dirty="0">
                <a:solidFill>
                  <a:srgbClr val="387038"/>
                </a:solidFill>
                <a:latin typeface="Century Gothic" panose="020B0502020202020204" pitchFamily="34" charset="0"/>
                <a:ea typeface="Calibri"/>
                <a:cs typeface="Times New Roman"/>
              </a:rPr>
              <a:t> heb jij ook je winterjas al aan.</a:t>
            </a:r>
            <a:endParaRPr lang="nl-NL" sz="2000" i="1"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6" y="159082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wat niet snel zo zal zijn</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endParaRPr lang="nl-NL" sz="1600" i="1" dirty="0">
              <a:solidFill>
                <a:srgbClr val="387038"/>
              </a:solidFill>
              <a:latin typeface="Century Gothic" panose="020B0502020202020204" pitchFamily="34" charset="0"/>
              <a:ea typeface="Calibri"/>
              <a:cs typeface="Times New Roman"/>
            </a:endParaRPr>
          </a:p>
          <a:p>
            <a:pPr algn="ctr">
              <a:lnSpc>
                <a:spcPct val="107000"/>
              </a:lnSpc>
            </a:pPr>
            <a:r>
              <a:rPr lang="nl-NL" sz="2000" i="1" dirty="0">
                <a:solidFill>
                  <a:srgbClr val="387038"/>
                </a:solidFill>
                <a:latin typeface="Century Gothic" panose="020B0502020202020204" pitchFamily="34" charset="0"/>
                <a:ea typeface="Calibri"/>
                <a:cs typeface="Times New Roman"/>
              </a:rPr>
              <a:t>Dat iemand nu op slippers </a:t>
            </a:r>
            <a:br>
              <a:rPr lang="nl-NL" sz="2000" i="1" dirty="0">
                <a:solidFill>
                  <a:srgbClr val="387038"/>
                </a:solidFill>
                <a:latin typeface="Century Gothic" panose="020B0502020202020204" pitchFamily="34" charset="0"/>
                <a:ea typeface="Calibri"/>
                <a:cs typeface="Times New Roman"/>
              </a:rPr>
            </a:br>
            <a:r>
              <a:rPr lang="nl-NL" sz="2000" i="1" dirty="0">
                <a:solidFill>
                  <a:srgbClr val="387038"/>
                </a:solidFill>
                <a:latin typeface="Century Gothic" panose="020B0502020202020204" pitchFamily="34" charset="0"/>
                <a:ea typeface="Calibri"/>
                <a:cs typeface="Times New Roman"/>
              </a:rPr>
              <a:t>naar buiten gaat, lijkt mij </a:t>
            </a:r>
            <a:r>
              <a:rPr lang="nl-NL" sz="2000" i="1" u="sng" dirty="0">
                <a:solidFill>
                  <a:srgbClr val="387038"/>
                </a:solidFill>
                <a:latin typeface="Century Gothic" panose="020B0502020202020204" pitchFamily="34" charset="0"/>
                <a:ea typeface="Calibri"/>
                <a:cs typeface="Times New Roman"/>
              </a:rPr>
              <a:t>onwaarschijnlijk</a:t>
            </a:r>
            <a:r>
              <a:rPr lang="nl-NL" sz="2000" i="1" dirty="0">
                <a:solidFill>
                  <a:srgbClr val="387038"/>
                </a:solidFill>
                <a:latin typeface="Century Gothic" panose="020B0502020202020204" pitchFamily="34" charset="0"/>
                <a:ea typeface="Calibri"/>
                <a:cs typeface="Times New Roman"/>
              </a:rPr>
              <a:t>.</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9" name="Afbeelding 8">
            <a:extLst>
              <a:ext uri="{FF2B5EF4-FFF2-40B4-BE49-F238E27FC236}">
                <a16:creationId xmlns:a16="http://schemas.microsoft.com/office/drawing/2014/main" id="{62CC506B-8A43-423F-AD17-269A80C54797}"/>
              </a:ext>
            </a:extLst>
          </p:cNvPr>
          <p:cNvPicPr>
            <a:picLocks noChangeAspect="1"/>
          </p:cNvPicPr>
          <p:nvPr/>
        </p:nvPicPr>
        <p:blipFill rotWithShape="1">
          <a:blip r:embed="rId4">
            <a:extLst>
              <a:ext uri="{28A0092B-C50C-407E-A947-70E740481C1C}">
                <a14:useLocalDpi xmlns:a14="http://schemas.microsoft.com/office/drawing/2010/main" val="0"/>
              </a:ext>
            </a:extLst>
          </a:blip>
          <a:srcRect t="8241" b="9109"/>
          <a:stretch/>
        </p:blipFill>
        <p:spPr>
          <a:xfrm>
            <a:off x="946378" y="2132856"/>
            <a:ext cx="2718321" cy="2808312"/>
          </a:xfrm>
          <a:prstGeom prst="rect">
            <a:avLst/>
          </a:prstGeom>
        </p:spPr>
      </p:pic>
      <p:pic>
        <p:nvPicPr>
          <p:cNvPr id="17" name="Afbeelding 16" descr="Afbeelding met persoon, buiten&#10;&#10;Automatisch gegenereerde beschrijving">
            <a:extLst>
              <a:ext uri="{FF2B5EF4-FFF2-40B4-BE49-F238E27FC236}">
                <a16:creationId xmlns:a16="http://schemas.microsoft.com/office/drawing/2014/main" id="{8FEA5E93-1D68-4865-BCDC-64E8EFC25774}"/>
              </a:ext>
            </a:extLst>
          </p:cNvPr>
          <p:cNvPicPr>
            <a:picLocks noChangeAspect="1"/>
          </p:cNvPicPr>
          <p:nvPr/>
        </p:nvPicPr>
        <p:blipFill rotWithShape="1">
          <a:blip r:embed="rId5">
            <a:extLst>
              <a:ext uri="{28A0092B-C50C-407E-A947-70E740481C1C}">
                <a14:useLocalDpi xmlns:a14="http://schemas.microsoft.com/office/drawing/2010/main" val="0"/>
              </a:ext>
            </a:extLst>
          </a:blip>
          <a:srcRect l="14591" b="30845"/>
          <a:stretch/>
        </p:blipFill>
        <p:spPr>
          <a:xfrm>
            <a:off x="5868144" y="2348880"/>
            <a:ext cx="2063010" cy="2500619"/>
          </a:xfrm>
          <a:prstGeom prst="rect">
            <a:avLst/>
          </a:prstGeom>
        </p:spPr>
      </p:pic>
    </p:spTree>
    <p:extLst>
      <p:ext uri="{BB962C8B-B14F-4D97-AF65-F5344CB8AC3E}">
        <p14:creationId xmlns:p14="http://schemas.microsoft.com/office/powerpoint/2010/main" val="1334076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3" name="AutoShape 2" descr="Afbeeldingsresultaat voor picture wedding dres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4" name="AutoShape 12" descr="Afbeeldingsresultaat voor italie vla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sp>
        <p:nvSpPr>
          <p:cNvPr id="6" name="AutoShape 14" descr="Afbeeldingsresultaat voor italie v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latin typeface="Century Gothic" panose="020B0502020202020204" pitchFamily="34" charset="0"/>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0" y="32530"/>
            <a:ext cx="9144000" cy="63141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Afbeelding 10"/>
          <p:cNvPicPr/>
          <p:nvPr/>
        </p:nvPicPr>
        <p:blipFill>
          <a:blip r:embed="rId3" cstate="email">
            <a:extLst>
              <a:ext uri="{28A0092B-C50C-407E-A947-70E740481C1C}">
                <a14:useLocalDpi xmlns:a14="http://schemas.microsoft.com/office/drawing/2010/main"/>
              </a:ext>
            </a:extLst>
          </a:blip>
          <a:stretch>
            <a:fillRect/>
          </a:stretch>
        </p:blipFill>
        <p:spPr>
          <a:xfrm>
            <a:off x="7380312" y="6264696"/>
            <a:ext cx="1584176" cy="593304"/>
          </a:xfrm>
          <a:prstGeom prst="rect">
            <a:avLst/>
          </a:prstGeom>
        </p:spPr>
      </p:pic>
      <p:sp>
        <p:nvSpPr>
          <p:cNvPr id="12" name="Tekstvak 2"/>
          <p:cNvSpPr txBox="1">
            <a:spLocks noChangeArrowheads="1"/>
          </p:cNvSpPr>
          <p:nvPr/>
        </p:nvSpPr>
        <p:spPr bwMode="auto">
          <a:xfrm>
            <a:off x="-135632" y="332656"/>
            <a:ext cx="4995664"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effectLst/>
                <a:latin typeface="Century Gothic" panose="020B0502020202020204" pitchFamily="34" charset="0"/>
                <a:ea typeface="Calibri"/>
                <a:cs typeface="Times New Roman"/>
              </a:rPr>
              <a:t>officieel</a:t>
            </a:r>
            <a:endParaRPr lang="nl-NL" sz="5500" dirty="0">
              <a:effectLst/>
              <a:latin typeface="Century Gothic" panose="020B0502020202020204" pitchFamily="34" charset="0"/>
              <a:ea typeface="Calibri"/>
              <a:cs typeface="Times New Roman"/>
            </a:endParaRPr>
          </a:p>
        </p:txBody>
      </p:sp>
      <p:sp>
        <p:nvSpPr>
          <p:cNvPr id="13" name="Tekstvak 2"/>
          <p:cNvSpPr txBox="1">
            <a:spLocks noChangeArrowheads="1"/>
          </p:cNvSpPr>
          <p:nvPr/>
        </p:nvSpPr>
        <p:spPr bwMode="auto">
          <a:xfrm>
            <a:off x="4283968" y="292100"/>
            <a:ext cx="5184576"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6000" b="1" dirty="0">
                <a:solidFill>
                  <a:srgbClr val="387038"/>
                </a:solidFill>
                <a:latin typeface="Century Gothic" panose="020B0502020202020204" pitchFamily="34" charset="0"/>
                <a:ea typeface="Calibri"/>
                <a:cs typeface="Times New Roman"/>
              </a:rPr>
              <a:t>officieus</a:t>
            </a:r>
            <a:endParaRPr lang="nl-NL" sz="4700" dirty="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283020" y="1628800"/>
            <a:ext cx="4248472" cy="453650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latin typeface="Century Gothic" panose="020B0502020202020204" pitchFamily="34" charset="0"/>
                <a:ea typeface="Calibri"/>
                <a:cs typeface="Times New Roman"/>
              </a:rPr>
              <a:t>= volgens de regels</a:t>
            </a: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nSpc>
                <a:spcPct val="107000"/>
              </a:lnSpc>
              <a:spcAft>
                <a:spcPts val="0"/>
              </a:spcAft>
            </a:pPr>
            <a:endParaRPr lang="nl-NL" sz="100" dirty="0">
              <a:effectLst/>
              <a:latin typeface="Century Gothic" panose="020B0502020202020204" pitchFamily="34" charset="0"/>
              <a:ea typeface="Calibri"/>
              <a:cs typeface="Times New Roman"/>
            </a:endParaRPr>
          </a:p>
          <a:p>
            <a:pPr>
              <a:lnSpc>
                <a:spcPct val="107000"/>
              </a:lnSpc>
              <a:spcAft>
                <a:spcPts val="0"/>
              </a:spcAft>
            </a:pPr>
            <a:endParaRPr lang="nl-NL" sz="100" dirty="0">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22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4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endParaRPr lang="nl-NL" sz="1100" i="1" dirty="0">
              <a:solidFill>
                <a:srgbClr val="387038"/>
              </a:solidFill>
              <a:latin typeface="Century Gothic" panose="020B0502020202020204" pitchFamily="34" charset="0"/>
              <a:ea typeface="Calibri"/>
              <a:cs typeface="Times New Roman"/>
            </a:endParaRPr>
          </a:p>
          <a:p>
            <a:pPr algn="ctr">
              <a:lnSpc>
                <a:spcPct val="107000"/>
              </a:lnSpc>
              <a:spcAft>
                <a:spcPts val="0"/>
              </a:spcAft>
            </a:pPr>
            <a:r>
              <a:rPr lang="nl-NL" sz="2000" i="1" dirty="0">
                <a:solidFill>
                  <a:srgbClr val="387038"/>
                </a:solidFill>
                <a:latin typeface="Century Gothic" panose="020B0502020202020204" pitchFamily="34" charset="0"/>
                <a:ea typeface="Calibri"/>
                <a:cs typeface="Times New Roman"/>
              </a:rPr>
              <a:t>Chips wordt met een </a:t>
            </a:r>
            <a:r>
              <a:rPr lang="nl-NL" sz="2000" i="1" u="sng" dirty="0">
                <a:solidFill>
                  <a:srgbClr val="387038"/>
                </a:solidFill>
                <a:latin typeface="Century Gothic" panose="020B0502020202020204" pitchFamily="34" charset="0"/>
                <a:ea typeface="Calibri"/>
                <a:cs typeface="Times New Roman"/>
              </a:rPr>
              <a:t>officieel</a:t>
            </a:r>
            <a:r>
              <a:rPr lang="nl-NL" sz="2000" i="1" dirty="0">
                <a:solidFill>
                  <a:srgbClr val="387038"/>
                </a:solidFill>
                <a:latin typeface="Century Gothic" panose="020B0502020202020204" pitchFamily="34" charset="0"/>
                <a:ea typeface="Calibri"/>
                <a:cs typeface="Times New Roman"/>
              </a:rPr>
              <a:t> recept gemaakt.</a:t>
            </a:r>
            <a:endParaRPr lang="nl-NL" sz="2000" i="1"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5" name="Tekstvak 2"/>
          <p:cNvSpPr txBox="1">
            <a:spLocks noChangeArrowheads="1"/>
          </p:cNvSpPr>
          <p:nvPr/>
        </p:nvSpPr>
        <p:spPr bwMode="auto">
          <a:xfrm>
            <a:off x="4788026" y="1590824"/>
            <a:ext cx="4248472" cy="4540650"/>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dirty="0">
                <a:effectLst/>
                <a:latin typeface="Century Gothic" panose="020B0502020202020204" pitchFamily="34" charset="0"/>
                <a:ea typeface="Calibri"/>
                <a:cs typeface="Times New Roman"/>
              </a:rPr>
              <a:t>= volgens onze zelfbedachte regels</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dirty="0">
              <a:effectLst/>
              <a:latin typeface="Century Gothic" panose="020B0502020202020204" pitchFamily="34" charset="0"/>
              <a:ea typeface="Calibri"/>
              <a:cs typeface="Times New Roman"/>
            </a:endParaRPr>
          </a:p>
          <a:p>
            <a:pPr>
              <a:lnSpc>
                <a:spcPct val="107000"/>
              </a:lnSpc>
              <a:spcAft>
                <a:spcPts val="0"/>
              </a:spcAft>
            </a:pPr>
            <a:endParaRPr lang="nl-NL" sz="2800" dirty="0">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nSpc>
                <a:spcPct val="107000"/>
              </a:lnSpc>
              <a:spcAft>
                <a:spcPts val="0"/>
              </a:spcAft>
            </a:pPr>
            <a:endParaRPr lang="nl-NL" sz="1100" dirty="0">
              <a:effectLst/>
              <a:latin typeface="Century Gothic" panose="020B0502020202020204" pitchFamily="34" charset="0"/>
              <a:ea typeface="Calibri"/>
              <a:cs typeface="Times New Roman"/>
            </a:endParaRPr>
          </a:p>
          <a:p>
            <a:pPr algn="ctr">
              <a:lnSpc>
                <a:spcPct val="107000"/>
              </a:lnSpc>
            </a:pPr>
            <a:r>
              <a:rPr lang="nl-NL" sz="2000" i="1" dirty="0">
                <a:solidFill>
                  <a:srgbClr val="387038"/>
                </a:solidFill>
                <a:latin typeface="Century Gothic" panose="020B0502020202020204" pitchFamily="34" charset="0"/>
                <a:ea typeface="Calibri"/>
                <a:cs typeface="Times New Roman"/>
              </a:rPr>
              <a:t>Deze boterham is met een </a:t>
            </a:r>
            <a:r>
              <a:rPr lang="nl-NL" sz="2000" i="1" u="sng" dirty="0">
                <a:solidFill>
                  <a:srgbClr val="387038"/>
                </a:solidFill>
                <a:latin typeface="Century Gothic" panose="020B0502020202020204" pitchFamily="34" charset="0"/>
                <a:ea typeface="Calibri"/>
                <a:cs typeface="Times New Roman"/>
              </a:rPr>
              <a:t>officieus</a:t>
            </a:r>
            <a:r>
              <a:rPr lang="nl-NL" sz="2000" i="1" dirty="0">
                <a:solidFill>
                  <a:srgbClr val="387038"/>
                </a:solidFill>
                <a:latin typeface="Century Gothic" panose="020B0502020202020204" pitchFamily="34" charset="0"/>
                <a:ea typeface="Calibri"/>
                <a:cs typeface="Times New Roman"/>
              </a:rPr>
              <a:t> recept gemaakt. </a:t>
            </a:r>
            <a:br>
              <a:rPr lang="nl-NL" sz="2000" i="1" dirty="0">
                <a:solidFill>
                  <a:srgbClr val="387038"/>
                </a:solidFill>
                <a:latin typeface="Century Gothic" panose="020B0502020202020204" pitchFamily="34" charset="0"/>
                <a:ea typeface="Calibri"/>
                <a:cs typeface="Times New Roman"/>
              </a:rPr>
            </a:br>
            <a:r>
              <a:rPr lang="nl-NL" sz="2000" i="1" dirty="0">
                <a:solidFill>
                  <a:srgbClr val="387038"/>
                </a:solidFill>
                <a:latin typeface="Century Gothic" panose="020B0502020202020204" pitchFamily="34" charset="0"/>
                <a:ea typeface="Calibri"/>
                <a:cs typeface="Times New Roman"/>
              </a:rPr>
              <a:t>Ik heb het zelf bedacht.</a:t>
            </a:r>
            <a:endParaRPr lang="nl-NL" sz="20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2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a:p>
            <a:pPr>
              <a:lnSpc>
                <a:spcPct val="107000"/>
              </a:lnSpc>
              <a:spcAft>
                <a:spcPts val="800"/>
              </a:spcAft>
            </a:pPr>
            <a:r>
              <a:rPr lang="nl-NL" sz="9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pic>
        <p:nvPicPr>
          <p:cNvPr id="16" name="Afbeelding 15" descr="Afbeelding met whiteboard&#10;&#10;Automatisch gegenereerde beschrijving">
            <a:extLst>
              <a:ext uri="{FF2B5EF4-FFF2-40B4-BE49-F238E27FC236}">
                <a16:creationId xmlns:a16="http://schemas.microsoft.com/office/drawing/2014/main" id="{D5844429-9E08-4C29-9426-BC59246561F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85446" y="3718185"/>
            <a:ext cx="1899333" cy="1511015"/>
          </a:xfrm>
          <a:prstGeom prst="rect">
            <a:avLst/>
          </a:prstGeom>
        </p:spPr>
      </p:pic>
      <p:pic>
        <p:nvPicPr>
          <p:cNvPr id="17" name="Afbeelding 16" descr="Afbeelding met whiteboard&#10;&#10;Automatisch gegenereerde beschrijving">
            <a:extLst>
              <a:ext uri="{FF2B5EF4-FFF2-40B4-BE49-F238E27FC236}">
                <a16:creationId xmlns:a16="http://schemas.microsoft.com/office/drawing/2014/main" id="{32B59259-F169-4D9F-B1CF-5D142EC9235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961647" y="3573016"/>
            <a:ext cx="1899333" cy="1511015"/>
          </a:xfrm>
          <a:prstGeom prst="rect">
            <a:avLst/>
          </a:prstGeom>
        </p:spPr>
      </p:pic>
      <p:sp>
        <p:nvSpPr>
          <p:cNvPr id="8" name="Vermenigvuldigingsteken 7">
            <a:extLst>
              <a:ext uri="{FF2B5EF4-FFF2-40B4-BE49-F238E27FC236}">
                <a16:creationId xmlns:a16="http://schemas.microsoft.com/office/drawing/2014/main" id="{5F2678AB-8AFB-44F7-8CB2-C5AE308FA5F2}"/>
              </a:ext>
            </a:extLst>
          </p:cNvPr>
          <p:cNvSpPr/>
          <p:nvPr/>
        </p:nvSpPr>
        <p:spPr>
          <a:xfrm>
            <a:off x="7180791" y="3429000"/>
            <a:ext cx="1793509" cy="1737964"/>
          </a:xfrm>
          <a:prstGeom prst="mathMultiply">
            <a:avLst>
              <a:gd name="adj1" fmla="val 3578"/>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nl-NL" dirty="0"/>
          </a:p>
        </p:txBody>
      </p:sp>
      <p:pic>
        <p:nvPicPr>
          <p:cNvPr id="18" name="Afbeelding 17">
            <a:extLst>
              <a:ext uri="{FF2B5EF4-FFF2-40B4-BE49-F238E27FC236}">
                <a16:creationId xmlns:a16="http://schemas.microsoft.com/office/drawing/2014/main" id="{8F28E4C3-41F9-40DD-AE4C-24B0C295BCA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5499" y="2086580"/>
            <a:ext cx="2627784" cy="1828236"/>
          </a:xfrm>
          <a:prstGeom prst="rect">
            <a:avLst/>
          </a:prstGeom>
        </p:spPr>
      </p:pic>
      <p:pic>
        <p:nvPicPr>
          <p:cNvPr id="21" name="Afbeelding 20" descr="Afbeelding met chocolade, voedsel, fruit, stuk&#10;&#10;Automatisch gegenereerde beschrijving">
            <a:extLst>
              <a:ext uri="{FF2B5EF4-FFF2-40B4-BE49-F238E27FC236}">
                <a16:creationId xmlns:a16="http://schemas.microsoft.com/office/drawing/2014/main" id="{262C2BC6-13EC-4E33-A655-05F275AB3E4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4560" y="2938836"/>
            <a:ext cx="1771687" cy="1633495"/>
          </a:xfrm>
          <a:prstGeom prst="rect">
            <a:avLst/>
          </a:prstGeom>
        </p:spPr>
      </p:pic>
    </p:spTree>
    <p:extLst>
      <p:ext uri="{BB962C8B-B14F-4D97-AF65-F5344CB8AC3E}">
        <p14:creationId xmlns:p14="http://schemas.microsoft.com/office/powerpoint/2010/main" val="3010227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46 – 16 </a:t>
            </a:r>
            <a:r>
              <a:rPr lang="nl-NL" dirty="0">
                <a:solidFill>
                  <a:srgbClr val="C00000"/>
                </a:solidFill>
                <a:latin typeface="Century Gothic" panose="020B0502020202020204" pitchFamily="34" charset="0"/>
              </a:rPr>
              <a:t>november 2021</a:t>
            </a:r>
          </a:p>
          <a:p>
            <a:r>
              <a:rPr lang="nl-NL" dirty="0">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dirty="0">
                <a:solidFill>
                  <a:srgbClr val="00B050"/>
                </a:solidFill>
                <a:latin typeface="Century Gothic" panose="020B0502020202020204" pitchFamily="34" charset="0"/>
              </a:rPr>
              <a:t>Gerarda Das</a:t>
            </a:r>
          </a:p>
          <a:p>
            <a:pPr algn="l"/>
            <a:r>
              <a:rPr lang="nl-NL" sz="1100" i="1" dirty="0">
                <a:solidFill>
                  <a:srgbClr val="00B050"/>
                </a:solidFill>
                <a:latin typeface="Century Gothic" panose="020B0502020202020204" pitchFamily="34" charset="0"/>
              </a:rPr>
              <a:t>Marjan ter Harmsel</a:t>
            </a:r>
          </a:p>
          <a:p>
            <a:pPr algn="l"/>
            <a:r>
              <a:rPr lang="en-US" sz="1100" i="1" dirty="0">
                <a:solidFill>
                  <a:srgbClr val="00B050"/>
                </a:solidFill>
                <a:latin typeface="Century Gothic" panose="020B0502020202020204" pitchFamily="34" charset="0"/>
              </a:rPr>
              <a:t>Mandy Routledge</a:t>
            </a:r>
            <a:endParaRPr lang="nl-NL" sz="1100" i="1" dirty="0">
              <a:solidFill>
                <a:srgbClr val="00B050"/>
              </a:solidFill>
              <a:latin typeface="Century Gothic" panose="020B0502020202020204" pitchFamily="34" charset="0"/>
            </a:endParaRPr>
          </a:p>
          <a:p>
            <a:pPr algn="l"/>
            <a:r>
              <a:rPr lang="en-US" sz="1100" i="1" dirty="0">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654855" y="476671"/>
            <a:ext cx="4446226" cy="80110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6" name="Tekstvak 2"/>
          <p:cNvSpPr txBox="1">
            <a:spLocks noChangeArrowheads="1"/>
          </p:cNvSpPr>
          <p:nvPr/>
        </p:nvSpPr>
        <p:spPr bwMode="auto">
          <a:xfrm>
            <a:off x="1665030" y="415756"/>
            <a:ext cx="4536504"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dirty="0">
                <a:latin typeface="Century Gothic" panose="020B0502020202020204" pitchFamily="34" charset="0"/>
                <a:ea typeface="Calibri"/>
                <a:cs typeface="Times New Roman"/>
              </a:rPr>
              <a:t>de voeding</a:t>
            </a:r>
            <a:endParaRPr lang="nl-NL" sz="5400" b="1" dirty="0">
              <a:effectLst/>
              <a:latin typeface="Century Gothic" panose="020B0502020202020204" pitchFamily="34" charset="0"/>
              <a:ea typeface="Calibri"/>
              <a:cs typeface="Times New Roman"/>
            </a:endParaRPr>
          </a:p>
        </p:txBody>
      </p:sp>
      <p:sp>
        <p:nvSpPr>
          <p:cNvPr id="7" name="Text Box 14"/>
          <p:cNvSpPr txBox="1"/>
          <p:nvPr/>
        </p:nvSpPr>
        <p:spPr>
          <a:xfrm>
            <a:off x="405765" y="3625549"/>
            <a:ext cx="3597315" cy="91957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8" name="Tekstvak 2"/>
          <p:cNvSpPr txBox="1">
            <a:spLocks noChangeArrowheads="1"/>
          </p:cNvSpPr>
          <p:nvPr/>
        </p:nvSpPr>
        <p:spPr bwMode="auto">
          <a:xfrm>
            <a:off x="32169" y="2841984"/>
            <a:ext cx="3597315" cy="67282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endParaRPr lang="nl-NL" sz="3600" b="1" dirty="0">
              <a:effectLst/>
              <a:latin typeface="Century Gothic" panose="020B0502020202020204" pitchFamily="34" charset="0"/>
              <a:ea typeface="Calibri"/>
              <a:cs typeface="Times New Roman"/>
            </a:endParaRPr>
          </a:p>
        </p:txBody>
      </p:sp>
      <p:pic>
        <p:nvPicPr>
          <p:cNvPr id="15" name="Afbeelding 14"/>
          <p:cNvPicPr/>
          <p:nvPr/>
        </p:nvPicPr>
        <p:blipFill>
          <a:blip r:embed="rId3"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sp>
        <p:nvSpPr>
          <p:cNvPr id="13" name="Text Box 14"/>
          <p:cNvSpPr txBox="1"/>
          <p:nvPr/>
        </p:nvSpPr>
        <p:spPr>
          <a:xfrm>
            <a:off x="6228184" y="476671"/>
            <a:ext cx="2574574" cy="100811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4" name="Tekstvak 2"/>
          <p:cNvSpPr txBox="1">
            <a:spLocks noChangeArrowheads="1"/>
          </p:cNvSpPr>
          <p:nvPr/>
        </p:nvSpPr>
        <p:spPr bwMode="auto">
          <a:xfrm>
            <a:off x="6228184" y="491188"/>
            <a:ext cx="2574574" cy="1137612"/>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kumimoji="0" lang="nl-NL" altLang="nl-NL" sz="2800" b="0" i="0" u="none" strike="noStrike" cap="none" normalizeH="0" baseline="0" dirty="0">
                <a:ln>
                  <a:noFill/>
                </a:ln>
                <a:solidFill>
                  <a:srgbClr val="4F4F4F"/>
                </a:solidFill>
                <a:effectLst/>
                <a:latin typeface="Century Gothic" panose="020B0502020202020204" pitchFamily="34" charset="0"/>
              </a:rPr>
              <a:t>het eten en drinken</a:t>
            </a:r>
          </a:p>
          <a:p>
            <a:pPr>
              <a:lnSpc>
                <a:spcPct val="107000"/>
              </a:lnSpc>
              <a:spcAft>
                <a:spcPts val="800"/>
              </a:spcAft>
            </a:pPr>
            <a:endParaRPr lang="nl-NL" sz="2800" dirty="0">
              <a:effectLst/>
              <a:latin typeface="Century Gothic" panose="020B0502020202020204" pitchFamily="34" charset="0"/>
              <a:ea typeface="Calibri"/>
              <a:cs typeface="Times New Roman"/>
            </a:endParaRPr>
          </a:p>
        </p:txBody>
      </p:sp>
      <p:sp>
        <p:nvSpPr>
          <p:cNvPr id="23" name="Tekstvak 22">
            <a:extLst>
              <a:ext uri="{FF2B5EF4-FFF2-40B4-BE49-F238E27FC236}">
                <a16:creationId xmlns:a16="http://schemas.microsoft.com/office/drawing/2014/main" id="{6E47C47C-A67A-44B8-AE5E-2DF52D691092}"/>
              </a:ext>
            </a:extLst>
          </p:cNvPr>
          <p:cNvSpPr txBox="1"/>
          <p:nvPr/>
        </p:nvSpPr>
        <p:spPr>
          <a:xfrm>
            <a:off x="481894" y="3677140"/>
            <a:ext cx="3377170" cy="978729"/>
          </a:xfrm>
          <a:prstGeom prst="rect">
            <a:avLst/>
          </a:prstGeom>
          <a:noFill/>
        </p:spPr>
        <p:txBody>
          <a:bodyPr wrap="square" rtlCol="0">
            <a:spAutoFit/>
          </a:bodyPr>
          <a:lstStyle/>
          <a:p>
            <a:pPr algn="ctr">
              <a:lnSpc>
                <a:spcPct val="80000"/>
              </a:lnSpc>
              <a:spcAft>
                <a:spcPts val="800"/>
              </a:spcAft>
            </a:pPr>
            <a:r>
              <a:rPr lang="en-US" sz="3600" b="1" dirty="0" err="1">
                <a:latin typeface="Century Gothic" panose="020B0502020202020204" pitchFamily="34" charset="0"/>
                <a:ea typeface="Calibri"/>
                <a:cs typeface="Times New Roman"/>
              </a:rPr>
              <a:t>o</a:t>
            </a:r>
            <a:r>
              <a:rPr lang="en-US" sz="3600" b="1" dirty="0" err="1">
                <a:effectLst/>
                <a:latin typeface="Century Gothic" panose="020B0502020202020204" pitchFamily="34" charset="0"/>
                <a:ea typeface="Calibri"/>
                <a:cs typeface="Times New Roman"/>
              </a:rPr>
              <a:t>ngezonde</a:t>
            </a:r>
            <a:r>
              <a:rPr lang="en-US" sz="3600" b="1" dirty="0">
                <a:effectLst/>
                <a:latin typeface="Century Gothic" panose="020B0502020202020204" pitchFamily="34" charset="0"/>
                <a:ea typeface="Calibri"/>
                <a:cs typeface="Times New Roman"/>
              </a:rPr>
              <a:t> </a:t>
            </a:r>
            <a:r>
              <a:rPr lang="en-US" sz="3600" b="1" dirty="0" err="1">
                <a:effectLst/>
                <a:latin typeface="Century Gothic" panose="020B0502020202020204" pitchFamily="34" charset="0"/>
                <a:ea typeface="Calibri"/>
                <a:cs typeface="Times New Roman"/>
              </a:rPr>
              <a:t>voeding</a:t>
            </a:r>
            <a:endParaRPr lang="nl-NL" sz="3600" b="1" dirty="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245CC560-654B-49A7-8CAF-ED45802D5395}"/>
              </a:ext>
            </a:extLst>
          </p:cNvPr>
          <p:cNvSpPr txBox="1"/>
          <p:nvPr/>
        </p:nvSpPr>
        <p:spPr>
          <a:xfrm>
            <a:off x="5007133" y="3625549"/>
            <a:ext cx="3597315" cy="919575"/>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80000"/>
              </a:lnSpc>
              <a:spcAft>
                <a:spcPts val="800"/>
              </a:spcAft>
            </a:pPr>
            <a:endParaRPr lang="en-US" sz="3600" b="1" dirty="0">
              <a:effectLst/>
              <a:latin typeface="Century Gothic" panose="020B0502020202020204" pitchFamily="34" charset="0"/>
              <a:ea typeface="Calibri"/>
              <a:cs typeface="Times New Roman"/>
            </a:endParaRPr>
          </a:p>
        </p:txBody>
      </p:sp>
      <p:sp>
        <p:nvSpPr>
          <p:cNvPr id="22" name="Tekstvak 21">
            <a:extLst>
              <a:ext uri="{FF2B5EF4-FFF2-40B4-BE49-F238E27FC236}">
                <a16:creationId xmlns:a16="http://schemas.microsoft.com/office/drawing/2014/main" id="{94D78FC0-BD4F-4B75-92C6-33B0F6801320}"/>
              </a:ext>
            </a:extLst>
          </p:cNvPr>
          <p:cNvSpPr txBox="1"/>
          <p:nvPr/>
        </p:nvSpPr>
        <p:spPr>
          <a:xfrm>
            <a:off x="5083262" y="3677140"/>
            <a:ext cx="3377170" cy="978729"/>
          </a:xfrm>
          <a:prstGeom prst="rect">
            <a:avLst/>
          </a:prstGeom>
          <a:noFill/>
        </p:spPr>
        <p:txBody>
          <a:bodyPr wrap="square" rtlCol="0">
            <a:spAutoFit/>
          </a:bodyPr>
          <a:lstStyle/>
          <a:p>
            <a:pPr algn="ctr">
              <a:lnSpc>
                <a:spcPct val="80000"/>
              </a:lnSpc>
              <a:spcAft>
                <a:spcPts val="800"/>
              </a:spcAft>
            </a:pPr>
            <a:r>
              <a:rPr lang="en-US" sz="3600" b="1" dirty="0" err="1">
                <a:effectLst/>
                <a:latin typeface="Century Gothic" panose="020B0502020202020204" pitchFamily="34" charset="0"/>
                <a:ea typeface="Calibri"/>
                <a:cs typeface="Times New Roman"/>
              </a:rPr>
              <a:t>gezonde</a:t>
            </a:r>
            <a:r>
              <a:rPr lang="en-US" sz="3600" b="1" dirty="0">
                <a:effectLst/>
                <a:latin typeface="Century Gothic" panose="020B0502020202020204" pitchFamily="34" charset="0"/>
                <a:ea typeface="Calibri"/>
                <a:cs typeface="Times New Roman"/>
              </a:rPr>
              <a:t> </a:t>
            </a:r>
            <a:r>
              <a:rPr lang="en-US" sz="3600" b="1" dirty="0" err="1">
                <a:effectLst/>
                <a:latin typeface="Century Gothic" panose="020B0502020202020204" pitchFamily="34" charset="0"/>
                <a:ea typeface="Calibri"/>
                <a:cs typeface="Times New Roman"/>
              </a:rPr>
              <a:t>voeding</a:t>
            </a:r>
            <a:endParaRPr lang="nl-NL" sz="3600" b="1" dirty="0">
              <a:effectLst/>
              <a:latin typeface="Century Gothic" panose="020B0502020202020204" pitchFamily="34" charset="0"/>
              <a:ea typeface="Calibri"/>
              <a:cs typeface="Times New Roman"/>
            </a:endParaRPr>
          </a:p>
        </p:txBody>
      </p:sp>
      <p:pic>
        <p:nvPicPr>
          <p:cNvPr id="24" name="Afbeelding 23">
            <a:extLst>
              <a:ext uri="{FF2B5EF4-FFF2-40B4-BE49-F238E27FC236}">
                <a16:creationId xmlns:a16="http://schemas.microsoft.com/office/drawing/2014/main" id="{6CA7078A-6448-4862-9B08-BC940A2CC53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200000" flipH="1">
            <a:off x="1414927" y="4527320"/>
            <a:ext cx="1473123" cy="1714326"/>
          </a:xfrm>
          <a:prstGeom prst="rect">
            <a:avLst/>
          </a:prstGeom>
        </p:spPr>
      </p:pic>
      <p:pic>
        <p:nvPicPr>
          <p:cNvPr id="25" name="Afbeelding 24">
            <a:extLst>
              <a:ext uri="{FF2B5EF4-FFF2-40B4-BE49-F238E27FC236}">
                <a16:creationId xmlns:a16="http://schemas.microsoft.com/office/drawing/2014/main" id="{3635B2CA-AF07-4F93-BAAB-AB84526E48F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6200000" flipH="1">
            <a:off x="6045689" y="4533725"/>
            <a:ext cx="1520202" cy="1748594"/>
          </a:xfrm>
          <a:prstGeom prst="rect">
            <a:avLst/>
          </a:prstGeom>
        </p:spPr>
      </p:pic>
    </p:spTree>
    <p:extLst>
      <p:ext uri="{BB962C8B-B14F-4D97-AF65-F5344CB8AC3E}">
        <p14:creationId xmlns:p14="http://schemas.microsoft.com/office/powerpoint/2010/main" val="19491553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391" y="126507"/>
            <a:ext cx="9013609" cy="6275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483768" y="476672"/>
            <a:ext cx="3329280" cy="69088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6" name="Tekstvak 2"/>
          <p:cNvSpPr txBox="1">
            <a:spLocks noChangeArrowheads="1"/>
          </p:cNvSpPr>
          <p:nvPr/>
        </p:nvSpPr>
        <p:spPr bwMode="auto">
          <a:xfrm>
            <a:off x="2483768" y="404664"/>
            <a:ext cx="3456383"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4800" b="1" dirty="0">
                <a:effectLst/>
                <a:latin typeface="Century Gothic" panose="020B0502020202020204" pitchFamily="34" charset="0"/>
                <a:ea typeface="Calibri"/>
                <a:cs typeface="Times New Roman"/>
              </a:rPr>
              <a:t>verhitten</a:t>
            </a:r>
          </a:p>
        </p:txBody>
      </p:sp>
      <p:sp>
        <p:nvSpPr>
          <p:cNvPr id="7" name="Text Box 14"/>
          <p:cNvSpPr txBox="1"/>
          <p:nvPr/>
        </p:nvSpPr>
        <p:spPr>
          <a:xfrm>
            <a:off x="416822" y="3861049"/>
            <a:ext cx="278702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416822" y="3881821"/>
            <a:ext cx="2787026" cy="66330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effectLst/>
                <a:latin typeface="Century Gothic" panose="020B0502020202020204" pitchFamily="34" charset="0"/>
                <a:ea typeface="Calibri"/>
                <a:cs typeface="Times New Roman"/>
              </a:rPr>
              <a:t>bakken</a:t>
            </a:r>
          </a:p>
        </p:txBody>
      </p:sp>
      <p:sp>
        <p:nvSpPr>
          <p:cNvPr id="9" name="Text Box 14"/>
          <p:cNvSpPr txBox="1"/>
          <p:nvPr/>
        </p:nvSpPr>
        <p:spPr>
          <a:xfrm>
            <a:off x="6012160" y="3836711"/>
            <a:ext cx="2444750"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dirty="0">
                <a:effectLst/>
                <a:latin typeface="Century Gothic"/>
                <a:ea typeface="Calibri"/>
                <a:cs typeface="Times New Roman"/>
              </a:rPr>
              <a:t> </a:t>
            </a:r>
            <a:endParaRPr lang="nl-NL" sz="1100" dirty="0">
              <a:effectLst/>
              <a:ea typeface="Calibri"/>
              <a:cs typeface="Times New Roman"/>
            </a:endParaRPr>
          </a:p>
        </p:txBody>
      </p:sp>
      <p:sp>
        <p:nvSpPr>
          <p:cNvPr id="10" name="Tekstvak 2"/>
          <p:cNvSpPr txBox="1">
            <a:spLocks noChangeArrowheads="1"/>
          </p:cNvSpPr>
          <p:nvPr/>
        </p:nvSpPr>
        <p:spPr bwMode="auto">
          <a:xfrm>
            <a:off x="5813048" y="3843514"/>
            <a:ext cx="2671082" cy="71914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b="1" dirty="0">
                <a:latin typeface="Century Gothic" panose="020B0502020202020204" pitchFamily="34" charset="0"/>
                <a:ea typeface="Calibri"/>
                <a:cs typeface="Times New Roman"/>
              </a:rPr>
              <a:t>koken</a:t>
            </a:r>
          </a:p>
        </p:txBody>
      </p:sp>
      <p:pic>
        <p:nvPicPr>
          <p:cNvPr id="15" name="Afbeelding 14"/>
          <p:cNvPicPr/>
          <p:nvPr/>
        </p:nvPicPr>
        <p:blipFill>
          <a:blip r:embed="rId3"/>
          <a:stretch>
            <a:fillRect/>
          </a:stretch>
        </p:blipFill>
        <p:spPr>
          <a:xfrm>
            <a:off x="7323455" y="6220072"/>
            <a:ext cx="1584176" cy="593304"/>
          </a:xfrm>
          <a:prstGeom prst="rect">
            <a:avLst/>
          </a:prstGeom>
        </p:spPr>
      </p:pic>
      <p:sp>
        <p:nvSpPr>
          <p:cNvPr id="13" name="Text Box 14"/>
          <p:cNvSpPr txBox="1"/>
          <p:nvPr/>
        </p:nvSpPr>
        <p:spPr>
          <a:xfrm>
            <a:off x="6012160" y="476672"/>
            <a:ext cx="2641410" cy="68407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4" name="Tekstvak 2"/>
          <p:cNvSpPr txBox="1">
            <a:spLocks noChangeArrowheads="1"/>
          </p:cNvSpPr>
          <p:nvPr/>
        </p:nvSpPr>
        <p:spPr bwMode="auto">
          <a:xfrm>
            <a:off x="6012160" y="491188"/>
            <a:ext cx="2679447"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heet maken</a:t>
            </a:r>
            <a:endParaRPr lang="nl-NL" sz="1100" dirty="0">
              <a:effectLst/>
              <a:latin typeface="Century Gothic" panose="020B0502020202020204" pitchFamily="34" charset="0"/>
              <a:ea typeface="Calibri"/>
              <a:cs typeface="Times New Roman"/>
            </a:endParaRPr>
          </a:p>
        </p:txBody>
      </p:sp>
      <p:pic>
        <p:nvPicPr>
          <p:cNvPr id="17" name="Afbeelding 16" descr="Afbeelding met keukenapparaat&#10;&#10;Automatisch gegenereerde beschrijving">
            <a:extLst>
              <a:ext uri="{FF2B5EF4-FFF2-40B4-BE49-F238E27FC236}">
                <a16:creationId xmlns:a16="http://schemas.microsoft.com/office/drawing/2014/main" id="{74DC10D6-0CEA-47CF-B33C-B4640257194C}"/>
              </a:ext>
            </a:extLst>
          </p:cNvPr>
          <p:cNvPicPr>
            <a:picLocks noChangeAspect="1"/>
          </p:cNvPicPr>
          <p:nvPr/>
        </p:nvPicPr>
        <p:blipFill rotWithShape="1">
          <a:blip r:embed="rId4">
            <a:extLst>
              <a:ext uri="{28A0092B-C50C-407E-A947-70E740481C1C}">
                <a14:useLocalDpi xmlns:a14="http://schemas.microsoft.com/office/drawing/2010/main"/>
              </a:ext>
            </a:extLst>
          </a:blip>
          <a:srcRect t="13179" r="48735"/>
          <a:stretch/>
        </p:blipFill>
        <p:spPr>
          <a:xfrm>
            <a:off x="6232677" y="4576814"/>
            <a:ext cx="2003715" cy="1275926"/>
          </a:xfrm>
          <a:prstGeom prst="rect">
            <a:avLst/>
          </a:prstGeom>
        </p:spPr>
      </p:pic>
      <p:pic>
        <p:nvPicPr>
          <p:cNvPr id="18" name="Afbeelding 17" descr="Afbeelding met keukenapparaat&#10;&#10;Automatisch gegenereerde beschrijving">
            <a:extLst>
              <a:ext uri="{FF2B5EF4-FFF2-40B4-BE49-F238E27FC236}">
                <a16:creationId xmlns:a16="http://schemas.microsoft.com/office/drawing/2014/main" id="{7F8CBFE9-E5A4-49B0-87A4-82455E31F162}"/>
              </a:ext>
            </a:extLst>
          </p:cNvPr>
          <p:cNvPicPr>
            <a:picLocks noChangeAspect="1"/>
          </p:cNvPicPr>
          <p:nvPr/>
        </p:nvPicPr>
        <p:blipFill rotWithShape="1">
          <a:blip r:embed="rId4">
            <a:extLst>
              <a:ext uri="{28A0092B-C50C-407E-A947-70E740481C1C}">
                <a14:useLocalDpi xmlns:a14="http://schemas.microsoft.com/office/drawing/2010/main"/>
              </a:ext>
            </a:extLst>
          </a:blip>
          <a:srcRect l="47879" t="13179"/>
          <a:stretch/>
        </p:blipFill>
        <p:spPr>
          <a:xfrm>
            <a:off x="791751" y="4581018"/>
            <a:ext cx="2037168" cy="1275926"/>
          </a:xfrm>
          <a:prstGeom prst="rect">
            <a:avLst/>
          </a:prstGeom>
        </p:spPr>
      </p:pic>
    </p:spTree>
    <p:extLst>
      <p:ext uri="{BB962C8B-B14F-4D97-AF65-F5344CB8AC3E}">
        <p14:creationId xmlns:p14="http://schemas.microsoft.com/office/powerpoint/2010/main" val="1928849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0391" y="126506"/>
            <a:ext cx="9013609" cy="63902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2843809" y="505872"/>
            <a:ext cx="3240360" cy="82335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a:ea typeface="Calibri"/>
                <a:cs typeface="Times New Roman"/>
              </a:rPr>
              <a:t> </a:t>
            </a:r>
            <a:endParaRPr lang="nl-NL" sz="1100" dirty="0">
              <a:effectLst/>
              <a:ea typeface="Calibri"/>
              <a:cs typeface="Times New Roman"/>
            </a:endParaRPr>
          </a:p>
        </p:txBody>
      </p:sp>
      <p:sp>
        <p:nvSpPr>
          <p:cNvPr id="6" name="Tekstvak 2"/>
          <p:cNvSpPr txBox="1">
            <a:spLocks noChangeArrowheads="1"/>
          </p:cNvSpPr>
          <p:nvPr/>
        </p:nvSpPr>
        <p:spPr bwMode="auto">
          <a:xfrm>
            <a:off x="3078637" y="433864"/>
            <a:ext cx="2861515" cy="83489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5400" b="1" dirty="0" err="1">
                <a:latin typeface="Century Gothic" panose="020B0502020202020204" pitchFamily="34" charset="0"/>
                <a:ea typeface="Calibri"/>
                <a:cs typeface="Times New Roman"/>
              </a:rPr>
              <a:t>kweken</a:t>
            </a:r>
            <a:endParaRPr lang="nl-NL" sz="4800" b="1" dirty="0">
              <a:effectLst/>
              <a:latin typeface="Century Gothic" panose="020B0502020202020204" pitchFamily="34" charset="0"/>
              <a:ea typeface="Calibri"/>
              <a:cs typeface="Times New Roman"/>
            </a:endParaRPr>
          </a:p>
        </p:txBody>
      </p:sp>
      <p:sp>
        <p:nvSpPr>
          <p:cNvPr id="7" name="Text Box 14"/>
          <p:cNvSpPr txBox="1"/>
          <p:nvPr/>
        </p:nvSpPr>
        <p:spPr>
          <a:xfrm>
            <a:off x="414230" y="3788720"/>
            <a:ext cx="2006682" cy="8983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8" name="Tekstvak 2"/>
          <p:cNvSpPr txBox="1">
            <a:spLocks noChangeArrowheads="1"/>
          </p:cNvSpPr>
          <p:nvPr/>
        </p:nvSpPr>
        <p:spPr bwMode="auto">
          <a:xfrm>
            <a:off x="-250510" y="3767161"/>
            <a:ext cx="3192969" cy="711412"/>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2800" b="1" dirty="0" err="1">
                <a:latin typeface="Century Gothic" panose="020B0502020202020204" pitchFamily="34" charset="0"/>
                <a:ea typeface="Calibri"/>
                <a:cs typeface="Times New Roman"/>
              </a:rPr>
              <a:t>vissen</a:t>
            </a:r>
            <a:r>
              <a:rPr lang="en-US" sz="2800" b="1" dirty="0">
                <a:latin typeface="Century Gothic" panose="020B0502020202020204" pitchFamily="34" charset="0"/>
                <a:ea typeface="Calibri"/>
                <a:cs typeface="Times New Roman"/>
              </a:rPr>
              <a:t> </a:t>
            </a:r>
            <a:br>
              <a:rPr lang="en-US" sz="2800" b="1" dirty="0">
                <a:latin typeface="Century Gothic" panose="020B0502020202020204" pitchFamily="34" charset="0"/>
                <a:ea typeface="Calibri"/>
                <a:cs typeface="Times New Roman"/>
              </a:rPr>
            </a:br>
            <a:r>
              <a:rPr lang="en-US" sz="2800" b="1" dirty="0" err="1">
                <a:latin typeface="Century Gothic" panose="020B0502020202020204" pitchFamily="34" charset="0"/>
                <a:ea typeface="Calibri"/>
                <a:cs typeface="Times New Roman"/>
              </a:rPr>
              <a:t>kweken</a:t>
            </a:r>
            <a:endParaRPr lang="nl-NL" sz="2800" b="1" dirty="0">
              <a:effectLst/>
              <a:latin typeface="Century Gothic" panose="020B0502020202020204" pitchFamily="34" charset="0"/>
              <a:ea typeface="Calibri"/>
              <a:cs typeface="Times New Roman"/>
            </a:endParaRPr>
          </a:p>
        </p:txBody>
      </p:sp>
      <p:pic>
        <p:nvPicPr>
          <p:cNvPr id="16" name="Afbeelding 15"/>
          <p:cNvPicPr/>
          <p:nvPr/>
        </p:nvPicPr>
        <p:blipFill>
          <a:blip r:embed="rId3" cstate="email">
            <a:extLst>
              <a:ext uri="{28A0092B-C50C-407E-A947-70E740481C1C}">
                <a14:useLocalDpi xmlns:a14="http://schemas.microsoft.com/office/drawing/2010/main"/>
              </a:ext>
            </a:extLst>
          </a:blip>
          <a:stretch>
            <a:fillRect/>
          </a:stretch>
        </p:blipFill>
        <p:spPr>
          <a:xfrm rot="21235644">
            <a:off x="3865622" y="3369872"/>
            <a:ext cx="98176" cy="962275"/>
          </a:xfrm>
          <a:prstGeom prst="rect">
            <a:avLst/>
          </a:prstGeom>
        </p:spPr>
      </p:pic>
      <p:sp>
        <p:nvSpPr>
          <p:cNvPr id="9" name="Text Box 14"/>
          <p:cNvSpPr txBox="1"/>
          <p:nvPr/>
        </p:nvSpPr>
        <p:spPr>
          <a:xfrm>
            <a:off x="3059832" y="3789040"/>
            <a:ext cx="2444750" cy="8640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0" name="Tekstvak 2"/>
          <p:cNvSpPr txBox="1">
            <a:spLocks noChangeArrowheads="1"/>
          </p:cNvSpPr>
          <p:nvPr/>
        </p:nvSpPr>
        <p:spPr bwMode="auto">
          <a:xfrm>
            <a:off x="3104638" y="3716268"/>
            <a:ext cx="2383050" cy="104327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2800" b="1" dirty="0" err="1">
                <a:latin typeface="Century Gothic" panose="020B0502020202020204" pitchFamily="34" charset="0"/>
                <a:ea typeface="Calibri"/>
                <a:cs typeface="Times New Roman"/>
              </a:rPr>
              <a:t>tomaten</a:t>
            </a:r>
            <a:r>
              <a:rPr lang="en-US" sz="2800" b="1" dirty="0">
                <a:latin typeface="Century Gothic" panose="020B0502020202020204" pitchFamily="34" charset="0"/>
                <a:ea typeface="Calibri"/>
                <a:cs typeface="Times New Roman"/>
              </a:rPr>
              <a:t> </a:t>
            </a:r>
            <a:r>
              <a:rPr lang="en-US" sz="2800" b="1" dirty="0" err="1">
                <a:latin typeface="Century Gothic" panose="020B0502020202020204" pitchFamily="34" charset="0"/>
                <a:ea typeface="Calibri"/>
                <a:cs typeface="Times New Roman"/>
              </a:rPr>
              <a:t>kweken</a:t>
            </a:r>
            <a:endParaRPr lang="nl-NL" sz="2800" b="1" dirty="0">
              <a:effectLst/>
              <a:latin typeface="Century Gothic" panose="020B0502020202020204" pitchFamily="34" charset="0"/>
              <a:ea typeface="Calibri"/>
              <a:cs typeface="Times New Roman"/>
            </a:endParaRPr>
          </a:p>
        </p:txBody>
      </p:sp>
      <p:sp>
        <p:nvSpPr>
          <p:cNvPr id="11" name="Text Box 14"/>
          <p:cNvSpPr txBox="1"/>
          <p:nvPr/>
        </p:nvSpPr>
        <p:spPr>
          <a:xfrm>
            <a:off x="6075990" y="3823000"/>
            <a:ext cx="2444750" cy="86409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p:cNvSpPr txBox="1">
            <a:spLocks noChangeArrowheads="1"/>
          </p:cNvSpPr>
          <p:nvPr/>
        </p:nvSpPr>
        <p:spPr bwMode="auto">
          <a:xfrm>
            <a:off x="5983508" y="3772838"/>
            <a:ext cx="2611398" cy="1094413"/>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en-US" sz="2800" b="1" dirty="0" err="1">
                <a:effectLst/>
                <a:latin typeface="Century Gothic" panose="020B0502020202020204" pitchFamily="34" charset="0"/>
                <a:ea typeface="Calibri"/>
                <a:cs typeface="Times New Roman"/>
              </a:rPr>
              <a:t>insecten</a:t>
            </a:r>
            <a:r>
              <a:rPr lang="en-US" sz="2800" b="1" dirty="0">
                <a:effectLst/>
                <a:latin typeface="Century Gothic" panose="020B0502020202020204" pitchFamily="34" charset="0"/>
                <a:ea typeface="Calibri"/>
                <a:cs typeface="Times New Roman"/>
              </a:rPr>
              <a:t> </a:t>
            </a:r>
            <a:r>
              <a:rPr lang="en-US" sz="2800" b="1" dirty="0" err="1">
                <a:effectLst/>
                <a:latin typeface="Century Gothic" panose="020B0502020202020204" pitchFamily="34" charset="0"/>
                <a:ea typeface="Calibri"/>
                <a:cs typeface="Times New Roman"/>
              </a:rPr>
              <a:t>kweken</a:t>
            </a:r>
            <a:endParaRPr lang="nl-NL" sz="2800" b="1" dirty="0">
              <a:effectLst/>
              <a:latin typeface="Century Gothic" panose="020B0502020202020204" pitchFamily="34" charset="0"/>
              <a:ea typeface="Calibri"/>
              <a:cs typeface="Times New Roman"/>
            </a:endParaRPr>
          </a:p>
        </p:txBody>
      </p:sp>
      <p:pic>
        <p:nvPicPr>
          <p:cNvPr id="15" name="Afbeelding 14"/>
          <p:cNvPicPr/>
          <p:nvPr/>
        </p:nvPicPr>
        <p:blipFill>
          <a:blip r:embed="rId4" cstate="email">
            <a:extLst>
              <a:ext uri="{28A0092B-C50C-407E-A947-70E740481C1C}">
                <a14:useLocalDpi xmlns:a14="http://schemas.microsoft.com/office/drawing/2010/main"/>
              </a:ext>
            </a:extLst>
          </a:blip>
          <a:stretch>
            <a:fillRect/>
          </a:stretch>
        </p:blipFill>
        <p:spPr>
          <a:xfrm>
            <a:off x="7323455" y="6220072"/>
            <a:ext cx="1584176" cy="593304"/>
          </a:xfrm>
          <a:prstGeom prst="rect">
            <a:avLst/>
          </a:prstGeom>
        </p:spPr>
      </p:pic>
      <p:pic>
        <p:nvPicPr>
          <p:cNvPr id="14" name="Afbeelding 13" descr="Afbeelding met persoon, buiten, person&#10;&#10;Automatisch gegenereerde beschrijving">
            <a:extLst>
              <a:ext uri="{FF2B5EF4-FFF2-40B4-BE49-F238E27FC236}">
                <a16:creationId xmlns:a16="http://schemas.microsoft.com/office/drawing/2014/main" id="{4ED19473-B96D-4FC8-A503-455A99BBA73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518661" y="4715788"/>
            <a:ext cx="1736739" cy="1396338"/>
          </a:xfrm>
          <a:prstGeom prst="rect">
            <a:avLst/>
          </a:prstGeom>
        </p:spPr>
      </p:pic>
      <p:pic>
        <p:nvPicPr>
          <p:cNvPr id="18" name="Afbeelding 17">
            <a:extLst>
              <a:ext uri="{FF2B5EF4-FFF2-40B4-BE49-F238E27FC236}">
                <a16:creationId xmlns:a16="http://schemas.microsoft.com/office/drawing/2014/main" id="{75DAF8AB-3002-4DC8-85B4-16B435D5EB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228184" y="4715788"/>
            <a:ext cx="2124942" cy="1410961"/>
          </a:xfrm>
          <a:prstGeom prst="rect">
            <a:avLst/>
          </a:prstGeom>
        </p:spPr>
      </p:pic>
      <p:sp>
        <p:nvSpPr>
          <p:cNvPr id="23" name="Text Box 14">
            <a:extLst>
              <a:ext uri="{FF2B5EF4-FFF2-40B4-BE49-F238E27FC236}">
                <a16:creationId xmlns:a16="http://schemas.microsoft.com/office/drawing/2014/main" id="{4B3E68C9-3918-4486-A206-4AF798648B7D}"/>
              </a:ext>
            </a:extLst>
          </p:cNvPr>
          <p:cNvSpPr txBox="1"/>
          <p:nvPr/>
        </p:nvSpPr>
        <p:spPr>
          <a:xfrm>
            <a:off x="6228184" y="476672"/>
            <a:ext cx="2520280" cy="2376264"/>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4" name="Tekstvak 2">
            <a:extLst>
              <a:ext uri="{FF2B5EF4-FFF2-40B4-BE49-F238E27FC236}">
                <a16:creationId xmlns:a16="http://schemas.microsoft.com/office/drawing/2014/main" id="{38989DE4-A021-45B1-A48B-6BA1C72F34DC}"/>
              </a:ext>
            </a:extLst>
          </p:cNvPr>
          <p:cNvSpPr txBox="1">
            <a:spLocks noChangeArrowheads="1"/>
          </p:cNvSpPr>
          <p:nvPr/>
        </p:nvSpPr>
        <p:spPr bwMode="auto">
          <a:xfrm>
            <a:off x="6228184" y="491188"/>
            <a:ext cx="2503476"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dieren verzorgen en zorgen dat ze jongen krijgen</a:t>
            </a:r>
            <a:endParaRPr lang="nl-NL" sz="1100" dirty="0">
              <a:effectLst/>
              <a:latin typeface="Century Gothic" panose="020B0502020202020204" pitchFamily="34" charset="0"/>
              <a:ea typeface="Calibri"/>
              <a:cs typeface="Times New Roman"/>
            </a:endParaRPr>
          </a:p>
        </p:txBody>
      </p:sp>
      <p:pic>
        <p:nvPicPr>
          <p:cNvPr id="3" name="Afbeelding 2" descr="Afbeelding met persoon, binnen, jong, voorbereiden&#10;&#10;Automatisch gegenereerde beschrijving">
            <a:extLst>
              <a:ext uri="{FF2B5EF4-FFF2-40B4-BE49-F238E27FC236}">
                <a16:creationId xmlns:a16="http://schemas.microsoft.com/office/drawing/2014/main" id="{F49A52C9-2D68-4C38-AE10-5A60703C1E1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52193" y="4783143"/>
            <a:ext cx="2006682" cy="1276250"/>
          </a:xfrm>
          <a:prstGeom prst="rect">
            <a:avLst/>
          </a:prstGeom>
        </p:spPr>
      </p:pic>
    </p:spTree>
    <p:extLst>
      <p:ext uri="{BB962C8B-B14F-4D97-AF65-F5344CB8AC3E}">
        <p14:creationId xmlns:p14="http://schemas.microsoft.com/office/powerpoint/2010/main" val="21253918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30" y="-27384"/>
            <a:ext cx="9128770" cy="6247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 Box 14"/>
          <p:cNvSpPr txBox="1"/>
          <p:nvPr/>
        </p:nvSpPr>
        <p:spPr>
          <a:xfrm>
            <a:off x="1979712" y="2333529"/>
            <a:ext cx="4029165" cy="87944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7" name="Text Box 14"/>
          <p:cNvSpPr txBox="1"/>
          <p:nvPr/>
        </p:nvSpPr>
        <p:spPr>
          <a:xfrm>
            <a:off x="1700919" y="2295839"/>
            <a:ext cx="4586750" cy="708115"/>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6000" b="1" dirty="0">
                <a:effectLst/>
                <a:latin typeface="Century Gothic" panose="020B0502020202020204" pitchFamily="34" charset="0"/>
                <a:ea typeface="Calibri"/>
                <a:cs typeface="Times New Roman"/>
              </a:rPr>
              <a:t>invoeren</a:t>
            </a:r>
            <a:endParaRPr lang="nl-NL" sz="1000" dirty="0">
              <a:effectLst/>
              <a:latin typeface="Century Gothic" panose="020B0502020202020204" pitchFamily="34" charset="0"/>
              <a:ea typeface="Calibri"/>
              <a:cs typeface="Times New Roman"/>
            </a:endParaRPr>
          </a:p>
        </p:txBody>
      </p:sp>
      <p:cxnSp>
        <p:nvCxnSpPr>
          <p:cNvPr id="8" name="Rechte verbindingslijn 7"/>
          <p:cNvCxnSpPr>
            <a:cxnSpLocks/>
            <a:endCxn id="16" idx="0"/>
          </p:cNvCxnSpPr>
          <p:nvPr/>
        </p:nvCxnSpPr>
        <p:spPr>
          <a:xfrm flipH="1">
            <a:off x="1830049" y="3582257"/>
            <a:ext cx="1193520" cy="150473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Rechte verbindingslijn 8"/>
          <p:cNvCxnSpPr>
            <a:cxnSpLocks/>
          </p:cNvCxnSpPr>
          <p:nvPr/>
        </p:nvCxnSpPr>
        <p:spPr>
          <a:xfrm flipH="1">
            <a:off x="5076056" y="1303080"/>
            <a:ext cx="579994" cy="10304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Box 14"/>
          <p:cNvSpPr txBox="1"/>
          <p:nvPr/>
        </p:nvSpPr>
        <p:spPr>
          <a:xfrm>
            <a:off x="4951954" y="544957"/>
            <a:ext cx="3183803" cy="690639"/>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4" name="Text Box 14"/>
          <p:cNvSpPr txBox="1"/>
          <p:nvPr/>
        </p:nvSpPr>
        <p:spPr>
          <a:xfrm>
            <a:off x="4959720" y="540821"/>
            <a:ext cx="3183803"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latin typeface="Century Gothic" panose="020B0502020202020204" pitchFamily="34" charset="0"/>
                <a:ea typeface="Calibri"/>
                <a:cs typeface="Times New Roman"/>
              </a:rPr>
              <a:t>de goederen</a:t>
            </a:r>
            <a:endParaRPr lang="nl-NL" sz="1050" dirty="0">
              <a:effectLst/>
              <a:latin typeface="Century Gothic" panose="020B0502020202020204" pitchFamily="34" charset="0"/>
              <a:ea typeface="Calibri"/>
              <a:cs typeface="Times New Roman"/>
            </a:endParaRPr>
          </a:p>
        </p:txBody>
      </p:sp>
      <p:sp>
        <p:nvSpPr>
          <p:cNvPr id="15" name="Text Box 14"/>
          <p:cNvSpPr txBox="1"/>
          <p:nvPr/>
        </p:nvSpPr>
        <p:spPr>
          <a:xfrm>
            <a:off x="457213" y="5094994"/>
            <a:ext cx="2707746" cy="710270"/>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dirty="0">
                <a:effectLst/>
                <a:latin typeface="Century Gothic" panose="020B0502020202020204" pitchFamily="34" charset="0"/>
                <a:ea typeface="Calibri"/>
                <a:cs typeface="Times New Roman"/>
              </a:rPr>
              <a:t> </a:t>
            </a:r>
            <a:endParaRPr lang="nl-NL" sz="1100" dirty="0">
              <a:effectLst/>
              <a:latin typeface="Century Gothic" panose="020B0502020202020204" pitchFamily="34" charset="0"/>
              <a:ea typeface="Calibri"/>
              <a:cs typeface="Times New Roman"/>
            </a:endParaRPr>
          </a:p>
        </p:txBody>
      </p:sp>
      <p:sp>
        <p:nvSpPr>
          <p:cNvPr id="16" name="Text Box 14"/>
          <p:cNvSpPr txBox="1"/>
          <p:nvPr/>
        </p:nvSpPr>
        <p:spPr>
          <a:xfrm>
            <a:off x="395536" y="5086992"/>
            <a:ext cx="2869025" cy="606911"/>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nl-NL" sz="3600" dirty="0">
                <a:effectLst/>
                <a:latin typeface="Century Gothic" panose="020B0502020202020204" pitchFamily="34" charset="0"/>
                <a:ea typeface="Calibri"/>
                <a:cs typeface="Times New Roman"/>
              </a:rPr>
              <a:t>verschepen</a:t>
            </a:r>
            <a:endParaRPr lang="nl-NL" sz="1050" dirty="0">
              <a:effectLst/>
              <a:latin typeface="Century Gothic" panose="020B0502020202020204" pitchFamily="34" charset="0"/>
              <a:ea typeface="Calibri"/>
              <a:cs typeface="Times New Roman"/>
            </a:endParaRPr>
          </a:p>
        </p:txBody>
      </p:sp>
      <p:pic>
        <p:nvPicPr>
          <p:cNvPr id="32" name="Afbeelding 31"/>
          <p:cNvPicPr/>
          <p:nvPr/>
        </p:nvPicPr>
        <p:blipFill>
          <a:blip r:embed="rId3"/>
          <a:stretch>
            <a:fillRect/>
          </a:stretch>
        </p:blipFill>
        <p:spPr>
          <a:xfrm>
            <a:off x="7380312" y="6220072"/>
            <a:ext cx="1584176" cy="593304"/>
          </a:xfrm>
          <a:prstGeom prst="rect">
            <a:avLst/>
          </a:prstGeom>
        </p:spPr>
      </p:pic>
      <p:sp>
        <p:nvSpPr>
          <p:cNvPr id="17" name="Text Box 14"/>
          <p:cNvSpPr txBox="1"/>
          <p:nvPr/>
        </p:nvSpPr>
        <p:spPr>
          <a:xfrm>
            <a:off x="1979712" y="3210988"/>
            <a:ext cx="6624735" cy="1088957"/>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18" name="Tekstvak 2"/>
          <p:cNvSpPr txBox="1">
            <a:spLocks noChangeArrowheads="1"/>
          </p:cNvSpPr>
          <p:nvPr/>
        </p:nvSpPr>
        <p:spPr bwMode="auto">
          <a:xfrm>
            <a:off x="1979712" y="3272965"/>
            <a:ext cx="6624736"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Times New Roman" panose="02020603050405020304" pitchFamily="18" charset="0"/>
                <a:cs typeface="Times New Roman" panose="02020603050405020304" pitchFamily="18" charset="0"/>
              </a:rPr>
              <a:t>spullen kopen in het buitenland en die naar het eigen land brengen</a:t>
            </a:r>
            <a:endParaRPr lang="nl-NL" sz="1100" dirty="0">
              <a:effectLst/>
              <a:latin typeface="Century Gothic" panose="020B0502020202020204" pitchFamily="34" charset="0"/>
              <a:ea typeface="Calibri"/>
              <a:cs typeface="Times New Roman"/>
            </a:endParaRPr>
          </a:p>
        </p:txBody>
      </p:sp>
      <p:sp>
        <p:nvSpPr>
          <p:cNvPr id="23" name="Text Box 14">
            <a:extLst>
              <a:ext uri="{FF2B5EF4-FFF2-40B4-BE49-F238E27FC236}">
                <a16:creationId xmlns:a16="http://schemas.microsoft.com/office/drawing/2014/main" id="{0B66FAD8-6AC7-4998-ADE7-5B698BE80E48}"/>
              </a:ext>
            </a:extLst>
          </p:cNvPr>
          <p:cNvSpPr txBox="1"/>
          <p:nvPr/>
        </p:nvSpPr>
        <p:spPr>
          <a:xfrm>
            <a:off x="4959720" y="1196752"/>
            <a:ext cx="2242065" cy="639153"/>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panose="020B0502020202020204" pitchFamily="34" charset="0"/>
                <a:ea typeface="Calibri"/>
                <a:cs typeface="Times New Roman"/>
              </a:rPr>
              <a:t> </a:t>
            </a:r>
            <a:endParaRPr lang="nl-NL" sz="1100">
              <a:effectLst/>
              <a:latin typeface="Century Gothic" panose="020B0502020202020204" pitchFamily="34" charset="0"/>
              <a:ea typeface="Calibri"/>
              <a:cs typeface="Times New Roman"/>
            </a:endParaRPr>
          </a:p>
        </p:txBody>
      </p:sp>
      <p:sp>
        <p:nvSpPr>
          <p:cNvPr id="24" name="Tekstvak 2">
            <a:extLst>
              <a:ext uri="{FF2B5EF4-FFF2-40B4-BE49-F238E27FC236}">
                <a16:creationId xmlns:a16="http://schemas.microsoft.com/office/drawing/2014/main" id="{303940B2-C1EC-46D6-96C9-2782933D96BE}"/>
              </a:ext>
            </a:extLst>
          </p:cNvPr>
          <p:cNvSpPr txBox="1">
            <a:spLocks noChangeArrowheads="1"/>
          </p:cNvSpPr>
          <p:nvPr/>
        </p:nvSpPr>
        <p:spPr bwMode="auto">
          <a:xfrm>
            <a:off x="4959720" y="1258729"/>
            <a:ext cx="2412688" cy="513287"/>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dirty="0">
                <a:effectLst/>
                <a:latin typeface="Century Gothic" panose="020B0502020202020204" pitchFamily="34" charset="0"/>
                <a:ea typeface="Calibri"/>
                <a:cs typeface="Times New Roman"/>
              </a:rPr>
              <a:t>= </a:t>
            </a:r>
            <a:r>
              <a:rPr lang="nl-NL" sz="2800" dirty="0">
                <a:latin typeface="Century Gothic" panose="020B0502020202020204" pitchFamily="34" charset="0"/>
                <a:ea typeface="Calibri"/>
                <a:cs typeface="Times New Roman"/>
              </a:rPr>
              <a:t>de spullen</a:t>
            </a:r>
            <a:endParaRPr lang="nl-NL" sz="1100" dirty="0">
              <a:effectLst/>
              <a:latin typeface="Century Gothic" panose="020B0502020202020204" pitchFamily="34" charset="0"/>
              <a:ea typeface="Calibri"/>
              <a:cs typeface="Times New Roman"/>
            </a:endParaRPr>
          </a:p>
        </p:txBody>
      </p:sp>
      <p:pic>
        <p:nvPicPr>
          <p:cNvPr id="22" name="Afbeelding 21">
            <a:extLst>
              <a:ext uri="{FF2B5EF4-FFF2-40B4-BE49-F238E27FC236}">
                <a16:creationId xmlns:a16="http://schemas.microsoft.com/office/drawing/2014/main" id="{5089A5DC-EFA9-48CA-A04A-F32F8A5024E5}"/>
              </a:ext>
            </a:extLst>
          </p:cNvPr>
          <p:cNvPicPr>
            <a:picLocks noChangeAspect="1"/>
          </p:cNvPicPr>
          <p:nvPr/>
        </p:nvPicPr>
        <p:blipFill rotWithShape="1">
          <a:blip r:embed="rId4">
            <a:extLst>
              <a:ext uri="{28A0092B-C50C-407E-A947-70E740481C1C}">
                <a14:useLocalDpi xmlns:a14="http://schemas.microsoft.com/office/drawing/2010/main" val="0"/>
              </a:ext>
            </a:extLst>
          </a:blip>
          <a:srcRect l="47950" t="40289" r="7415"/>
          <a:stretch/>
        </p:blipFill>
        <p:spPr>
          <a:xfrm>
            <a:off x="2412405" y="410653"/>
            <a:ext cx="2003159" cy="1725780"/>
          </a:xfrm>
          <a:prstGeom prst="rect">
            <a:avLst/>
          </a:prstGeom>
        </p:spPr>
      </p:pic>
      <p:pic>
        <p:nvPicPr>
          <p:cNvPr id="26" name="Afbeelding 25" descr="Afbeelding met water, schip, buiten, vaartuig&#10;&#10;Automatisch gegenereerde beschrijving">
            <a:extLst>
              <a:ext uri="{FF2B5EF4-FFF2-40B4-BE49-F238E27FC236}">
                <a16:creationId xmlns:a16="http://schemas.microsoft.com/office/drawing/2014/main" id="{90D892BD-0CD1-422F-9E3F-809708EAE3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65285" y="4442952"/>
            <a:ext cx="2528963" cy="1421278"/>
          </a:xfrm>
          <a:prstGeom prst="rect">
            <a:avLst/>
          </a:prstGeom>
        </p:spPr>
      </p:pic>
    </p:spTree>
    <p:extLst>
      <p:ext uri="{BB962C8B-B14F-4D97-AF65-F5344CB8AC3E}">
        <p14:creationId xmlns:p14="http://schemas.microsoft.com/office/powerpoint/2010/main" val="4195661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216024" y="7937"/>
            <a:ext cx="9396536" cy="1323439"/>
          </a:xfrm>
          <a:prstGeom prst="rect">
            <a:avLst/>
          </a:prstGeom>
          <a:noFill/>
        </p:spPr>
        <p:txBody>
          <a:bodyPr wrap="square" rtlCol="0">
            <a:spAutoFit/>
          </a:bodyPr>
          <a:lstStyle/>
          <a:p>
            <a:r>
              <a:rPr lang="nl-NL" sz="8000" b="1" u="sng" dirty="0">
                <a:latin typeface="Century Gothic" panose="020B0502020202020204" pitchFamily="34" charset="0"/>
              </a:rPr>
              <a:t>knapperig</a:t>
            </a:r>
            <a:endParaRPr lang="nl-NL" sz="8000" b="1" u="sng" dirty="0"/>
          </a:p>
        </p:txBody>
      </p:sp>
      <p:grpSp>
        <p:nvGrpSpPr>
          <p:cNvPr id="9" name="Groep 8">
            <a:extLst>
              <a:ext uri="{FF2B5EF4-FFF2-40B4-BE49-F238E27FC236}">
                <a16:creationId xmlns:a16="http://schemas.microsoft.com/office/drawing/2014/main" id="{6E6906E6-85D4-449D-A4C2-0231A8A6D73E}"/>
              </a:ext>
            </a:extLst>
          </p:cNvPr>
          <p:cNvGrpSpPr/>
          <p:nvPr/>
        </p:nvGrpSpPr>
        <p:grpSpPr>
          <a:xfrm>
            <a:off x="142998" y="2060848"/>
            <a:ext cx="8104187" cy="4042368"/>
            <a:chOff x="142998" y="2060848"/>
            <a:chExt cx="8104187" cy="4042368"/>
          </a:xfrm>
        </p:grpSpPr>
        <p:pic>
          <p:nvPicPr>
            <p:cNvPr id="4" name="Afbeelding 3" descr="Afbeelding met persoon, muur, vrouw, kleding&#10;&#10;Automatisch gegenereerde beschrijving">
              <a:extLst>
                <a:ext uri="{FF2B5EF4-FFF2-40B4-BE49-F238E27FC236}">
                  <a16:creationId xmlns:a16="http://schemas.microsoft.com/office/drawing/2014/main" id="{62327847-9CDF-48FD-BE72-DB2541CB825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195736" y="2060848"/>
              <a:ext cx="6051449" cy="4042368"/>
            </a:xfrm>
            <a:prstGeom prst="rect">
              <a:avLst/>
            </a:prstGeom>
          </p:spPr>
        </p:pic>
        <p:pic>
          <p:nvPicPr>
            <p:cNvPr id="8" name="Afbeelding 7" descr="Afbeelding met voedsel, snacks&#10;&#10;Automatisch gegenereerde beschrijving">
              <a:extLst>
                <a:ext uri="{FF2B5EF4-FFF2-40B4-BE49-F238E27FC236}">
                  <a16:creationId xmlns:a16="http://schemas.microsoft.com/office/drawing/2014/main" id="{15E5177A-44D2-449A-9081-9AF74D81196E}"/>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42998" y="2060848"/>
              <a:ext cx="1867847" cy="2088232"/>
            </a:xfrm>
            <a:prstGeom prst="rect">
              <a:avLst/>
            </a:prstGeom>
          </p:spPr>
        </p:pic>
      </p:grpSp>
    </p:spTree>
    <p:extLst>
      <p:ext uri="{BB962C8B-B14F-4D97-AF65-F5344CB8AC3E}">
        <p14:creationId xmlns:p14="http://schemas.microsoft.com/office/powerpoint/2010/main" val="123892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goedkeuren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persoon&#10;&#10;Automatisch gegenereerde beschrijving">
            <a:extLst>
              <a:ext uri="{FF2B5EF4-FFF2-40B4-BE49-F238E27FC236}">
                <a16:creationId xmlns:a16="http://schemas.microsoft.com/office/drawing/2014/main" id="{F8013C5A-5C0F-420F-9E4F-A9A2F366F1B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22447" y="1378259"/>
            <a:ext cx="7914076" cy="5286603"/>
          </a:xfrm>
          <a:prstGeom prst="rect">
            <a:avLst/>
          </a:prstGeom>
        </p:spPr>
      </p:pic>
    </p:spTree>
    <p:extLst>
      <p:ext uri="{BB962C8B-B14F-4D97-AF65-F5344CB8AC3E}">
        <p14:creationId xmlns:p14="http://schemas.microsoft.com/office/powerpoint/2010/main" val="2357569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5496" y="25814"/>
            <a:ext cx="9108504" cy="1323439"/>
          </a:xfrm>
          <a:prstGeom prst="rect">
            <a:avLst/>
          </a:prstGeom>
          <a:noFill/>
        </p:spPr>
        <p:txBody>
          <a:bodyPr wrap="square" rtlCol="0">
            <a:spAutoFit/>
          </a:bodyPr>
          <a:lstStyle/>
          <a:p>
            <a:r>
              <a:rPr lang="nl-NL" sz="8000" b="1" u="sng" dirty="0">
                <a:latin typeface="Century Gothic" panose="020B0502020202020204" pitchFamily="34" charset="0"/>
              </a:rPr>
              <a:t>de voeding</a:t>
            </a:r>
            <a:endParaRPr lang="nl-NL" sz="6800" b="1" u="sng" dirty="0">
              <a:latin typeface="Century Gothic" panose="020B0502020202020204" pitchFamily="34" charset="0"/>
            </a:endParaRPr>
          </a:p>
        </p:txBody>
      </p:sp>
      <p:pic>
        <p:nvPicPr>
          <p:cNvPr id="3" name="Afbeelding 2">
            <a:extLst>
              <a:ext uri="{FF2B5EF4-FFF2-40B4-BE49-F238E27FC236}">
                <a16:creationId xmlns:a16="http://schemas.microsoft.com/office/drawing/2014/main" id="{41B3BF4A-D2E8-40C0-A9E8-3336C3A2EF3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3608" y="2132856"/>
            <a:ext cx="6844335" cy="3860206"/>
          </a:xfrm>
          <a:prstGeom prst="rect">
            <a:avLst/>
          </a:prstGeom>
        </p:spPr>
      </p:pic>
    </p:spTree>
    <p:extLst>
      <p:ext uri="{BB962C8B-B14F-4D97-AF65-F5344CB8AC3E}">
        <p14:creationId xmlns:p14="http://schemas.microsoft.com/office/powerpoint/2010/main" val="10503257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veilig</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pijl&#10;&#10;Automatisch gegenereerde beschrijving">
            <a:extLst>
              <a:ext uri="{FF2B5EF4-FFF2-40B4-BE49-F238E27FC236}">
                <a16:creationId xmlns:a16="http://schemas.microsoft.com/office/drawing/2014/main" id="{E3C56112-24AD-4FF1-B756-CE52010A8F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67744" y="1349253"/>
            <a:ext cx="5517232" cy="5517232"/>
          </a:xfrm>
          <a:prstGeom prst="rect">
            <a:avLst/>
          </a:prstGeom>
        </p:spPr>
      </p:pic>
    </p:spTree>
    <p:extLst>
      <p:ext uri="{BB962C8B-B14F-4D97-AF65-F5344CB8AC3E}">
        <p14:creationId xmlns:p14="http://schemas.microsoft.com/office/powerpoint/2010/main" val="35755644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 y="25814"/>
            <a:ext cx="9144000" cy="1323439"/>
          </a:xfrm>
          <a:prstGeom prst="rect">
            <a:avLst/>
          </a:prstGeom>
          <a:noFill/>
        </p:spPr>
        <p:txBody>
          <a:bodyPr wrap="square" rtlCol="0">
            <a:spAutoFit/>
          </a:bodyPr>
          <a:lstStyle/>
          <a:p>
            <a:r>
              <a:rPr lang="nl-NL" sz="8000" b="1" u="sng" dirty="0">
                <a:latin typeface="Century Gothic" panose="020B0502020202020204" pitchFamily="34" charset="0"/>
              </a:rPr>
              <a:t>populair</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persoon, voedsel, dessert, ontbijt&#10;&#10;Automatisch gegenereerde beschrijving">
            <a:extLst>
              <a:ext uri="{FF2B5EF4-FFF2-40B4-BE49-F238E27FC236}">
                <a16:creationId xmlns:a16="http://schemas.microsoft.com/office/drawing/2014/main" id="{01593552-9E5A-4970-ABB1-724E166B261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1680" y="2132856"/>
            <a:ext cx="5889831" cy="3910846"/>
          </a:xfrm>
          <a:prstGeom prst="rect">
            <a:avLst/>
          </a:prstGeom>
        </p:spPr>
      </p:pic>
    </p:spTree>
    <p:extLst>
      <p:ext uri="{BB962C8B-B14F-4D97-AF65-F5344CB8AC3E}">
        <p14:creationId xmlns:p14="http://schemas.microsoft.com/office/powerpoint/2010/main" val="3247929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9276048" cy="1323439"/>
          </a:xfrm>
          <a:prstGeom prst="rect">
            <a:avLst/>
          </a:prstGeom>
          <a:noFill/>
        </p:spPr>
        <p:txBody>
          <a:bodyPr wrap="square" rtlCol="0">
            <a:spAutoFit/>
          </a:bodyPr>
          <a:lstStyle/>
          <a:p>
            <a:r>
              <a:rPr lang="nl-NL" sz="8000" b="1" u="sng" dirty="0">
                <a:latin typeface="Century Gothic" panose="020B0502020202020204" pitchFamily="34" charset="0"/>
              </a:rPr>
              <a:t>invoeren</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tekst, lucht, buiten, trekken&#10;&#10;Automatisch gegenereerde beschrijving">
            <a:extLst>
              <a:ext uri="{FF2B5EF4-FFF2-40B4-BE49-F238E27FC236}">
                <a16:creationId xmlns:a16="http://schemas.microsoft.com/office/drawing/2014/main" id="{409223C9-E6B3-408C-9312-BAACE636737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2058" y="2132856"/>
            <a:ext cx="8208413" cy="3890788"/>
          </a:xfrm>
          <a:prstGeom prst="rect">
            <a:avLst/>
          </a:prstGeom>
        </p:spPr>
      </p:pic>
    </p:spTree>
    <p:extLst>
      <p:ext uri="{BB962C8B-B14F-4D97-AF65-F5344CB8AC3E}">
        <p14:creationId xmlns:p14="http://schemas.microsoft.com/office/powerpoint/2010/main" val="19579969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4" descr="Afbeeldingsresultaat voor jongen 14 kebabzaa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2" descr="Afbeeldingsresultaat voor vijver schoonmake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6" name="Tekstvak 5"/>
          <p:cNvSpPr txBox="1"/>
          <p:nvPr/>
        </p:nvSpPr>
        <p:spPr>
          <a:xfrm>
            <a:off x="152401" y="25814"/>
            <a:ext cx="8991599" cy="1323439"/>
          </a:xfrm>
          <a:prstGeom prst="rect">
            <a:avLst/>
          </a:prstGeom>
          <a:noFill/>
        </p:spPr>
        <p:txBody>
          <a:bodyPr wrap="square" rtlCol="0">
            <a:spAutoFit/>
          </a:bodyPr>
          <a:lstStyle/>
          <a:p>
            <a:r>
              <a:rPr lang="nl-NL" sz="8000" b="1" u="sng" dirty="0">
                <a:latin typeface="Century Gothic" panose="020B0502020202020204" pitchFamily="34" charset="0"/>
              </a:rPr>
              <a:t>waarschijnlijk</a:t>
            </a:r>
          </a:p>
        </p:txBody>
      </p:sp>
      <p:sp>
        <p:nvSpPr>
          <p:cNvPr id="7" name="Tekstvak 6"/>
          <p:cNvSpPr txBox="1"/>
          <p:nvPr/>
        </p:nvSpPr>
        <p:spPr>
          <a:xfrm>
            <a:off x="2123728" y="3140968"/>
            <a:ext cx="1584176" cy="369332"/>
          </a:xfrm>
          <a:prstGeom prst="rect">
            <a:avLst/>
          </a:prstGeom>
          <a:noFill/>
        </p:spPr>
        <p:txBody>
          <a:bodyPr wrap="square" rtlCol="0">
            <a:spAutoFit/>
          </a:bodyPr>
          <a:lstStyle/>
          <a:p>
            <a:r>
              <a:rPr lang="nl-NL" dirty="0"/>
              <a:t> </a:t>
            </a:r>
          </a:p>
        </p:txBody>
      </p:sp>
      <p:pic>
        <p:nvPicPr>
          <p:cNvPr id="4" name="Afbeelding 3" descr="Afbeelding met persoon, muur&#10;&#10;Automatisch gegenereerde beschrijving">
            <a:extLst>
              <a:ext uri="{FF2B5EF4-FFF2-40B4-BE49-F238E27FC236}">
                <a16:creationId xmlns:a16="http://schemas.microsoft.com/office/drawing/2014/main" id="{00E26CA8-DE4D-4F66-A0C4-F7D5FF5A90D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0143" y="2918281"/>
            <a:ext cx="5076405" cy="3391039"/>
          </a:xfrm>
          <a:prstGeom prst="rect">
            <a:avLst/>
          </a:prstGeom>
        </p:spPr>
      </p:pic>
      <p:sp>
        <p:nvSpPr>
          <p:cNvPr id="8" name="Gedachtewolkje: wolk 7">
            <a:extLst>
              <a:ext uri="{FF2B5EF4-FFF2-40B4-BE49-F238E27FC236}">
                <a16:creationId xmlns:a16="http://schemas.microsoft.com/office/drawing/2014/main" id="{C7A47BC4-DB70-482B-B1E6-C4B11E22A370}"/>
              </a:ext>
            </a:extLst>
          </p:cNvPr>
          <p:cNvSpPr/>
          <p:nvPr/>
        </p:nvSpPr>
        <p:spPr>
          <a:xfrm>
            <a:off x="4283968" y="1700808"/>
            <a:ext cx="4212627" cy="3068900"/>
          </a:xfrm>
          <a:prstGeom prst="cloudCallout">
            <a:avLst>
              <a:gd name="adj1" fmla="val -71648"/>
              <a:gd name="adj2" fmla="val 1654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0" name="Afbeelding 9" descr="Afbeelding met tekst&#10;&#10;Automatisch gegenereerde beschrijving">
            <a:extLst>
              <a:ext uri="{FF2B5EF4-FFF2-40B4-BE49-F238E27FC236}">
                <a16:creationId xmlns:a16="http://schemas.microsoft.com/office/drawing/2014/main" id="{DE8CED0F-CB88-4213-8896-3F0C3B1AC86A}"/>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928046" y="2342561"/>
            <a:ext cx="1462235" cy="1785393"/>
          </a:xfrm>
          <a:prstGeom prst="rect">
            <a:avLst/>
          </a:prstGeom>
        </p:spPr>
      </p:pic>
      <p:grpSp>
        <p:nvGrpSpPr>
          <p:cNvPr id="14" name="Groep 13">
            <a:extLst>
              <a:ext uri="{FF2B5EF4-FFF2-40B4-BE49-F238E27FC236}">
                <a16:creationId xmlns:a16="http://schemas.microsoft.com/office/drawing/2014/main" id="{53329875-4980-4260-A6BF-8F42C6D419FA}"/>
              </a:ext>
            </a:extLst>
          </p:cNvPr>
          <p:cNvGrpSpPr/>
          <p:nvPr/>
        </p:nvGrpSpPr>
        <p:grpSpPr>
          <a:xfrm>
            <a:off x="6660232" y="2236410"/>
            <a:ext cx="1348162" cy="1229152"/>
            <a:chOff x="6660232" y="2236410"/>
            <a:chExt cx="1348162" cy="1229152"/>
          </a:xfrm>
        </p:grpSpPr>
        <p:pic>
          <p:nvPicPr>
            <p:cNvPr id="1026" name="Picture 2" descr="De bronafbeelding bekijken">
              <a:extLst>
                <a:ext uri="{FF2B5EF4-FFF2-40B4-BE49-F238E27FC236}">
                  <a16:creationId xmlns:a16="http://schemas.microsoft.com/office/drawing/2014/main" id="{91AAE345-70D1-445C-924A-DBE13E408789}"/>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60232" y="2236410"/>
              <a:ext cx="1348162" cy="1029097"/>
            </a:xfrm>
            <a:prstGeom prst="rect">
              <a:avLst/>
            </a:prstGeom>
            <a:noFill/>
            <a:extLst>
              <a:ext uri="{909E8E84-426E-40DD-AFC4-6F175D3DCCD1}">
                <a14:hiddenFill xmlns:a14="http://schemas.microsoft.com/office/drawing/2010/main">
                  <a:solidFill>
                    <a:srgbClr val="FFFFFF"/>
                  </a:solidFill>
                </a14:hiddenFill>
              </a:ext>
            </a:extLst>
          </p:spPr>
        </p:pic>
        <p:sp>
          <p:nvSpPr>
            <p:cNvPr id="13" name="Tekstvak 12">
              <a:extLst>
                <a:ext uri="{FF2B5EF4-FFF2-40B4-BE49-F238E27FC236}">
                  <a16:creationId xmlns:a16="http://schemas.microsoft.com/office/drawing/2014/main" id="{99D50374-D6CF-4212-8FA1-CAAD33FA7F9B}"/>
                </a:ext>
              </a:extLst>
            </p:cNvPr>
            <p:cNvSpPr txBox="1"/>
            <p:nvPr/>
          </p:nvSpPr>
          <p:spPr>
            <a:xfrm>
              <a:off x="6713136" y="3265507"/>
              <a:ext cx="614271" cy="200055"/>
            </a:xfrm>
            <a:prstGeom prst="rect">
              <a:avLst/>
            </a:prstGeom>
            <a:noFill/>
          </p:spPr>
          <p:txBody>
            <a:bodyPr wrap="none" rtlCol="0">
              <a:spAutoFit/>
            </a:bodyPr>
            <a:lstStyle/>
            <a:p>
              <a:r>
                <a:rPr lang="nl-NL" sz="700" dirty="0">
                  <a:solidFill>
                    <a:schemeClr val="bg1">
                      <a:lumMod val="65000"/>
                    </a:schemeClr>
                  </a:solidFill>
                </a:rPr>
                <a:t>Bron: Agf.nl</a:t>
              </a:r>
              <a:endParaRPr lang="nl-NL" dirty="0">
                <a:solidFill>
                  <a:schemeClr val="bg1">
                    <a:lumMod val="65000"/>
                  </a:schemeClr>
                </a:solidFill>
              </a:endParaRPr>
            </a:p>
          </p:txBody>
        </p:sp>
      </p:grpSp>
    </p:spTree>
    <p:extLst>
      <p:ext uri="{BB962C8B-B14F-4D97-AF65-F5344CB8AC3E}">
        <p14:creationId xmlns:p14="http://schemas.microsoft.com/office/powerpoint/2010/main" val="8533889"/>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6248</TotalTime>
  <Words>898</Words>
  <Application>Microsoft Office PowerPoint</Application>
  <PresentationFormat>Diavoorstelling (4:3)</PresentationFormat>
  <Paragraphs>300</Paragraphs>
  <Slides>23</Slides>
  <Notes>12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Century Gothic</vt:lpstr>
      <vt:lpstr>Verdana</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Op de woordmuur:</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Mariët</dc:creator>
  <cp:lastModifiedBy>Das, Gerarda</cp:lastModifiedBy>
  <cp:revision>1384</cp:revision>
  <dcterms:created xsi:type="dcterms:W3CDTF">2020-12-15T09:16:44Z</dcterms:created>
  <dcterms:modified xsi:type="dcterms:W3CDTF">2021-11-16T11:20:45Z</dcterms:modified>
</cp:coreProperties>
</file>