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37" r:id="rId2"/>
    <p:sldId id="548" r:id="rId3"/>
    <p:sldId id="1486" r:id="rId4"/>
    <p:sldId id="1354" r:id="rId5"/>
    <p:sldId id="1459" r:id="rId6"/>
    <p:sldId id="1460" r:id="rId7"/>
    <p:sldId id="1461" r:id="rId8"/>
    <p:sldId id="1462" r:id="rId9"/>
    <p:sldId id="1463" r:id="rId10"/>
    <p:sldId id="1464" r:id="rId11"/>
    <p:sldId id="1465" r:id="rId12"/>
    <p:sldId id="1466" r:id="rId13"/>
    <p:sldId id="1467" r:id="rId14"/>
    <p:sldId id="934" r:id="rId15"/>
    <p:sldId id="1470" r:id="rId16"/>
    <p:sldId id="1491" r:id="rId17"/>
    <p:sldId id="1488" r:id="rId18"/>
    <p:sldId id="1489" r:id="rId19"/>
    <p:sldId id="259" r:id="rId20"/>
    <p:sldId id="264" r:id="rId21"/>
    <p:sldId id="1492" r:id="rId22"/>
    <p:sldId id="1493" r:id="rId23"/>
    <p:sldId id="1484"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86"/>
            <p14:sldId id="1354"/>
            <p14:sldId id="1459"/>
            <p14:sldId id="1460"/>
            <p14:sldId id="1461"/>
            <p14:sldId id="1462"/>
            <p14:sldId id="1463"/>
            <p14:sldId id="1464"/>
            <p14:sldId id="1465"/>
            <p14:sldId id="1466"/>
            <p14:sldId id="1467"/>
            <p14:sldId id="934"/>
            <p14:sldId id="1470"/>
            <p14:sldId id="1491"/>
            <p14:sldId id="1488"/>
            <p14:sldId id="1489"/>
            <p14:sldId id="259"/>
            <p14:sldId id="264"/>
            <p14:sldId id="1492"/>
            <p14:sldId id="1493"/>
            <p14:sldId id="148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2105" autoAdjust="0"/>
  </p:normalViewPr>
  <p:slideViewPr>
    <p:cSldViewPr>
      <p:cViewPr varScale="1">
        <p:scale>
          <a:sx n="79" d="100"/>
          <a:sy n="79" d="100"/>
        </p:scale>
        <p:origin x="1258" y="9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26-10-2021</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26-10-2021</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b="1" dirty="0"/>
              <a:t>bekladden</a:t>
            </a:r>
            <a:r>
              <a:rPr lang="nl-NL" dirty="0"/>
              <a:t>: vol kliederen, besmeuren</a:t>
            </a:r>
          </a:p>
          <a:p>
            <a:pPr fontAlgn="t"/>
            <a:r>
              <a:rPr lang="nl-NL" b="1" dirty="0"/>
              <a:t>de hinder</a:t>
            </a:r>
            <a:r>
              <a:rPr lang="nl-NL" b="0" dirty="0"/>
              <a:t>:</a:t>
            </a:r>
            <a:r>
              <a:rPr lang="nl-NL" b="1" dirty="0"/>
              <a:t> </a:t>
            </a:r>
            <a:r>
              <a:rPr lang="nl-NL" dirty="0"/>
              <a:t>de last, het ongemak</a:t>
            </a:r>
          </a:p>
          <a:p>
            <a:pPr fontAlgn="t"/>
            <a:r>
              <a:rPr lang="nl-NL" b="1" dirty="0"/>
              <a:t>de vandaal</a:t>
            </a:r>
            <a:r>
              <a:rPr lang="nl-NL" dirty="0"/>
              <a:t>: iemand die zomaar dingen kapotmaakt of beschadigt die niet van hem zijn</a:t>
            </a:r>
          </a:p>
          <a:p>
            <a:pPr fontAlgn="t"/>
            <a:r>
              <a:rPr lang="nl-NL" b="1" dirty="0"/>
              <a:t>uitrusten met</a:t>
            </a:r>
            <a:r>
              <a:rPr lang="nl-NL" dirty="0"/>
              <a:t>: zorgen dat iets of iemand iets heeft, voorzien van</a:t>
            </a:r>
          </a:p>
          <a:p>
            <a:pPr fontAlgn="t"/>
            <a:r>
              <a:rPr lang="nl-NL" b="1" dirty="0"/>
              <a:t>de sensor</a:t>
            </a:r>
            <a:r>
              <a:rPr lang="nl-NL" dirty="0"/>
              <a:t>: een apparaat dat een verandering kan waarnemen, bijvoorbeeld licht, geluid of warmte</a:t>
            </a:r>
          </a:p>
          <a:p>
            <a:pPr fontAlgn="t"/>
            <a:r>
              <a:rPr lang="nl-NL" b="1" dirty="0"/>
              <a:t>de melding</a:t>
            </a:r>
            <a:r>
              <a:rPr lang="nl-NL" dirty="0"/>
              <a:t>: het bericht</a:t>
            </a:r>
          </a:p>
          <a:p>
            <a:pPr fontAlgn="t"/>
            <a:r>
              <a:rPr lang="nl-NL" b="1" dirty="0"/>
              <a:t>de locatie</a:t>
            </a:r>
            <a:r>
              <a:rPr lang="nl-NL" dirty="0"/>
              <a:t>: de plek, de plaats</a:t>
            </a:r>
          </a:p>
          <a:p>
            <a:pPr fontAlgn="t"/>
            <a:r>
              <a:rPr lang="nl-NL" b="1" dirty="0"/>
              <a:t>geen boodschap aan iets of iemand hebben</a:t>
            </a:r>
            <a:r>
              <a:rPr lang="nl-NL" dirty="0"/>
              <a:t>: niets met iets of iemand te maken willen hebben</a:t>
            </a:r>
          </a:p>
          <a:p>
            <a:pPr fontAlgn="t"/>
            <a:r>
              <a:rPr lang="nl-NL" b="1" dirty="0"/>
              <a:t>herstellen</a:t>
            </a:r>
            <a:r>
              <a:rPr lang="nl-NL" dirty="0"/>
              <a:t>: weer maken zoals het was, repareren</a:t>
            </a:r>
          </a:p>
          <a:p>
            <a:pPr fontAlgn="t"/>
            <a:r>
              <a:rPr lang="nl-NL" b="1" dirty="0"/>
              <a:t>legaal</a:t>
            </a:r>
            <a:r>
              <a:rPr lang="nl-NL" dirty="0"/>
              <a:t>: toegestaan door de wet</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143501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82224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4281632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316154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358373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dirty="0"/>
          </a:p>
        </p:txBody>
      </p:sp>
    </p:spTree>
    <p:extLst>
      <p:ext uri="{BB962C8B-B14F-4D97-AF65-F5344CB8AC3E}">
        <p14:creationId xmlns:p14="http://schemas.microsoft.com/office/powerpoint/2010/main" val="1502491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dirty="0"/>
          </a:p>
        </p:txBody>
      </p:sp>
    </p:spTree>
    <p:extLst>
      <p:ext uri="{BB962C8B-B14F-4D97-AF65-F5344CB8AC3E}">
        <p14:creationId xmlns:p14="http://schemas.microsoft.com/office/powerpoint/2010/main" val="572685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dirty="0"/>
          </a:p>
        </p:txBody>
      </p:sp>
    </p:spTree>
    <p:extLst>
      <p:ext uri="{BB962C8B-B14F-4D97-AF65-F5344CB8AC3E}">
        <p14:creationId xmlns:p14="http://schemas.microsoft.com/office/powerpoint/2010/main" val="3634913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50698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513359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406640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065107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776500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86340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26-10-2021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26-10-2021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26-10-2021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26-10-2021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26-10-2021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26-10-2021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26-10-2021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26-10-2021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26-10-2021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26-10-2021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26-10-2021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26-10-2021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png"/><Relationship Id="rId7" Type="http://schemas.microsoft.com/office/2007/relationships/hdphoto" Target="../media/hdphoto3.wdp"/><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10" Type="http://schemas.microsoft.com/office/2007/relationships/hdphoto" Target="../media/hdphoto4.wdp"/><Relationship Id="rId4" Type="http://schemas.openxmlformats.org/officeDocument/2006/relationships/image" Target="../media/image18.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4.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 Id="rId9"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5.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youtu.be/I9v4tee7zD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B:</a:t>
            </a:r>
          </a:p>
          <a:p>
            <a:pPr marL="0" lvl="0" indent="0">
              <a:spcBef>
                <a:spcPts val="200"/>
              </a:spcBef>
              <a:spcAft>
                <a:spcPts val="200"/>
              </a:spcAft>
              <a:buNone/>
            </a:pPr>
            <a:r>
              <a:rPr lang="nl-NL" sz="1900" dirty="0">
                <a:ea typeface="Times New Roman" panose="02020603050405020304" pitchFamily="18" charset="0"/>
                <a:cs typeface="Arial" panose="020B0604020202020204" pitchFamily="34" charset="0"/>
              </a:rPr>
              <a:t>Met een drone kun je mooie filmpjes maken. Bijvoorbeeld van hoge gebouwen. Er was eens een man die een windmolen wilde filmen met zijn drone. En toen hij dat deed, zag hij iets heel bijzonders. Kijk maar </a:t>
            </a:r>
            <a:r>
              <a:rPr lang="nl-NL" sz="1900" dirty="0">
                <a:solidFill>
                  <a:schemeClr val="accent3"/>
                </a:solidFill>
                <a:ea typeface="Times New Roman" panose="02020603050405020304" pitchFamily="18" charset="0"/>
                <a:cs typeface="Arial" panose="020B0604020202020204" pitchFamily="34" charset="0"/>
              </a:rPr>
              <a:t>(klik voor de video)</a:t>
            </a:r>
            <a:r>
              <a:rPr lang="nl-NL" sz="1900" dirty="0">
                <a:ea typeface="Times New Roman" panose="02020603050405020304" pitchFamily="18" charset="0"/>
                <a:cs typeface="Arial" panose="020B0604020202020204" pitchFamily="34" charset="0"/>
              </a:rPr>
              <a:t>.</a:t>
            </a:r>
          </a:p>
          <a:p>
            <a:pPr marL="0" lvl="0" indent="0">
              <a:spcBef>
                <a:spcPts val="200"/>
              </a:spcBef>
              <a:spcAft>
                <a:spcPts val="200"/>
              </a:spcAft>
              <a:buNone/>
            </a:pPr>
            <a:r>
              <a:rPr lang="nl-NL" sz="1900" dirty="0">
                <a:ea typeface="Times New Roman" panose="02020603050405020304" pitchFamily="18" charset="0"/>
                <a:cs typeface="Arial" panose="020B0604020202020204" pitchFamily="34" charset="0"/>
              </a:rPr>
              <a:t>Een man ligt te zonnen op de windmolen! Wat een bijzondere </a:t>
            </a:r>
            <a:r>
              <a:rPr lang="nl-NL" sz="1900" b="1" u="sng" dirty="0">
                <a:ea typeface="Times New Roman" panose="02020603050405020304" pitchFamily="18" charset="0"/>
                <a:cs typeface="Arial" panose="020B0604020202020204" pitchFamily="34" charset="0"/>
              </a:rPr>
              <a:t>locatie</a:t>
            </a:r>
            <a:r>
              <a:rPr lang="nl-NL" sz="1900" dirty="0">
                <a:ea typeface="Times New Roman" panose="02020603050405020304" pitchFamily="18" charset="0"/>
                <a:cs typeface="Arial" panose="020B0604020202020204" pitchFamily="34" charset="0"/>
              </a:rPr>
              <a:t>, een bijzondere </a:t>
            </a:r>
            <a:r>
              <a:rPr lang="nl-NL" sz="1900" b="1" i="1" dirty="0">
                <a:ea typeface="Times New Roman" panose="02020603050405020304" pitchFamily="18" charset="0"/>
                <a:cs typeface="Arial" panose="020B0604020202020204" pitchFamily="34" charset="0"/>
              </a:rPr>
              <a:t>plek</a:t>
            </a:r>
            <a:r>
              <a:rPr lang="nl-NL" sz="1900" dirty="0">
                <a:ea typeface="Times New Roman" panose="02020603050405020304" pitchFamily="18" charset="0"/>
                <a:cs typeface="Arial" panose="020B0604020202020204" pitchFamily="34" charset="0"/>
              </a:rPr>
              <a:t>, om te gaan zonnen! Als je </a:t>
            </a:r>
            <a:r>
              <a:rPr lang="nl-NL" sz="1900" b="1" u="sng" dirty="0">
                <a:ea typeface="Times New Roman" panose="02020603050405020304" pitchFamily="18" charset="0"/>
                <a:cs typeface="Arial" panose="020B0604020202020204" pitchFamily="34" charset="0"/>
              </a:rPr>
              <a:t>hinder</a:t>
            </a:r>
            <a:r>
              <a:rPr lang="nl-NL" sz="1900" dirty="0">
                <a:ea typeface="Times New Roman" panose="02020603050405020304" pitchFamily="18" charset="0"/>
                <a:cs typeface="Arial" panose="020B0604020202020204" pitchFamily="34" charset="0"/>
              </a:rPr>
              <a:t> of </a:t>
            </a:r>
            <a:r>
              <a:rPr lang="nl-NL" sz="1900" b="1" i="1" dirty="0">
                <a:ea typeface="Times New Roman" panose="02020603050405020304" pitchFamily="18" charset="0"/>
                <a:cs typeface="Arial" panose="020B0604020202020204" pitchFamily="34" charset="0"/>
              </a:rPr>
              <a:t>last</a:t>
            </a:r>
            <a:r>
              <a:rPr lang="nl-NL" sz="1900" dirty="0">
                <a:ea typeface="Times New Roman" panose="02020603050405020304" pitchFamily="18" charset="0"/>
                <a:cs typeface="Arial" panose="020B0604020202020204" pitchFamily="34" charset="0"/>
              </a:rPr>
              <a:t> hebt van andere mensen om je heen op het strand, snap ik dat je graag een rustig plekje uitzoekt. Maar bovenop een windmolen…? </a:t>
            </a:r>
            <a:r>
              <a:rPr lang="nl-NL" sz="1900" b="1" u="sng" dirty="0">
                <a:ea typeface="Times New Roman" panose="02020603050405020304" pitchFamily="18" charset="0"/>
                <a:cs typeface="Arial" panose="020B0604020202020204" pitchFamily="34" charset="0"/>
              </a:rPr>
              <a:t>Uitgerust met</a:t>
            </a:r>
            <a:r>
              <a:rPr lang="nl-NL" sz="1900" dirty="0">
                <a:ea typeface="Times New Roman" panose="02020603050405020304" pitchFamily="18" charset="0"/>
                <a:cs typeface="Arial" panose="020B0604020202020204" pitchFamily="34" charset="0"/>
              </a:rPr>
              <a:t> een handdoekje ook. Dus </a:t>
            </a:r>
            <a:r>
              <a:rPr lang="nl-NL" sz="1900" b="1" i="1" dirty="0">
                <a:ea typeface="Times New Roman" panose="02020603050405020304" pitchFamily="18" charset="0"/>
                <a:cs typeface="Arial" panose="020B0604020202020204" pitchFamily="34" charset="0"/>
              </a:rPr>
              <a:t>voorzien van </a:t>
            </a:r>
            <a:r>
              <a:rPr lang="nl-NL" sz="1900" dirty="0">
                <a:ea typeface="Times New Roman" panose="02020603050405020304" pitchFamily="18" charset="0"/>
                <a:cs typeface="Arial" panose="020B0604020202020204" pitchFamily="34" charset="0"/>
              </a:rPr>
              <a:t>een handdoekje… Zag je dat? Het is volgens mij niet verboden om op een windmolen te gaan liggen. Volgens mij is het </a:t>
            </a:r>
            <a:r>
              <a:rPr lang="nl-NL" sz="1900" b="1" u="sng" dirty="0">
                <a:ea typeface="Times New Roman" panose="02020603050405020304" pitchFamily="18" charset="0"/>
                <a:cs typeface="Arial" panose="020B0604020202020204" pitchFamily="34" charset="0"/>
              </a:rPr>
              <a:t>legaal</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toegestaan door de wet</a:t>
            </a:r>
            <a:r>
              <a:rPr lang="nl-NL" sz="1900" dirty="0">
                <a:ea typeface="Times New Roman" panose="02020603050405020304" pitchFamily="18" charset="0"/>
                <a:cs typeface="Arial" panose="020B0604020202020204" pitchFamily="34" charset="0"/>
              </a:rPr>
              <a:t>. Maar ik zou het niet durven! Dat is toch levensgevaarlijk! Deze man </a:t>
            </a:r>
            <a:r>
              <a:rPr lang="nl-NL" sz="1900" b="1" u="sng" dirty="0">
                <a:ea typeface="Times New Roman" panose="02020603050405020304" pitchFamily="18" charset="0"/>
                <a:cs typeface="Arial" panose="020B0604020202020204" pitchFamily="34" charset="0"/>
              </a:rPr>
              <a:t>had daar geen boodschap aan</a:t>
            </a:r>
            <a:r>
              <a:rPr lang="nl-NL" sz="1900" dirty="0">
                <a:ea typeface="Times New Roman" panose="02020603050405020304" pitchFamily="18" charset="0"/>
                <a:cs typeface="Arial" panose="020B0604020202020204" pitchFamily="34" charset="0"/>
              </a:rPr>
              <a:t>. Die </a:t>
            </a:r>
            <a:r>
              <a:rPr lang="nl-NL" sz="1900" b="1" i="1" dirty="0">
                <a:ea typeface="Times New Roman" panose="02020603050405020304" pitchFamily="18" charset="0"/>
                <a:cs typeface="Arial" panose="020B0604020202020204" pitchFamily="34" charset="0"/>
              </a:rPr>
              <a:t>wilde niets met iets of iemand te maken hebben</a:t>
            </a:r>
            <a:r>
              <a:rPr lang="nl-NL" sz="1900" dirty="0">
                <a:ea typeface="Times New Roman" panose="02020603050405020304" pitchFamily="18" charset="0"/>
                <a:cs typeface="Arial" panose="020B0604020202020204" pitchFamily="34" charset="0"/>
              </a:rPr>
              <a:t>. Hij kijkt heel ontspannen en blij en zwaait zelfs. </a:t>
            </a:r>
          </a:p>
          <a:p>
            <a:pPr marL="0" lvl="0" indent="0">
              <a:spcBef>
                <a:spcPts val="200"/>
              </a:spcBef>
              <a:spcAft>
                <a:spcPts val="200"/>
              </a:spcAft>
              <a:buNone/>
            </a:pPr>
            <a:r>
              <a:rPr lang="nl-NL" sz="1900" dirty="0">
                <a:ea typeface="Times New Roman" panose="02020603050405020304" pitchFamily="18" charset="0"/>
                <a:cs typeface="Arial" panose="020B0604020202020204" pitchFamily="34" charset="0"/>
              </a:rPr>
              <a:t>Ik heb trouwens nog nooit een vrolijk versierde windmolen gezien. Ze zijn altijd wit. Ze zijn glad en hoog, dus niemand kan ze </a:t>
            </a:r>
            <a:r>
              <a:rPr lang="nl-NL" sz="1900" b="1" u="sng" dirty="0">
                <a:ea typeface="Times New Roman" panose="02020603050405020304" pitchFamily="18" charset="0"/>
                <a:cs typeface="Arial" panose="020B0604020202020204" pitchFamily="34" charset="0"/>
              </a:rPr>
              <a:t>bekladden</a:t>
            </a:r>
            <a:r>
              <a:rPr lang="nl-NL" sz="1900" dirty="0">
                <a:ea typeface="Times New Roman" panose="02020603050405020304" pitchFamily="18" charset="0"/>
                <a:cs typeface="Arial" panose="020B0604020202020204" pitchFamily="34" charset="0"/>
              </a:rPr>
              <a:t> of </a:t>
            </a:r>
            <a:r>
              <a:rPr lang="nl-NL" sz="1900" b="1" i="1" dirty="0">
                <a:ea typeface="Times New Roman" panose="02020603050405020304" pitchFamily="18" charset="0"/>
                <a:cs typeface="Arial" panose="020B0604020202020204" pitchFamily="34" charset="0"/>
              </a:rPr>
              <a:t>vol kliederen</a:t>
            </a:r>
            <a:r>
              <a:rPr lang="nl-NL" sz="1900" dirty="0">
                <a:ea typeface="Times New Roman" panose="02020603050405020304" pitchFamily="18" charset="0"/>
                <a:cs typeface="Arial" panose="020B0604020202020204" pitchFamily="34" charset="0"/>
              </a:rPr>
              <a:t>. Wist je dat boven in de molen bij de wieken een </a:t>
            </a:r>
            <a:r>
              <a:rPr lang="nl-NL" sz="1900" b="1" u="sng" dirty="0">
                <a:ea typeface="Times New Roman" panose="02020603050405020304" pitchFamily="18" charset="0"/>
                <a:cs typeface="Arial" panose="020B0604020202020204" pitchFamily="34" charset="0"/>
              </a:rPr>
              <a:t>sensor</a:t>
            </a:r>
            <a:r>
              <a:rPr lang="nl-NL" sz="1900" dirty="0">
                <a:ea typeface="Times New Roman" panose="02020603050405020304" pitchFamily="18" charset="0"/>
                <a:cs typeface="Arial" panose="020B0604020202020204" pitchFamily="34" charset="0"/>
              </a:rPr>
              <a:t> zit? </a:t>
            </a:r>
            <a:r>
              <a:rPr lang="nl-NL" sz="1900" b="1" i="1" dirty="0">
                <a:ea typeface="Times New Roman" panose="02020603050405020304" pitchFamily="18" charset="0"/>
                <a:cs typeface="Arial" panose="020B0604020202020204" pitchFamily="34" charset="0"/>
              </a:rPr>
              <a:t>Een apparaat dat een verandering kan waarnemen</a:t>
            </a:r>
            <a:r>
              <a:rPr lang="nl-NL" sz="1900" dirty="0">
                <a:ea typeface="Times New Roman" panose="02020603050405020304" pitchFamily="18" charset="0"/>
                <a:cs typeface="Arial" panose="020B0604020202020204" pitchFamily="34" charset="0"/>
              </a:rPr>
              <a:t>. Die sensor voelt hoe de wind is. Bij harde rukwinden geeft de sensor een </a:t>
            </a:r>
            <a:r>
              <a:rPr lang="nl-NL" sz="1900" b="1" u="sng" dirty="0">
                <a:ea typeface="Times New Roman" panose="02020603050405020304" pitchFamily="18" charset="0"/>
                <a:cs typeface="Arial" panose="020B0604020202020204" pitchFamily="34" charset="0"/>
              </a:rPr>
              <a:t>melding</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een bericht</a:t>
            </a:r>
            <a:r>
              <a:rPr lang="nl-NL" sz="1900" dirty="0">
                <a:ea typeface="Times New Roman" panose="02020603050405020304" pitchFamily="18" charset="0"/>
                <a:cs typeface="Arial" panose="020B0604020202020204" pitchFamily="34" charset="0"/>
              </a:rPr>
              <a:t>, en dan stopt de windmolen even met draaien. Dat is voor de veiligheid. Ik ben blij voor die ene man dat er geen harde wind stond toen hij op de windmolen lag. Brr... Zo gevaarlijk! Ik las op internet dat de windmolen toen stil stond. Er was iets kapot dat </a:t>
            </a:r>
            <a:r>
              <a:rPr lang="nl-NL" sz="1900" b="1" u="sng" dirty="0">
                <a:ea typeface="Times New Roman" panose="02020603050405020304" pitchFamily="18" charset="0"/>
                <a:cs typeface="Arial" panose="020B0604020202020204" pitchFamily="34" charset="0"/>
              </a:rPr>
              <a:t>hersteld</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gerepareerd</a:t>
            </a:r>
            <a:r>
              <a:rPr lang="nl-NL" sz="1900" dirty="0">
                <a:ea typeface="Times New Roman" panose="02020603050405020304" pitchFamily="18" charset="0"/>
                <a:cs typeface="Arial" panose="020B0604020202020204" pitchFamily="34" charset="0"/>
              </a:rPr>
              <a:t>, moest worden. Ze dachten dat er mogelijk </a:t>
            </a:r>
            <a:r>
              <a:rPr lang="nl-NL" sz="1900" b="1" u="sng" dirty="0">
                <a:ea typeface="Times New Roman" panose="02020603050405020304" pitchFamily="18" charset="0"/>
                <a:cs typeface="Arial" panose="020B0604020202020204" pitchFamily="34" charset="0"/>
              </a:rPr>
              <a:t>een vandaal</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iemand die zomaar dingen kapotmaakt of beschadigt die niet van hem zijn</a:t>
            </a:r>
            <a:r>
              <a:rPr lang="nl-NL" sz="1900" dirty="0">
                <a:ea typeface="Times New Roman" panose="02020603050405020304" pitchFamily="18" charset="0"/>
                <a:cs typeface="Arial" panose="020B0604020202020204" pitchFamily="34" charset="0"/>
              </a:rPr>
              <a:t>, iets in de molen kapot gemaakt had. Maar dat bleek later toch niet zo te zijn.</a:t>
            </a:r>
          </a:p>
          <a:p>
            <a:pPr marL="0" lvl="0" indent="0">
              <a:spcBef>
                <a:spcPts val="200"/>
              </a:spcBef>
              <a:spcAft>
                <a:spcPts val="200"/>
              </a:spcAft>
              <a:buNone/>
            </a:pPr>
            <a:r>
              <a:rPr lang="nl-NL" sz="1900" dirty="0">
                <a:ea typeface="Times New Roman" panose="02020603050405020304" pitchFamily="18" charset="0"/>
                <a:cs typeface="Arial" panose="020B0604020202020204" pitchFamily="34" charset="0"/>
              </a:rPr>
              <a:t>Wie van </a:t>
            </a:r>
            <a:r>
              <a:rPr lang="nl-NL" sz="1900">
                <a:ea typeface="Times New Roman" panose="02020603050405020304" pitchFamily="18" charset="0"/>
                <a:cs typeface="Arial" panose="020B0604020202020204" pitchFamily="34" charset="0"/>
              </a:rPr>
              <a:t>jullie heeft trouwens </a:t>
            </a:r>
            <a:r>
              <a:rPr lang="nl-NL" sz="1900" dirty="0">
                <a:ea typeface="Times New Roman" panose="02020603050405020304" pitchFamily="18" charset="0"/>
                <a:cs typeface="Arial" panose="020B0604020202020204" pitchFamily="34" charset="0"/>
              </a:rPr>
              <a:t>wel eens met een drone gevlogen?</a:t>
            </a:r>
          </a:p>
          <a:p>
            <a:pPr marL="0" lvl="0" indent="0">
              <a:spcBef>
                <a:spcPts val="200"/>
              </a:spcBef>
              <a:spcAft>
                <a:spcPts val="200"/>
              </a:spcAft>
              <a:buNone/>
            </a:pPr>
            <a:r>
              <a:rPr lang="nl-NL" sz="1900" dirty="0">
                <a:ea typeface="Times New Roman" panose="02020603050405020304" pitchFamily="18" charset="0"/>
                <a:cs typeface="Arial" panose="020B0604020202020204" pitchFamily="34" charset="0"/>
              </a:rPr>
              <a:t> </a:t>
            </a: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sensor</a:t>
            </a:r>
          </a:p>
        </p:txBody>
      </p:sp>
      <p:pic>
        <p:nvPicPr>
          <p:cNvPr id="3" name="Afbeelding 2">
            <a:extLst>
              <a:ext uri="{FF2B5EF4-FFF2-40B4-BE49-F238E27FC236}">
                <a16:creationId xmlns:a16="http://schemas.microsoft.com/office/drawing/2014/main" id="{4395DA33-9977-4AFF-821D-70D499D14CDD}"/>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8562" b="90065" l="9976" r="89984">
                        <a14:foregroundMark x1="48829" y1="11672" x2="50283" y2="15226"/>
                        <a14:foregroundMark x1="41236" y1="32310" x2="51979" y2="37561"/>
                        <a14:foregroundMark x1="51979" y1="37561" x2="56462" y2="34693"/>
                        <a14:foregroundMark x1="52868" y1="46809" x2="53595" y2="51817"/>
                        <a14:foregroundMark x1="35057" y1="43498" x2="39580" y2="46567"/>
                        <a14:foregroundMark x1="61672" y1="46325" x2="64984" y2="44669"/>
                        <a14:foregroundMark x1="60258" y1="60137" x2="69507" y2="55856"/>
                        <a14:foregroundMark x1="69507" y1="55856" x2="69507" y2="55856"/>
                        <a14:foregroundMark x1="27221" y1="53473" x2="34612" y2="58199"/>
                        <a14:foregroundMark x1="50727" y1="57997" x2="48384" y2="71769"/>
                        <a14:foregroundMark x1="48384" y1="71769" x2="48384" y2="71769"/>
                        <a14:foregroundMark x1="40307" y1="62036" x2="39338" y2="67730"/>
                        <a14:foregroundMark x1="20113" y1="63691" x2="29604" y2="69386"/>
                        <a14:foregroundMark x1="43619" y1="81745" x2="37924" y2="90065"/>
                        <a14:foregroundMark x1="37924" y1="90065" x2="37924" y2="90065"/>
                        <a14:foregroundMark x1="49798" y1="77221" x2="58118" y2="89095"/>
                        <a14:foregroundMark x1="58118" y1="89095" x2="58118" y2="89095"/>
                        <a14:foregroundMark x1="55250" y1="72940" x2="57876" y2="74354"/>
                        <a14:foregroundMark x1="70921" y1="68417" x2="78069" y2="65347"/>
                        <a14:foregroundMark x1="37197" y1="8562" x2="62157" y2="9047"/>
                      </a14:backgroundRemoval>
                    </a14:imgEffect>
                  </a14:imgLayer>
                </a14:imgProps>
              </a:ext>
              <a:ext uri="{28A0092B-C50C-407E-A947-70E740481C1C}">
                <a14:useLocalDpi xmlns:a14="http://schemas.microsoft.com/office/drawing/2010/main"/>
              </a:ext>
            </a:extLst>
          </a:blip>
          <a:stretch>
            <a:fillRect/>
          </a:stretch>
        </p:blipFill>
        <p:spPr>
          <a:xfrm>
            <a:off x="6754611" y="-178013"/>
            <a:ext cx="2808312" cy="2808312"/>
          </a:xfrm>
          <a:prstGeom prst="rect">
            <a:avLst/>
          </a:prstGeom>
        </p:spPr>
      </p:pic>
      <p:pic>
        <p:nvPicPr>
          <p:cNvPr id="5" name="Afbeelding 4">
            <a:extLst>
              <a:ext uri="{FF2B5EF4-FFF2-40B4-BE49-F238E27FC236}">
                <a16:creationId xmlns:a16="http://schemas.microsoft.com/office/drawing/2014/main" id="{FF0C6B58-5C78-4B10-8816-65AE22BFCB52}"/>
              </a:ext>
            </a:extLst>
          </p:cNvPr>
          <p:cNvPicPr>
            <a:picLocks noChangeAspect="1"/>
          </p:cNvPicPr>
          <p:nvPr/>
        </p:nvPicPr>
        <p:blipFill>
          <a:blip r:embed="rId5"/>
          <a:stretch>
            <a:fillRect/>
          </a:stretch>
        </p:blipFill>
        <p:spPr>
          <a:xfrm>
            <a:off x="683568" y="1700808"/>
            <a:ext cx="7030781" cy="4503703"/>
          </a:xfrm>
          <a:prstGeom prst="rect">
            <a:avLst/>
          </a:prstGeom>
        </p:spPr>
      </p:pic>
    </p:spTree>
    <p:extLst>
      <p:ext uri="{BB962C8B-B14F-4D97-AF65-F5344CB8AC3E}">
        <p14:creationId xmlns:p14="http://schemas.microsoft.com/office/powerpoint/2010/main" val="1647121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melding</a:t>
            </a:r>
          </a:p>
        </p:txBody>
      </p:sp>
      <p:pic>
        <p:nvPicPr>
          <p:cNvPr id="3" name="Afbeelding 2">
            <a:extLst>
              <a:ext uri="{FF2B5EF4-FFF2-40B4-BE49-F238E27FC236}">
                <a16:creationId xmlns:a16="http://schemas.microsoft.com/office/drawing/2014/main" id="{21DA9B56-C433-4035-937C-B0370EDC50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79712" y="1628800"/>
            <a:ext cx="4752528" cy="4862170"/>
          </a:xfrm>
          <a:prstGeom prst="rect">
            <a:avLst/>
          </a:prstGeom>
        </p:spPr>
      </p:pic>
    </p:spTree>
    <p:extLst>
      <p:ext uri="{BB962C8B-B14F-4D97-AF65-F5344CB8AC3E}">
        <p14:creationId xmlns:p14="http://schemas.microsoft.com/office/powerpoint/2010/main" val="3098353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herstellen</a:t>
            </a:r>
          </a:p>
        </p:txBody>
      </p:sp>
      <p:pic>
        <p:nvPicPr>
          <p:cNvPr id="2" name="Afbeelding 1">
            <a:extLst>
              <a:ext uri="{FF2B5EF4-FFF2-40B4-BE49-F238E27FC236}">
                <a16:creationId xmlns:a16="http://schemas.microsoft.com/office/drawing/2014/main" id="{EE77D8CA-EF60-4419-ACBA-4C66972F3C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9252" y="1459219"/>
            <a:ext cx="3525496" cy="5419410"/>
          </a:xfrm>
          <a:prstGeom prst="rect">
            <a:avLst/>
          </a:prstGeom>
        </p:spPr>
      </p:pic>
      <p:pic>
        <p:nvPicPr>
          <p:cNvPr id="4" name="Afbeelding 3" descr="Afbeelding met tekst, windmolen, outdoor-object&#10;&#10;Automatisch gegenereerde beschrijving">
            <a:extLst>
              <a:ext uri="{FF2B5EF4-FFF2-40B4-BE49-F238E27FC236}">
                <a16:creationId xmlns:a16="http://schemas.microsoft.com/office/drawing/2014/main" id="{D087F586-ABDE-4F3F-A93E-A79E7A9C20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48307" y="1151681"/>
            <a:ext cx="1447386" cy="2456228"/>
          </a:xfrm>
          <a:prstGeom prst="rect">
            <a:avLst/>
          </a:prstGeom>
        </p:spPr>
      </p:pic>
    </p:spTree>
    <p:extLst>
      <p:ext uri="{BB962C8B-B14F-4D97-AF65-F5344CB8AC3E}">
        <p14:creationId xmlns:p14="http://schemas.microsoft.com/office/powerpoint/2010/main" val="4217685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vandaal</a:t>
            </a:r>
          </a:p>
        </p:txBody>
      </p:sp>
      <p:pic>
        <p:nvPicPr>
          <p:cNvPr id="3" name="Afbeelding 2">
            <a:extLst>
              <a:ext uri="{FF2B5EF4-FFF2-40B4-BE49-F238E27FC236}">
                <a16:creationId xmlns:a16="http://schemas.microsoft.com/office/drawing/2014/main" id="{EF457E5D-F9AA-4C01-A9E6-43C514169B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412776"/>
            <a:ext cx="7632848" cy="5724636"/>
          </a:xfrm>
          <a:prstGeom prst="rect">
            <a:avLst/>
          </a:prstGeom>
        </p:spPr>
      </p:pic>
    </p:spTree>
    <p:extLst>
      <p:ext uri="{BB962C8B-B14F-4D97-AF65-F5344CB8AC3E}">
        <p14:creationId xmlns:p14="http://schemas.microsoft.com/office/powerpoint/2010/main" val="2378462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3057" y="369226"/>
            <a:ext cx="4275584"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bekladden</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30517"/>
            <a:ext cx="4788025"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versieren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4" y="1628800"/>
            <a:ext cx="417427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vol kliederen, besmeuren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Windmolens worden niet zo vaak </a:t>
            </a:r>
            <a:r>
              <a:rPr lang="nl-NL" sz="2400" i="1" u="sng" dirty="0">
                <a:solidFill>
                  <a:srgbClr val="387038"/>
                </a:solidFill>
                <a:latin typeface="Century Gothic" panose="020B0502020202020204" pitchFamily="34" charset="0"/>
                <a:ea typeface="Calibri"/>
                <a:cs typeface="Times New Roman"/>
              </a:rPr>
              <a:t>beklad</a:t>
            </a:r>
            <a:r>
              <a:rPr lang="nl-NL" sz="2400" i="1" dirty="0">
                <a:solidFill>
                  <a:srgbClr val="387038"/>
                </a:solidFill>
                <a:latin typeface="Century Gothic" panose="020B0502020202020204" pitchFamily="34" charset="0"/>
                <a:ea typeface="Calibri"/>
                <a:cs typeface="Times New Roman"/>
              </a:rPr>
              <a:t>, omdat ze hoog en glad zijn.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mooi maken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gn="ctr"/>
            <a:endParaRPr lang="nl-NL" sz="2800" i="1" dirty="0">
              <a:solidFill>
                <a:srgbClr val="387038"/>
              </a:solidFill>
              <a:effectLst/>
              <a:latin typeface="Century Gothic" panose="020B0502020202020204" pitchFamily="34" charset="0"/>
              <a:ea typeface="Calibri"/>
              <a:cs typeface="Times New Roman"/>
            </a:endParaRPr>
          </a:p>
          <a:p>
            <a:pPr algn="ctr"/>
            <a:endParaRPr lang="nl-NL" i="1" dirty="0">
              <a:solidFill>
                <a:srgbClr val="387038"/>
              </a:solidFill>
              <a:latin typeface="Century Gothic" panose="020B0502020202020204" pitchFamily="34" charset="0"/>
              <a:ea typeface="Calibri"/>
              <a:cs typeface="Times New Roman"/>
            </a:endParaRPr>
          </a:p>
          <a:p>
            <a:pPr algn="ctr"/>
            <a:r>
              <a:rPr lang="nl-NL" sz="2400" i="1" dirty="0">
                <a:solidFill>
                  <a:srgbClr val="387038"/>
                </a:solidFill>
                <a:latin typeface="Century Gothic" panose="020B0502020202020204" pitchFamily="34" charset="0"/>
                <a:ea typeface="Calibri"/>
                <a:cs typeface="Times New Roman"/>
              </a:rPr>
              <a:t>Windmolens zouden ook </a:t>
            </a:r>
            <a:r>
              <a:rPr lang="nl-NL" sz="2400" i="1" u="sng" dirty="0">
                <a:solidFill>
                  <a:srgbClr val="387038"/>
                </a:solidFill>
                <a:latin typeface="Century Gothic" panose="020B0502020202020204" pitchFamily="34" charset="0"/>
                <a:ea typeface="Calibri"/>
                <a:cs typeface="Times New Roman"/>
              </a:rPr>
              <a:t>versierd</a:t>
            </a:r>
            <a:r>
              <a:rPr lang="nl-NL" sz="2400" i="1" dirty="0">
                <a:solidFill>
                  <a:srgbClr val="387038"/>
                </a:solidFill>
                <a:latin typeface="Century Gothic" panose="020B0502020202020204" pitchFamily="34" charset="0"/>
                <a:ea typeface="Calibri"/>
                <a:cs typeface="Times New Roman"/>
              </a:rPr>
              <a:t> kunnen worden, want nu zijn ze saai wit.</a:t>
            </a:r>
            <a:r>
              <a:rPr lang="nl-NL" sz="2400" dirty="0">
                <a:effectLst/>
                <a:latin typeface="Century Gothic" panose="020B0502020202020204" pitchFamily="34" charset="0"/>
                <a:ea typeface="Calibri"/>
                <a:cs typeface="Times New Roman"/>
              </a:rPr>
              <a:t> </a:t>
            </a:r>
          </a:p>
        </p:txBody>
      </p:sp>
      <p:pic>
        <p:nvPicPr>
          <p:cNvPr id="10" name="Afbeelding 9">
            <a:extLst>
              <a:ext uri="{FF2B5EF4-FFF2-40B4-BE49-F238E27FC236}">
                <a16:creationId xmlns:a16="http://schemas.microsoft.com/office/drawing/2014/main" id="{40A7C812-321A-459C-B05C-35BAB2AB9F2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99592" y="2708920"/>
            <a:ext cx="2906566" cy="2376264"/>
          </a:xfrm>
          <a:prstGeom prst="rect">
            <a:avLst/>
          </a:prstGeom>
        </p:spPr>
      </p:pic>
      <p:pic>
        <p:nvPicPr>
          <p:cNvPr id="3" name="Afbeelding 2" descr="Afbeelding met tekst&#10;&#10;Automatisch gegenereerde beschrijving">
            <a:extLst>
              <a:ext uri="{FF2B5EF4-FFF2-40B4-BE49-F238E27FC236}">
                <a16:creationId xmlns:a16="http://schemas.microsoft.com/office/drawing/2014/main" id="{C93F3C9A-5F1C-46FD-95B4-2AC2F812DB0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652120" y="2132856"/>
            <a:ext cx="2376264" cy="2850469"/>
          </a:xfrm>
          <a:prstGeom prst="rect">
            <a:avLst/>
          </a:prstGeom>
        </p:spPr>
      </p:pic>
    </p:spTree>
    <p:extLst>
      <p:ext uri="{BB962C8B-B14F-4D97-AF65-F5344CB8AC3E}">
        <p14:creationId xmlns:p14="http://schemas.microsoft.com/office/powerpoint/2010/main" val="2718096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3057" y="369226"/>
            <a:ext cx="4275584"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d</a:t>
            </a:r>
            <a:r>
              <a:rPr lang="nl-NL" sz="6000" b="1" dirty="0">
                <a:solidFill>
                  <a:srgbClr val="387038"/>
                </a:solidFill>
                <a:effectLst/>
                <a:latin typeface="Century Gothic" panose="020B0502020202020204" pitchFamily="34" charset="0"/>
                <a:ea typeface="Calibri"/>
                <a:cs typeface="Times New Roman"/>
              </a:rPr>
              <a:t>e hinder</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17308" y="343341"/>
            <a:ext cx="4788025"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de hulp</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3" y="1628800"/>
            <a:ext cx="4248471"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 last, het ongemak</a:t>
            </a: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36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Op het strand kun je </a:t>
            </a:r>
            <a:br>
              <a:rPr lang="nl-NL" sz="2400" i="1" dirty="0">
                <a:solidFill>
                  <a:srgbClr val="387038"/>
                </a:solidFill>
                <a:latin typeface="Century Gothic" panose="020B0502020202020204" pitchFamily="34" charset="0"/>
                <a:ea typeface="Calibri"/>
                <a:cs typeface="Times New Roman"/>
              </a:rPr>
            </a:br>
            <a:r>
              <a:rPr lang="nl-NL" sz="2400" i="1" u="sng" dirty="0">
                <a:solidFill>
                  <a:srgbClr val="387038"/>
                </a:solidFill>
                <a:latin typeface="Century Gothic" panose="020B0502020202020204" pitchFamily="34" charset="0"/>
                <a:ea typeface="Calibri"/>
                <a:cs typeface="Times New Roman"/>
              </a:rPr>
              <a:t>hinder</a:t>
            </a:r>
            <a:r>
              <a:rPr lang="nl-NL" sz="2400" i="1" dirty="0">
                <a:solidFill>
                  <a:srgbClr val="387038"/>
                </a:solidFill>
                <a:latin typeface="Century Gothic" panose="020B0502020202020204" pitchFamily="34" charset="0"/>
                <a:ea typeface="Calibri"/>
                <a:cs typeface="Times New Roman"/>
              </a:rPr>
              <a:t> hebben van alle mensen om je heen.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de ondersteuning</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gn="ctr"/>
            <a:endParaRPr lang="nl-NL" sz="2800" i="1" dirty="0">
              <a:solidFill>
                <a:srgbClr val="387038"/>
              </a:solidFill>
              <a:effectLst/>
              <a:latin typeface="Century Gothic" panose="020B0502020202020204" pitchFamily="34" charset="0"/>
              <a:ea typeface="Calibri"/>
              <a:cs typeface="Times New Roman"/>
            </a:endParaRPr>
          </a:p>
          <a:p>
            <a:pPr algn="ctr"/>
            <a:endParaRPr lang="nl-NL" i="1" dirty="0">
              <a:solidFill>
                <a:srgbClr val="387038"/>
              </a:solidFill>
              <a:latin typeface="Century Gothic" panose="020B0502020202020204" pitchFamily="34" charset="0"/>
              <a:ea typeface="Calibri"/>
              <a:cs typeface="Times New Roman"/>
            </a:endParaRPr>
          </a:p>
          <a:p>
            <a:pPr algn="ctr"/>
            <a:r>
              <a:rPr lang="nl-NL" sz="2400" i="1" dirty="0">
                <a:solidFill>
                  <a:srgbClr val="387038"/>
                </a:solidFill>
                <a:latin typeface="Century Gothic" panose="020B0502020202020204" pitchFamily="34" charset="0"/>
                <a:ea typeface="Calibri"/>
                <a:cs typeface="Times New Roman"/>
              </a:rPr>
              <a:t>Met </a:t>
            </a:r>
            <a:r>
              <a:rPr lang="nl-NL" sz="2400" i="1" u="sng" dirty="0">
                <a:solidFill>
                  <a:srgbClr val="387038"/>
                </a:solidFill>
                <a:latin typeface="Century Gothic" panose="020B0502020202020204" pitchFamily="34" charset="0"/>
                <a:ea typeface="Calibri"/>
                <a:cs typeface="Times New Roman"/>
              </a:rPr>
              <a:t>de hulp </a:t>
            </a:r>
            <a:r>
              <a:rPr lang="nl-NL" sz="2400" i="1" dirty="0">
                <a:solidFill>
                  <a:srgbClr val="387038"/>
                </a:solidFill>
                <a:latin typeface="Century Gothic" panose="020B0502020202020204" pitchFamily="34" charset="0"/>
                <a:ea typeface="Calibri"/>
                <a:cs typeface="Times New Roman"/>
              </a:rPr>
              <a:t>van een windmolen lig je heerlijk rustig in de zon. </a:t>
            </a:r>
            <a:endParaRPr lang="nl-NL" sz="2400" dirty="0">
              <a:effectLst/>
              <a:latin typeface="Century Gothic" panose="020B0502020202020204" pitchFamily="34" charset="0"/>
              <a:ea typeface="Calibri"/>
              <a:cs typeface="Times New Roman"/>
            </a:endParaRPr>
          </a:p>
        </p:txBody>
      </p:sp>
      <p:pic>
        <p:nvPicPr>
          <p:cNvPr id="8" name="Afbeelding 7" descr="Afbeelding met buiten, persoon, strand, lucht&#10;&#10;Automatisch gegenereerde beschrijving">
            <a:extLst>
              <a:ext uri="{FF2B5EF4-FFF2-40B4-BE49-F238E27FC236}">
                <a16:creationId xmlns:a16="http://schemas.microsoft.com/office/drawing/2014/main" id="{B390F75B-FE2B-4D0F-B883-4C2A7EF2C8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2665065"/>
            <a:ext cx="3312368" cy="2209349"/>
          </a:xfrm>
          <a:prstGeom prst="rect">
            <a:avLst/>
          </a:prstGeom>
        </p:spPr>
      </p:pic>
      <p:pic>
        <p:nvPicPr>
          <p:cNvPr id="9" name="Afbeelding 8">
            <a:extLst>
              <a:ext uri="{FF2B5EF4-FFF2-40B4-BE49-F238E27FC236}">
                <a16:creationId xmlns:a16="http://schemas.microsoft.com/office/drawing/2014/main" id="{E442CF1B-0B02-4B92-B550-3B55E6C878F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98488" y="2564904"/>
            <a:ext cx="3630532" cy="2275958"/>
          </a:xfrm>
          <a:prstGeom prst="rect">
            <a:avLst/>
          </a:prstGeom>
        </p:spPr>
      </p:pic>
    </p:spTree>
    <p:extLst>
      <p:ext uri="{BB962C8B-B14F-4D97-AF65-F5344CB8AC3E}">
        <p14:creationId xmlns:p14="http://schemas.microsoft.com/office/powerpoint/2010/main" val="646026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3057" y="369226"/>
            <a:ext cx="4275584"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legaal</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17308" y="343341"/>
            <a:ext cx="4788025"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illegaal</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4" y="1628800"/>
            <a:ext cx="417427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toegestaan door de wet</a:t>
            </a: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Het is </a:t>
            </a:r>
            <a:r>
              <a:rPr lang="nl-NL" sz="2400" i="1" u="sng" dirty="0">
                <a:solidFill>
                  <a:srgbClr val="387038"/>
                </a:solidFill>
                <a:latin typeface="Century Gothic" panose="020B0502020202020204" pitchFamily="34" charset="0"/>
                <a:ea typeface="Calibri"/>
                <a:cs typeface="Times New Roman"/>
              </a:rPr>
              <a:t>legaal</a:t>
            </a:r>
            <a:r>
              <a:rPr lang="nl-NL" sz="2400" i="1" dirty="0">
                <a:solidFill>
                  <a:srgbClr val="387038"/>
                </a:solidFill>
                <a:latin typeface="Century Gothic" panose="020B0502020202020204" pitchFamily="34" charset="0"/>
                <a:ea typeface="Calibri"/>
                <a:cs typeface="Times New Roman"/>
              </a:rPr>
              <a:t> om te zonnen op een windmolen.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verboden door de wet</a:t>
            </a: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gn="ctr"/>
            <a:endParaRPr lang="nl-NL" sz="2800" i="1" dirty="0">
              <a:solidFill>
                <a:srgbClr val="387038"/>
              </a:solidFill>
              <a:effectLst/>
              <a:latin typeface="Century Gothic" panose="020B0502020202020204" pitchFamily="34" charset="0"/>
              <a:ea typeface="Calibri"/>
              <a:cs typeface="Times New Roman"/>
            </a:endParaRPr>
          </a:p>
          <a:p>
            <a:pPr algn="ctr"/>
            <a:endParaRPr lang="nl-NL" i="1" dirty="0">
              <a:solidFill>
                <a:srgbClr val="387038"/>
              </a:solidFill>
              <a:latin typeface="Century Gothic" panose="020B0502020202020204" pitchFamily="34" charset="0"/>
              <a:ea typeface="Calibri"/>
              <a:cs typeface="Times New Roman"/>
            </a:endParaRPr>
          </a:p>
          <a:p>
            <a:pPr algn="ctr"/>
            <a:r>
              <a:rPr lang="nl-NL" sz="2400" i="1" dirty="0">
                <a:solidFill>
                  <a:srgbClr val="387038"/>
                </a:solidFill>
                <a:latin typeface="Century Gothic" panose="020B0502020202020204" pitchFamily="34" charset="0"/>
                <a:ea typeface="Calibri"/>
                <a:cs typeface="Times New Roman"/>
              </a:rPr>
              <a:t>Het is </a:t>
            </a:r>
            <a:r>
              <a:rPr lang="nl-NL" sz="2400" i="1" u="sng" dirty="0">
                <a:solidFill>
                  <a:srgbClr val="387038"/>
                </a:solidFill>
                <a:latin typeface="Century Gothic" panose="020B0502020202020204" pitchFamily="34" charset="0"/>
                <a:ea typeface="Calibri"/>
                <a:cs typeface="Times New Roman"/>
              </a:rPr>
              <a:t>illegaal</a:t>
            </a:r>
            <a:r>
              <a:rPr lang="nl-NL" sz="2400" i="1" dirty="0">
                <a:solidFill>
                  <a:srgbClr val="387038"/>
                </a:solidFill>
                <a:latin typeface="Century Gothic" panose="020B0502020202020204" pitchFamily="34" charset="0"/>
                <a:ea typeface="Calibri"/>
                <a:cs typeface="Times New Roman"/>
              </a:rPr>
              <a:t> om een windmolen kapot te maken.</a:t>
            </a:r>
            <a:r>
              <a:rPr lang="nl-NL" sz="2400" dirty="0">
                <a:effectLst/>
                <a:latin typeface="Century Gothic" panose="020B0502020202020204" pitchFamily="34" charset="0"/>
                <a:ea typeface="Calibri"/>
                <a:cs typeface="Times New Roman"/>
              </a:rPr>
              <a:t> </a:t>
            </a:r>
          </a:p>
        </p:txBody>
      </p:sp>
      <p:pic>
        <p:nvPicPr>
          <p:cNvPr id="8" name="Afbeelding 7">
            <a:extLst>
              <a:ext uri="{FF2B5EF4-FFF2-40B4-BE49-F238E27FC236}">
                <a16:creationId xmlns:a16="http://schemas.microsoft.com/office/drawing/2014/main" id="{CBAABC72-A414-424D-9BF3-04CE9B4E895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5972" y="2561033"/>
            <a:ext cx="2598812" cy="2771880"/>
          </a:xfrm>
          <a:prstGeom prst="rect">
            <a:avLst/>
          </a:prstGeom>
        </p:spPr>
      </p:pic>
      <p:pic>
        <p:nvPicPr>
          <p:cNvPr id="9" name="Afbeelding 8" descr="Afbeelding met pijl&#10;&#10;Automatisch gegenereerde beschrijving">
            <a:extLst>
              <a:ext uri="{FF2B5EF4-FFF2-40B4-BE49-F238E27FC236}">
                <a16:creationId xmlns:a16="http://schemas.microsoft.com/office/drawing/2014/main" id="{145964C0-3D60-478B-A29A-EB00F3D761B9}"/>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6697" b="93687" l="3994" r="95128">
                        <a14:foregroundMark x1="17572" y1="18784" x2="17572" y2="18784"/>
                        <a14:foregroundMark x1="35703" y1="51039" x2="46326" y2="61971"/>
                        <a14:foregroundMark x1="46326" y1="61971" x2="56310" y2="56736"/>
                        <a14:foregroundMark x1="19329" y1="16782" x2="9345" y2="29638"/>
                        <a14:foregroundMark x1="9345" y1="29638" x2="6150" y2="37952"/>
                        <a14:foregroundMark x1="3994" y1="43649" x2="3994" y2="54426"/>
                        <a14:foregroundMark x1="48243" y1="93995" x2="63738" y2="93995"/>
                        <a14:foregroundMark x1="63738" y1="93995" x2="83147" y2="80600"/>
                        <a14:foregroundMark x1="92492" y1="37952" x2="93131" y2="52194"/>
                        <a14:foregroundMark x1="93131" y1="52194" x2="89696" y2="66513"/>
                        <a14:foregroundMark x1="92173" y1="18091" x2="62540" y2="51347"/>
                        <a14:foregroundMark x1="95288" y1="51732" x2="95288" y2="51732"/>
                        <a14:foregroundMark x1="46166" y1="6697" x2="76837" y2="16089"/>
                        <a14:backgroundMark x1="10304" y1="7082" x2="8227" y2="11778"/>
                        <a14:backgroundMark x1="7827" y1="50038" x2="7827" y2="50038"/>
                        <a14:backgroundMark x1="7508" y1="49346" x2="9585" y2="50731"/>
                      </a14:backgroundRemoval>
                    </a14:imgEffect>
                  </a14:imgLayer>
                </a14:imgProps>
              </a:ext>
              <a:ext uri="{28A0092B-C50C-407E-A947-70E740481C1C}">
                <a14:useLocalDpi xmlns:a14="http://schemas.microsoft.com/office/drawing/2010/main"/>
              </a:ext>
            </a:extLst>
          </a:blip>
          <a:srcRect/>
          <a:stretch/>
        </p:blipFill>
        <p:spPr>
          <a:xfrm>
            <a:off x="2637166" y="2397861"/>
            <a:ext cx="1435235" cy="1489395"/>
          </a:xfrm>
          <a:prstGeom prst="rect">
            <a:avLst/>
          </a:prstGeom>
        </p:spPr>
      </p:pic>
      <p:pic>
        <p:nvPicPr>
          <p:cNvPr id="10" name="Afbeelding 9">
            <a:extLst>
              <a:ext uri="{FF2B5EF4-FFF2-40B4-BE49-F238E27FC236}">
                <a16:creationId xmlns:a16="http://schemas.microsoft.com/office/drawing/2014/main" id="{11EABEF8-356F-46F4-84B2-759AAAD4FDB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70583" y="2561033"/>
            <a:ext cx="2370540" cy="2528406"/>
          </a:xfrm>
          <a:prstGeom prst="rect">
            <a:avLst/>
          </a:prstGeom>
        </p:spPr>
      </p:pic>
      <p:pic>
        <p:nvPicPr>
          <p:cNvPr id="3" name="Afbeelding 2" descr="Afbeelding met tekst, buiten, illustratie&#10;&#10;Automatisch gegenereerde beschrijving">
            <a:extLst>
              <a:ext uri="{FF2B5EF4-FFF2-40B4-BE49-F238E27FC236}">
                <a16:creationId xmlns:a16="http://schemas.microsoft.com/office/drawing/2014/main" id="{3FB95C85-79FB-4A59-A25F-D54DC4C8A0A6}"/>
              </a:ext>
            </a:extLst>
          </p:cNvPr>
          <p:cNvPicPr>
            <a:picLocks noChangeAspect="1"/>
          </p:cNvPicPr>
          <p:nvPr/>
        </p:nvPicPr>
        <p:blipFill>
          <a:blip r:embed="rId9" cstate="screen">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765165" y="2069603"/>
            <a:ext cx="1916832" cy="1916832"/>
          </a:xfrm>
          <a:prstGeom prst="rect">
            <a:avLst/>
          </a:prstGeom>
        </p:spPr>
      </p:pic>
    </p:spTree>
    <p:extLst>
      <p:ext uri="{BB962C8B-B14F-4D97-AF65-F5344CB8AC3E}">
        <p14:creationId xmlns:p14="http://schemas.microsoft.com/office/powerpoint/2010/main" val="454811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3057" y="369226"/>
            <a:ext cx="4275584"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herstellen</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17308" y="343341"/>
            <a:ext cx="4788025"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800" b="1" dirty="0">
                <a:solidFill>
                  <a:srgbClr val="387038"/>
                </a:solidFill>
                <a:latin typeface="Century Gothic" panose="020B0502020202020204" pitchFamily="34" charset="0"/>
                <a:ea typeface="Calibri"/>
                <a:cs typeface="Times New Roman"/>
              </a:rPr>
              <a:t>verwoesten</a:t>
            </a:r>
            <a:endParaRPr lang="nl-NL" sz="5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4" y="1628800"/>
            <a:ext cx="417427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weer maken zoals het was, repareren</a:t>
            </a: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40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 windmolen moest </a:t>
            </a:r>
            <a:r>
              <a:rPr lang="nl-NL" sz="2400" i="1" u="sng" dirty="0">
                <a:solidFill>
                  <a:srgbClr val="387038"/>
                </a:solidFill>
                <a:latin typeface="Century Gothic" panose="020B0502020202020204" pitchFamily="34" charset="0"/>
                <a:ea typeface="Calibri"/>
                <a:cs typeface="Times New Roman"/>
              </a:rPr>
              <a:t>hersteld</a:t>
            </a:r>
            <a:r>
              <a:rPr lang="nl-NL" sz="2400" i="1" dirty="0">
                <a:solidFill>
                  <a:srgbClr val="387038"/>
                </a:solidFill>
                <a:latin typeface="Century Gothic" panose="020B0502020202020204" pitchFamily="34" charset="0"/>
                <a:ea typeface="Calibri"/>
                <a:cs typeface="Times New Roman"/>
              </a:rPr>
              <a:t> worden, want hij draaide niet meer.</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helemaal </a:t>
            </a:r>
            <a:r>
              <a:rPr lang="nl-NL" sz="2800" dirty="0">
                <a:latin typeface="Century Gothic" panose="020B0502020202020204" pitchFamily="34" charset="0"/>
                <a:ea typeface="Calibri"/>
                <a:cs typeface="Times New Roman"/>
              </a:rPr>
              <a:t>kapot maken</a:t>
            </a: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gn="ctr"/>
            <a:endParaRPr lang="nl-NL" sz="2800" i="1" dirty="0">
              <a:solidFill>
                <a:srgbClr val="387038"/>
              </a:solidFill>
              <a:effectLst/>
              <a:latin typeface="Century Gothic" panose="020B0502020202020204" pitchFamily="34" charset="0"/>
              <a:ea typeface="Calibri"/>
              <a:cs typeface="Times New Roman"/>
            </a:endParaRPr>
          </a:p>
          <a:p>
            <a:pPr algn="ctr"/>
            <a:endParaRPr lang="nl-NL" i="1" dirty="0">
              <a:solidFill>
                <a:srgbClr val="387038"/>
              </a:solidFill>
              <a:latin typeface="Century Gothic" panose="020B0502020202020204" pitchFamily="34" charset="0"/>
              <a:ea typeface="Calibri"/>
              <a:cs typeface="Times New Roman"/>
            </a:endParaRPr>
          </a:p>
          <a:p>
            <a:pPr algn="ctr"/>
            <a:endParaRPr lang="nl-NL" sz="2400" i="1" dirty="0">
              <a:solidFill>
                <a:srgbClr val="387038"/>
              </a:solidFill>
              <a:latin typeface="Century Gothic" panose="020B0502020202020204" pitchFamily="34" charset="0"/>
              <a:ea typeface="Calibri"/>
              <a:cs typeface="Times New Roman"/>
            </a:endParaRPr>
          </a:p>
          <a:p>
            <a:pPr algn="ctr"/>
            <a:r>
              <a:rPr lang="nl-NL" sz="2400" i="1" dirty="0">
                <a:solidFill>
                  <a:srgbClr val="387038"/>
                </a:solidFill>
                <a:latin typeface="Century Gothic" panose="020B0502020202020204" pitchFamily="34" charset="0"/>
                <a:ea typeface="Calibri"/>
                <a:cs typeface="Times New Roman"/>
              </a:rPr>
              <a:t>De vandalen </a:t>
            </a:r>
            <a:r>
              <a:rPr lang="nl-NL" sz="2400" i="1" u="sng" dirty="0">
                <a:solidFill>
                  <a:srgbClr val="387038"/>
                </a:solidFill>
                <a:latin typeface="Century Gothic" panose="020B0502020202020204" pitchFamily="34" charset="0"/>
                <a:ea typeface="Calibri"/>
                <a:cs typeface="Times New Roman"/>
              </a:rPr>
              <a:t>verwoesten</a:t>
            </a:r>
            <a:r>
              <a:rPr lang="nl-NL" sz="2400" i="1" dirty="0">
                <a:solidFill>
                  <a:srgbClr val="387038"/>
                </a:solidFill>
                <a:latin typeface="Century Gothic" panose="020B0502020202020204" pitchFamily="34" charset="0"/>
                <a:ea typeface="Calibri"/>
                <a:cs typeface="Times New Roman"/>
              </a:rPr>
              <a:t> het bankje in het park.</a:t>
            </a:r>
            <a:r>
              <a:rPr lang="nl-NL" sz="2400" dirty="0">
                <a:effectLst/>
                <a:latin typeface="Century Gothic" panose="020B0502020202020204" pitchFamily="34" charset="0"/>
                <a:ea typeface="Calibri"/>
                <a:cs typeface="Times New Roman"/>
              </a:rPr>
              <a:t> </a:t>
            </a:r>
          </a:p>
        </p:txBody>
      </p:sp>
      <p:pic>
        <p:nvPicPr>
          <p:cNvPr id="8" name="Afbeelding 7">
            <a:extLst>
              <a:ext uri="{FF2B5EF4-FFF2-40B4-BE49-F238E27FC236}">
                <a16:creationId xmlns:a16="http://schemas.microsoft.com/office/drawing/2014/main" id="{8CFA5773-7AC7-40E5-8630-F808AB21587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5984"/>
          <a:stretch/>
        </p:blipFill>
        <p:spPr>
          <a:xfrm>
            <a:off x="1331640" y="2592506"/>
            <a:ext cx="1743877" cy="2520281"/>
          </a:xfrm>
          <a:prstGeom prst="rect">
            <a:avLst/>
          </a:prstGeom>
        </p:spPr>
      </p:pic>
      <p:pic>
        <p:nvPicPr>
          <p:cNvPr id="2" name="Afbeelding 1">
            <a:extLst>
              <a:ext uri="{FF2B5EF4-FFF2-40B4-BE49-F238E27FC236}">
                <a16:creationId xmlns:a16="http://schemas.microsoft.com/office/drawing/2014/main" id="{BBBABC77-7702-4E1E-861D-656FE4E544EB}"/>
              </a:ext>
            </a:extLst>
          </p:cNvPr>
          <p:cNvPicPr>
            <a:picLocks noChangeAspect="1"/>
          </p:cNvPicPr>
          <p:nvPr/>
        </p:nvPicPr>
        <p:blipFill>
          <a:blip r:embed="rId6"/>
          <a:stretch>
            <a:fillRect/>
          </a:stretch>
        </p:blipFill>
        <p:spPr>
          <a:xfrm>
            <a:off x="5292080" y="2708920"/>
            <a:ext cx="3020546" cy="2254391"/>
          </a:xfrm>
          <a:prstGeom prst="rect">
            <a:avLst/>
          </a:prstGeom>
        </p:spPr>
      </p:pic>
      <p:pic>
        <p:nvPicPr>
          <p:cNvPr id="10" name="Afbeelding 9" descr="Afbeelding met tekst, windmolen, outdoor-object&#10;&#10;Automatisch gegenereerde beschrijving">
            <a:extLst>
              <a:ext uri="{FF2B5EF4-FFF2-40B4-BE49-F238E27FC236}">
                <a16:creationId xmlns:a16="http://schemas.microsoft.com/office/drawing/2014/main" id="{957B500E-B844-49CA-A806-D7F7F828610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07704" y="2592506"/>
            <a:ext cx="681604" cy="1156688"/>
          </a:xfrm>
          <a:prstGeom prst="rect">
            <a:avLst/>
          </a:prstGeom>
        </p:spPr>
      </p:pic>
    </p:spTree>
    <p:extLst>
      <p:ext uri="{BB962C8B-B14F-4D97-AF65-F5344CB8AC3E}">
        <p14:creationId xmlns:p14="http://schemas.microsoft.com/office/powerpoint/2010/main" val="3085943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204193" y="476672"/>
            <a:ext cx="3896888" cy="10091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204193" y="476672"/>
            <a:ext cx="396044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de sensor</a:t>
            </a:r>
            <a:endParaRPr lang="nl-NL" sz="60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8"/>
            <a:ext cx="2787026" cy="83489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43886" y="3933056"/>
            <a:ext cx="2787026"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de lichtsensor</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349918" y="3861048"/>
            <a:ext cx="2590236" cy="122413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22854" y="3918923"/>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de bewegingssensor</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861048"/>
            <a:ext cx="2611399" cy="122413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075803" y="3918923"/>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d</a:t>
            </a:r>
            <a:r>
              <a:rPr lang="nl-NL" sz="3600" b="1" dirty="0">
                <a:effectLst/>
                <a:latin typeface="Century Gothic" panose="020B0502020202020204" pitchFamily="34" charset="0"/>
                <a:ea typeface="Calibri"/>
                <a:cs typeface="Times New Roman"/>
              </a:rPr>
              <a:t>e geluids-sensor</a:t>
            </a:r>
          </a:p>
        </p:txBody>
      </p:sp>
      <p:pic>
        <p:nvPicPr>
          <p:cNvPr id="15" name="Afbeelding 14"/>
          <p:cNvPicPr/>
          <p:nvPr/>
        </p:nvPicPr>
        <p:blipFill>
          <a:blip r:embed="rId3"/>
          <a:stretch>
            <a:fillRect/>
          </a:stretch>
        </p:blipFill>
        <p:spPr>
          <a:xfrm>
            <a:off x="7323455" y="6220072"/>
            <a:ext cx="1584176" cy="593304"/>
          </a:xfrm>
          <a:prstGeom prst="rect">
            <a:avLst/>
          </a:prstGeom>
        </p:spPr>
      </p:pic>
      <p:pic>
        <p:nvPicPr>
          <p:cNvPr id="16" name="Afbeelding 15"/>
          <p:cNvPicPr/>
          <p:nvPr/>
        </p:nvPicPr>
        <p:blipFill>
          <a:blip r:embed="rId4"/>
          <a:stretch>
            <a:fillRect/>
          </a:stretch>
        </p:blipFill>
        <p:spPr>
          <a:xfrm rot="21235644">
            <a:off x="3874867" y="3428441"/>
            <a:ext cx="152772" cy="441929"/>
          </a:xfrm>
          <a:prstGeom prst="rect">
            <a:avLst/>
          </a:prstGeom>
        </p:spPr>
      </p:pic>
      <p:sp>
        <p:nvSpPr>
          <p:cNvPr id="13" name="Text Box 14"/>
          <p:cNvSpPr txBox="1"/>
          <p:nvPr/>
        </p:nvSpPr>
        <p:spPr>
          <a:xfrm>
            <a:off x="6228184" y="476671"/>
            <a:ext cx="2611398" cy="144858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641410" cy="67636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400" dirty="0">
                <a:effectLst/>
                <a:latin typeface="Century Gothic" panose="020B0502020202020204" pitchFamily="34" charset="0"/>
                <a:ea typeface="Calibri"/>
                <a:cs typeface="Times New Roman"/>
              </a:rPr>
              <a:t>= een apparaat dat een verandering kan waarnemen</a:t>
            </a:r>
            <a:endParaRPr lang="nl-NL" sz="105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CF6C89D0-5CEA-4262-A759-5BC78AE6E92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36927" y="4828058"/>
            <a:ext cx="1446841" cy="1472271"/>
          </a:xfrm>
          <a:prstGeom prst="rect">
            <a:avLst/>
          </a:prstGeom>
        </p:spPr>
      </p:pic>
      <p:pic>
        <p:nvPicPr>
          <p:cNvPr id="17" name="Afbeelding 16">
            <a:extLst>
              <a:ext uri="{FF2B5EF4-FFF2-40B4-BE49-F238E27FC236}">
                <a16:creationId xmlns:a16="http://schemas.microsoft.com/office/drawing/2014/main" id="{AAFE180E-BE65-4F53-8AA3-48DC8D2954A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222626" y="5249544"/>
            <a:ext cx="1095328" cy="1286388"/>
          </a:xfrm>
          <a:prstGeom prst="rect">
            <a:avLst/>
          </a:prstGeom>
        </p:spPr>
      </p:pic>
      <p:pic>
        <p:nvPicPr>
          <p:cNvPr id="18" name="Afbeelding 17">
            <a:extLst>
              <a:ext uri="{FF2B5EF4-FFF2-40B4-BE49-F238E27FC236}">
                <a16:creationId xmlns:a16="http://schemas.microsoft.com/office/drawing/2014/main" id="{0EAA7A23-444E-40ED-86E9-4DFCB96ADB5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60569" y="5286340"/>
            <a:ext cx="1054974" cy="1080472"/>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43 – 26 </a:t>
            </a:r>
            <a:r>
              <a:rPr lang="nl-NL" dirty="0">
                <a:solidFill>
                  <a:srgbClr val="C00000"/>
                </a:solidFill>
                <a:latin typeface="Century Gothic" panose="020B0502020202020204" pitchFamily="34" charset="0"/>
              </a:rPr>
              <a:t>oktober 2021</a:t>
            </a: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800" dirty="0">
                <a:effectLst/>
                <a:latin typeface="Century Gothic" panose="020B0502020202020204" pitchFamily="34" charset="0"/>
                <a:ea typeface="Calibri"/>
                <a:cs typeface="Times New Roman"/>
              </a:rPr>
              <a:t>versturen</a:t>
            </a:r>
          </a:p>
        </p:txBody>
      </p:sp>
      <p:sp>
        <p:nvSpPr>
          <p:cNvPr id="9" name="Text Box 14"/>
          <p:cNvSpPr txBox="1"/>
          <p:nvPr/>
        </p:nvSpPr>
        <p:spPr>
          <a:xfrm>
            <a:off x="2966594" y="400506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800" dirty="0">
                <a:latin typeface="Century Gothic" panose="020B0502020202020204" pitchFamily="34" charset="0"/>
                <a:ea typeface="Calibri"/>
                <a:cs typeface="Times New Roman"/>
              </a:rPr>
              <a:t>de melding</a:t>
            </a:r>
            <a:endParaRPr lang="nl-NL" sz="3800" dirty="0">
              <a:effectLst/>
              <a:latin typeface="Century Gothic" panose="020B0502020202020204" pitchFamily="34" charset="0"/>
              <a:ea typeface="Calibri"/>
              <a:cs typeface="Times New Roman"/>
            </a:endParaRPr>
          </a:p>
        </p:txBody>
      </p:sp>
      <p:sp>
        <p:nvSpPr>
          <p:cNvPr id="10" name="Text Box 14"/>
          <p:cNvSpPr txBox="1"/>
          <p:nvPr/>
        </p:nvSpPr>
        <p:spPr>
          <a:xfrm>
            <a:off x="5825683" y="3429000"/>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800" dirty="0">
                <a:latin typeface="Century Gothic" panose="020B0502020202020204" pitchFamily="34" charset="0"/>
                <a:ea typeface="Calibri"/>
                <a:cs typeface="Times New Roman"/>
              </a:rPr>
              <a:t>de actie</a:t>
            </a:r>
            <a:endParaRPr lang="nl-NL" sz="3800" dirty="0">
              <a:effectLst/>
              <a:latin typeface="Century Gothic" panose="020B0502020202020204" pitchFamily="34" charset="0"/>
              <a:ea typeface="Calibri"/>
              <a:cs typeface="Times New Roman"/>
            </a:endParaRPr>
          </a:p>
        </p:txBody>
      </p:sp>
      <p:sp>
        <p:nvSpPr>
          <p:cNvPr id="11" name="Text Box 14"/>
          <p:cNvSpPr txBox="1"/>
          <p:nvPr/>
        </p:nvSpPr>
        <p:spPr>
          <a:xfrm>
            <a:off x="392024" y="396344"/>
            <a:ext cx="847090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Bij harde rukwinden stuurt de sensor informatie naar de windmolen. De windmolen krijgt </a:t>
            </a:r>
            <a:r>
              <a:rPr lang="nl-NL" sz="2000" i="1" u="sng" dirty="0">
                <a:solidFill>
                  <a:srgbClr val="387038"/>
                </a:solidFill>
                <a:effectLst/>
                <a:latin typeface="Century Gothic" panose="020B0502020202020204" pitchFamily="34" charset="0"/>
                <a:ea typeface="Calibri"/>
                <a:cs typeface="Times New Roman"/>
              </a:rPr>
              <a:t>een melding</a:t>
            </a:r>
            <a:r>
              <a:rPr lang="nl-NL" sz="2000" i="1" dirty="0">
                <a:solidFill>
                  <a:srgbClr val="387038"/>
                </a:solidFill>
                <a:effectLst/>
                <a:latin typeface="Century Gothic" panose="020B0502020202020204" pitchFamily="34" charset="0"/>
                <a:ea typeface="Calibri"/>
                <a:cs typeface="Times New Roman"/>
              </a:rPr>
              <a:t>, en stopt even met draaien.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278803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31840" y="4826902"/>
            <a:ext cx="280831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bericht</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32434" y="4309312"/>
            <a:ext cx="2788040" cy="102619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12160" y="4302244"/>
            <a:ext cx="2850772" cy="70103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beweging of handeling</a:t>
            </a:r>
            <a:endParaRPr lang="nl-NL" sz="1100" dirty="0">
              <a:effectLst/>
              <a:latin typeface="Century Gothic" panose="020B0502020202020204" pitchFamily="34" charset="0"/>
              <a:ea typeface="Calibri"/>
              <a:cs typeface="Times New Roman"/>
            </a:endParaRPr>
          </a:p>
        </p:txBody>
      </p:sp>
      <p:pic>
        <p:nvPicPr>
          <p:cNvPr id="18" name="Afbeelding 17">
            <a:extLst>
              <a:ext uri="{FF2B5EF4-FFF2-40B4-BE49-F238E27FC236}">
                <a16:creationId xmlns:a16="http://schemas.microsoft.com/office/drawing/2014/main" id="{D5A784A5-B219-425B-B5F0-E9CB6075BD4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3550209" y="2696438"/>
            <a:ext cx="1077269" cy="1102122"/>
          </a:xfrm>
          <a:prstGeom prst="rect">
            <a:avLst/>
          </a:prstGeom>
        </p:spPr>
      </p:pic>
      <p:pic>
        <p:nvPicPr>
          <p:cNvPr id="3" name="Afbeelding 2">
            <a:extLst>
              <a:ext uri="{FF2B5EF4-FFF2-40B4-BE49-F238E27FC236}">
                <a16:creationId xmlns:a16="http://schemas.microsoft.com/office/drawing/2014/main" id="{1ED4F3E2-22E5-48EA-B0E2-B1477C899A8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71476" y="2720624"/>
            <a:ext cx="1024643" cy="1028741"/>
          </a:xfrm>
          <a:prstGeom prst="rect">
            <a:avLst/>
          </a:prstGeom>
        </p:spPr>
      </p:pic>
      <p:sp>
        <p:nvSpPr>
          <p:cNvPr id="19" name="Tekstvak 18">
            <a:extLst>
              <a:ext uri="{FF2B5EF4-FFF2-40B4-BE49-F238E27FC236}">
                <a16:creationId xmlns:a16="http://schemas.microsoft.com/office/drawing/2014/main" id="{E9A3FE2B-7C4F-406D-A76A-1462AC4A6305}"/>
              </a:ext>
            </a:extLst>
          </p:cNvPr>
          <p:cNvSpPr txBox="1"/>
          <p:nvPr/>
        </p:nvSpPr>
        <p:spPr>
          <a:xfrm>
            <a:off x="4695438" y="2789176"/>
            <a:ext cx="1022564" cy="646331"/>
          </a:xfrm>
          <a:prstGeom prst="rect">
            <a:avLst/>
          </a:prstGeom>
          <a:noFill/>
        </p:spPr>
        <p:txBody>
          <a:bodyPr wrap="square" rtlCol="0">
            <a:spAutoFit/>
          </a:bodyPr>
          <a:lstStyle/>
          <a:p>
            <a:r>
              <a:rPr lang="nl-NL" dirty="0"/>
              <a:t>Harde rukwind!</a:t>
            </a:r>
          </a:p>
        </p:txBody>
      </p:sp>
      <p:pic>
        <p:nvPicPr>
          <p:cNvPr id="21" name="Afbeelding 20">
            <a:extLst>
              <a:ext uri="{FF2B5EF4-FFF2-40B4-BE49-F238E27FC236}">
                <a16:creationId xmlns:a16="http://schemas.microsoft.com/office/drawing/2014/main" id="{5733CA2B-60D9-4101-9191-527D4112FD6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32660" y="3498894"/>
            <a:ext cx="612103" cy="807720"/>
          </a:xfrm>
          <a:prstGeom prst="rect">
            <a:avLst/>
          </a:prstGeom>
        </p:spPr>
      </p:pic>
      <p:sp>
        <p:nvSpPr>
          <p:cNvPr id="20" name="Pijl: gestreept rechts 19">
            <a:extLst>
              <a:ext uri="{FF2B5EF4-FFF2-40B4-BE49-F238E27FC236}">
                <a16:creationId xmlns:a16="http://schemas.microsoft.com/office/drawing/2014/main" id="{9D27B5A1-8AD8-435C-A75D-9E5BD4DFDDF9}"/>
              </a:ext>
            </a:extLst>
          </p:cNvPr>
          <p:cNvSpPr/>
          <p:nvPr/>
        </p:nvSpPr>
        <p:spPr>
          <a:xfrm>
            <a:off x="1231029" y="3832860"/>
            <a:ext cx="532659" cy="316220"/>
          </a:xfrm>
          <a:prstGeom prst="stripedRightArrow">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3" name="Afbeelding 22" descr="Afbeelding met windmolen, lucht, outdoor-object, gras&#10;&#10;Automatisch gegenereerde beschrijving">
            <a:extLst>
              <a:ext uri="{FF2B5EF4-FFF2-40B4-BE49-F238E27FC236}">
                <a16:creationId xmlns:a16="http://schemas.microsoft.com/office/drawing/2014/main" id="{ED16D8F8-C9A3-4126-89FB-45A5EB7BCF1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877327" y="2945351"/>
            <a:ext cx="726742" cy="1529097"/>
          </a:xfrm>
          <a:prstGeom prst="rect">
            <a:avLst/>
          </a:prstGeom>
        </p:spPr>
      </p:pic>
      <p:pic>
        <p:nvPicPr>
          <p:cNvPr id="25" name="Afbeelding 24" descr="Afbeelding met tekst, windmolen, outdoor-object&#10;&#10;Automatisch gegenereerde beschrijving">
            <a:extLst>
              <a:ext uri="{FF2B5EF4-FFF2-40B4-BE49-F238E27FC236}">
                <a16:creationId xmlns:a16="http://schemas.microsoft.com/office/drawing/2014/main" id="{0E4CB258-5E89-4C09-856F-F05E8BFC82C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003041" y="1576537"/>
            <a:ext cx="1022563" cy="1735299"/>
          </a:xfrm>
          <a:prstGeom prst="rect">
            <a:avLst/>
          </a:prstGeom>
        </p:spPr>
      </p:pic>
      <p:sp>
        <p:nvSpPr>
          <p:cNvPr id="26" name="Vermenigvuldigingsteken 25">
            <a:extLst>
              <a:ext uri="{FF2B5EF4-FFF2-40B4-BE49-F238E27FC236}">
                <a16:creationId xmlns:a16="http://schemas.microsoft.com/office/drawing/2014/main" id="{C3F9B3BA-86E1-4751-B096-E9B5D0C569B1}"/>
              </a:ext>
            </a:extLst>
          </p:cNvPr>
          <p:cNvSpPr/>
          <p:nvPr/>
        </p:nvSpPr>
        <p:spPr>
          <a:xfrm rot="21261192">
            <a:off x="6857157" y="1546451"/>
            <a:ext cx="1584176" cy="1368152"/>
          </a:xfrm>
          <a:prstGeom prst="mathMultiply">
            <a:avLst>
              <a:gd name="adj1" fmla="val 377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84373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239640" y="2663871"/>
            <a:ext cx="4276577" cy="69312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299771" y="2554645"/>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a:t>
            </a:r>
            <a:r>
              <a:rPr lang="nl-NL" sz="5400" b="1" dirty="0">
                <a:effectLst/>
                <a:latin typeface="Century Gothic" panose="020B0502020202020204" pitchFamily="34" charset="0"/>
                <a:ea typeface="Calibri"/>
                <a:cs typeface="Times New Roman"/>
              </a:rPr>
              <a:t>e locatie</a:t>
            </a:r>
            <a:endParaRPr lang="nl-NL" sz="12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1835696" y="3368020"/>
            <a:ext cx="939488" cy="9568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211960" y="1228099"/>
            <a:ext cx="1512168" cy="1456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508104" y="3609020"/>
            <a:ext cx="499204" cy="5812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654650" y="4190241"/>
            <a:ext cx="371019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643230" y="4149080"/>
            <a:ext cx="373915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in de achtertuin</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643230" y="611643"/>
            <a:ext cx="405954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572000" y="551413"/>
            <a:ext cx="425051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op d</a:t>
            </a:r>
            <a:r>
              <a:rPr lang="nl-NL" sz="3600" dirty="0">
                <a:effectLst/>
                <a:latin typeface="Century Gothic" panose="020B0502020202020204" pitchFamily="34" charset="0"/>
                <a:ea typeface="Calibri"/>
                <a:cs typeface="Times New Roman"/>
              </a:rPr>
              <a:t>e windmolen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337221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94879" y="4293096"/>
            <a:ext cx="344507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op h</a:t>
            </a:r>
            <a:r>
              <a:rPr lang="nl-NL" sz="3600" dirty="0">
                <a:effectLst/>
                <a:latin typeface="Century Gothic" panose="020B0502020202020204" pitchFamily="34" charset="0"/>
                <a:ea typeface="Calibri"/>
                <a:cs typeface="Times New Roman"/>
              </a:rPr>
              <a:t>et strand</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2476487" y="3356281"/>
            <a:ext cx="3747739"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517392" y="3374198"/>
            <a:ext cx="3721072"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plek, de plaats</a:t>
            </a:r>
            <a:endParaRPr lang="nl-NL" sz="1100" dirty="0">
              <a:effectLst/>
              <a:latin typeface="Century Gothic" panose="020B0502020202020204" pitchFamily="34" charset="0"/>
              <a:ea typeface="Calibri"/>
              <a:cs typeface="Times New Roman"/>
            </a:endParaRPr>
          </a:p>
        </p:txBody>
      </p:sp>
      <p:pic>
        <p:nvPicPr>
          <p:cNvPr id="19" name="Afbeelding 18">
            <a:extLst>
              <a:ext uri="{FF2B5EF4-FFF2-40B4-BE49-F238E27FC236}">
                <a16:creationId xmlns:a16="http://schemas.microsoft.com/office/drawing/2014/main" id="{325BF820-59CD-4CBC-81AA-17FE80B5328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3257" t="4509" r="17427" b="6870"/>
          <a:stretch/>
        </p:blipFill>
        <p:spPr>
          <a:xfrm>
            <a:off x="6732240" y="1273917"/>
            <a:ext cx="1888672" cy="1513733"/>
          </a:xfrm>
          <a:prstGeom prst="rect">
            <a:avLst/>
          </a:prstGeom>
        </p:spPr>
      </p:pic>
      <p:pic>
        <p:nvPicPr>
          <p:cNvPr id="20" name="Afbeelding 19" descr="Afbeelding met buiten, persoon, strand, lucht&#10;&#10;Automatisch gegenereerde beschrijving">
            <a:extLst>
              <a:ext uri="{FF2B5EF4-FFF2-40B4-BE49-F238E27FC236}">
                <a16:creationId xmlns:a16="http://schemas.microsoft.com/office/drawing/2014/main" id="{AB152BD3-6167-4FD6-9F85-7FFAFA4B51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7570" y="5054359"/>
            <a:ext cx="2051203" cy="1368152"/>
          </a:xfrm>
          <a:prstGeom prst="rect">
            <a:avLst/>
          </a:prstGeom>
        </p:spPr>
      </p:pic>
      <p:pic>
        <p:nvPicPr>
          <p:cNvPr id="4" name="Afbeelding 3" descr="Afbeelding met gras, boom, buiten, tuin&#10;&#10;Automatisch gegenereerde beschrijving">
            <a:extLst>
              <a:ext uri="{FF2B5EF4-FFF2-40B4-BE49-F238E27FC236}">
                <a16:creationId xmlns:a16="http://schemas.microsoft.com/office/drawing/2014/main" id="{249E9043-081E-4484-97B9-5FB41DF43E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0163" y="4948233"/>
            <a:ext cx="1997376" cy="1302289"/>
          </a:xfrm>
          <a:prstGeom prst="rect">
            <a:avLst/>
          </a:prstGeom>
        </p:spPr>
      </p:pic>
      <p:sp>
        <p:nvSpPr>
          <p:cNvPr id="22" name="Text Box 14">
            <a:extLst>
              <a:ext uri="{FF2B5EF4-FFF2-40B4-BE49-F238E27FC236}">
                <a16:creationId xmlns:a16="http://schemas.microsoft.com/office/drawing/2014/main" id="{872372DB-4AD3-4655-BEF6-6FEF69A7988E}"/>
              </a:ext>
            </a:extLst>
          </p:cNvPr>
          <p:cNvSpPr txBox="1"/>
          <p:nvPr/>
        </p:nvSpPr>
        <p:spPr>
          <a:xfrm>
            <a:off x="441225" y="420937"/>
            <a:ext cx="4250514" cy="54556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effectLst/>
                <a:latin typeface="Century Gothic" panose="020B0502020202020204" pitchFamily="34" charset="0"/>
                <a:ea typeface="Calibri"/>
                <a:cs typeface="Times New Roman"/>
              </a:rPr>
              <a:t>Je kunt op allerlei </a:t>
            </a:r>
            <a:r>
              <a:rPr lang="nl-NL" sz="2400" i="1" u="sng" dirty="0">
                <a:solidFill>
                  <a:srgbClr val="387038"/>
                </a:solidFill>
                <a:effectLst/>
                <a:latin typeface="Century Gothic" panose="020B0502020202020204" pitchFamily="34" charset="0"/>
                <a:ea typeface="Calibri"/>
                <a:cs typeface="Times New Roman"/>
              </a:rPr>
              <a:t>locaties</a:t>
            </a:r>
            <a:r>
              <a:rPr lang="nl-NL" sz="2400" i="1" dirty="0">
                <a:solidFill>
                  <a:srgbClr val="387038"/>
                </a:solidFill>
                <a:effectLst/>
                <a:latin typeface="Century Gothic" panose="020B0502020202020204" pitchFamily="34" charset="0"/>
                <a:ea typeface="Calibri"/>
                <a:cs typeface="Times New Roman"/>
              </a:rPr>
              <a:t> zonnen.</a:t>
            </a:r>
            <a:endParaRPr lang="nl-NL" sz="120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1681394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4109360" y="2324885"/>
            <a:ext cx="4397783" cy="86439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4286145" y="2296390"/>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 vandaal</a:t>
            </a:r>
            <a:endParaRPr lang="nl-NL" sz="12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3858476" y="1735178"/>
            <a:ext cx="963178" cy="6211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1403648" y="359850"/>
            <a:ext cx="321369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1403648" y="328372"/>
            <a:ext cx="311838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u</a:t>
            </a:r>
            <a:r>
              <a:rPr lang="nl-NL" sz="3600" b="1" dirty="0">
                <a:effectLst/>
                <a:latin typeface="Century Gothic" panose="020B0502020202020204" pitchFamily="34" charset="0"/>
                <a:ea typeface="Calibri"/>
                <a:cs typeface="Times New Roman"/>
              </a:rPr>
              <a:t>itrusten met</a:t>
            </a:r>
            <a:endParaRPr lang="nl-NL" sz="1050" b="1"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4761076" y="3228337"/>
            <a:ext cx="3763784" cy="12520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0" name="Text Box 14">
            <a:extLst>
              <a:ext uri="{FF2B5EF4-FFF2-40B4-BE49-F238E27FC236}">
                <a16:creationId xmlns:a16="http://schemas.microsoft.com/office/drawing/2014/main" id="{46C31A85-E6EF-4D18-8E8D-E7AED8C35EFA}"/>
              </a:ext>
            </a:extLst>
          </p:cNvPr>
          <p:cNvSpPr txBox="1"/>
          <p:nvPr/>
        </p:nvSpPr>
        <p:spPr>
          <a:xfrm>
            <a:off x="1384786" y="977317"/>
            <a:ext cx="4309273" cy="75224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9" name="Tekstvak 2">
            <a:extLst>
              <a:ext uri="{FF2B5EF4-FFF2-40B4-BE49-F238E27FC236}">
                <a16:creationId xmlns:a16="http://schemas.microsoft.com/office/drawing/2014/main" id="{CA14DA28-BF81-4170-BEF4-B478D91A8407}"/>
              </a:ext>
            </a:extLst>
          </p:cNvPr>
          <p:cNvSpPr txBox="1">
            <a:spLocks noChangeArrowheads="1"/>
          </p:cNvSpPr>
          <p:nvPr/>
        </p:nvSpPr>
        <p:spPr bwMode="auto">
          <a:xfrm>
            <a:off x="1395029" y="1052574"/>
            <a:ext cx="4455026" cy="513287"/>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latin typeface="Century Gothic" panose="020B0502020202020204" pitchFamily="34" charset="0"/>
                <a:ea typeface="Calibri"/>
                <a:cs typeface="Times New Roman"/>
              </a:rPr>
              <a:t>= zorgen dat iets of iemand iets heeft, voorzien van</a:t>
            </a:r>
            <a:endParaRPr lang="nl-NL" sz="1050" dirty="0">
              <a:effectLst/>
              <a:latin typeface="Century Gothic" panose="020B0502020202020204" pitchFamily="34" charset="0"/>
              <a:ea typeface="Calibri"/>
              <a:cs typeface="Times New Roman"/>
            </a:endParaRPr>
          </a:p>
        </p:txBody>
      </p:sp>
      <p:sp>
        <p:nvSpPr>
          <p:cNvPr id="23" name="Text Box 14">
            <a:extLst>
              <a:ext uri="{FF2B5EF4-FFF2-40B4-BE49-F238E27FC236}">
                <a16:creationId xmlns:a16="http://schemas.microsoft.com/office/drawing/2014/main" id="{A25BE5A6-4045-486A-9059-5C993E628D41}"/>
              </a:ext>
            </a:extLst>
          </p:cNvPr>
          <p:cNvSpPr txBox="1"/>
          <p:nvPr/>
        </p:nvSpPr>
        <p:spPr>
          <a:xfrm>
            <a:off x="1835697" y="5136841"/>
            <a:ext cx="7087122" cy="116271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000" i="1" u="sng" dirty="0">
                <a:solidFill>
                  <a:srgbClr val="387038"/>
                </a:solidFill>
                <a:effectLst/>
                <a:latin typeface="Century Gothic" panose="020B0502020202020204" pitchFamily="34" charset="0"/>
                <a:ea typeface="Calibri"/>
                <a:cs typeface="Times New Roman"/>
              </a:rPr>
              <a:t>De vandalen</a:t>
            </a:r>
            <a:r>
              <a:rPr lang="nl-NL" sz="2000" i="1" dirty="0">
                <a:solidFill>
                  <a:srgbClr val="387038"/>
                </a:solidFill>
                <a:effectLst/>
                <a:latin typeface="Century Gothic" panose="020B0502020202020204" pitchFamily="34" charset="0"/>
                <a:ea typeface="Calibri"/>
                <a:cs typeface="Times New Roman"/>
              </a:rPr>
              <a:t> </a:t>
            </a:r>
            <a:r>
              <a:rPr lang="nl-NL" sz="2000" i="1" u="sng" dirty="0">
                <a:solidFill>
                  <a:srgbClr val="387038"/>
                </a:solidFill>
                <a:effectLst/>
                <a:latin typeface="Century Gothic" panose="020B0502020202020204" pitchFamily="34" charset="0"/>
                <a:ea typeface="Calibri"/>
                <a:cs typeface="Times New Roman"/>
              </a:rPr>
              <a:t>waren uitgerust met</a:t>
            </a:r>
            <a:r>
              <a:rPr lang="nl-NL" sz="2000" i="1" dirty="0">
                <a:solidFill>
                  <a:srgbClr val="387038"/>
                </a:solidFill>
                <a:effectLst/>
                <a:latin typeface="Century Gothic" panose="020B0502020202020204" pitchFamily="34" charset="0"/>
                <a:ea typeface="Calibri"/>
                <a:cs typeface="Times New Roman"/>
              </a:rPr>
              <a:t> een honkbalknuppel. Ze maakten de bankjes in het park helemaal kapot. </a:t>
            </a:r>
            <a:endParaRPr lang="nl-NL" sz="1100" dirty="0">
              <a:effectLst/>
              <a:latin typeface="Century Gothic" panose="020B0502020202020204" pitchFamily="34" charset="0"/>
              <a:ea typeface="Calibri"/>
              <a:cs typeface="Times New Roman"/>
            </a:endParaRPr>
          </a:p>
        </p:txBody>
      </p:sp>
      <p:sp>
        <p:nvSpPr>
          <p:cNvPr id="24" name="Tekstvak 2">
            <a:extLst>
              <a:ext uri="{FF2B5EF4-FFF2-40B4-BE49-F238E27FC236}">
                <a16:creationId xmlns:a16="http://schemas.microsoft.com/office/drawing/2014/main" id="{E631CB6C-B43D-4706-BFC2-709EE16AD9DF}"/>
              </a:ext>
            </a:extLst>
          </p:cNvPr>
          <p:cNvSpPr txBox="1">
            <a:spLocks noChangeArrowheads="1"/>
          </p:cNvSpPr>
          <p:nvPr/>
        </p:nvSpPr>
        <p:spPr bwMode="auto">
          <a:xfrm>
            <a:off x="4766092" y="3233952"/>
            <a:ext cx="4455026" cy="513287"/>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latin typeface="Century Gothic" panose="020B0502020202020204" pitchFamily="34" charset="0"/>
                <a:ea typeface="Calibri"/>
                <a:cs typeface="Times New Roman"/>
              </a:rPr>
              <a:t>= iemand die zomaar dingen kapotmaakt of beschadigt die niet van hem zijn</a:t>
            </a:r>
            <a:endParaRPr lang="nl-NL" sz="1050" dirty="0">
              <a:effectLst/>
              <a:latin typeface="Century Gothic" panose="020B0502020202020204" pitchFamily="34" charset="0"/>
              <a:ea typeface="Calibri"/>
              <a:cs typeface="Times New Roman"/>
            </a:endParaRPr>
          </a:p>
        </p:txBody>
      </p:sp>
      <p:pic>
        <p:nvPicPr>
          <p:cNvPr id="25" name="Afbeelding 24">
            <a:extLst>
              <a:ext uri="{FF2B5EF4-FFF2-40B4-BE49-F238E27FC236}">
                <a16:creationId xmlns:a16="http://schemas.microsoft.com/office/drawing/2014/main" id="{B38A7A59-F1B9-476C-ABC1-F53AA66E3C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946" t="9910" r="9434" b="11166"/>
          <a:stretch/>
        </p:blipFill>
        <p:spPr>
          <a:xfrm>
            <a:off x="251219" y="2082042"/>
            <a:ext cx="3836862" cy="2817105"/>
          </a:xfrm>
          <a:prstGeom prst="rect">
            <a:avLst/>
          </a:prstGeom>
        </p:spPr>
      </p:pic>
      <p:pic>
        <p:nvPicPr>
          <p:cNvPr id="4" name="Afbeelding 3" descr="Afbeelding met hamer, gereedschap, deegroller&#10;&#10;Automatisch gegenereerde beschrijving">
            <a:extLst>
              <a:ext uri="{FF2B5EF4-FFF2-40B4-BE49-F238E27FC236}">
                <a16:creationId xmlns:a16="http://schemas.microsoft.com/office/drawing/2014/main" id="{B6EF28EA-2B6E-44D8-A466-91528928018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208"/>
          <a:stretch/>
        </p:blipFill>
        <p:spPr>
          <a:xfrm rot="13239815">
            <a:off x="6005626" y="741443"/>
            <a:ext cx="1627470" cy="984624"/>
          </a:xfrm>
          <a:prstGeom prst="rect">
            <a:avLst/>
          </a:prstGeom>
        </p:spPr>
      </p:pic>
    </p:spTree>
    <p:extLst>
      <p:ext uri="{BB962C8B-B14F-4D97-AF65-F5344CB8AC3E}">
        <p14:creationId xmlns:p14="http://schemas.microsoft.com/office/powerpoint/2010/main" val="3285399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586418"/>
          </a:xfrm>
          <a:prstGeom prst="rect">
            <a:avLst/>
          </a:prstGeom>
          <a:noFill/>
        </p:spPr>
        <p:txBody>
          <a:bodyPr wrap="square" rtlCol="0">
            <a:spAutoFit/>
          </a:bodyPr>
          <a:lstStyle/>
          <a:p>
            <a:pPr fontAlgn="t"/>
            <a:r>
              <a:rPr lang="nl-NL" sz="6000" b="1" u="sng" dirty="0">
                <a:solidFill>
                  <a:prstClr val="black"/>
                </a:solidFill>
                <a:latin typeface="Century Gothic" panose="020B0502020202020204" pitchFamily="34" charset="0"/>
              </a:rPr>
              <a:t>geen boodschap aan iets of iemand hebben</a:t>
            </a:r>
            <a:br>
              <a:rPr lang="nl-NL" sz="8000" b="1" u="sng" dirty="0">
                <a:solidFill>
                  <a:prstClr val="black"/>
                </a:solidFill>
                <a:latin typeface="Century Gothic" panose="020B0502020202020204" pitchFamily="34" charset="0"/>
              </a:rPr>
            </a:br>
            <a:r>
              <a:rPr lang="nl-NL" sz="4400" dirty="0">
                <a:solidFill>
                  <a:prstClr val="black"/>
                </a:solidFill>
                <a:latin typeface="Century Gothic" panose="020B0502020202020204" pitchFamily="34" charset="0"/>
              </a:rPr>
              <a:t>= </a:t>
            </a:r>
            <a:r>
              <a:rPr lang="nl-NL" sz="4000" dirty="0">
                <a:latin typeface="Century Gothic" panose="020B0502020202020204" pitchFamily="34" charset="0"/>
              </a:rPr>
              <a:t>niets met iemand of iets te maken willen hebben</a:t>
            </a:r>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Deze man </a:t>
            </a:r>
            <a:r>
              <a:rPr lang="nl-NL" sz="2800" i="1" u="sng" dirty="0">
                <a:solidFill>
                  <a:srgbClr val="387038"/>
                </a:solidFill>
                <a:latin typeface="Century Gothic" panose="020B0502020202020204" pitchFamily="34" charset="0"/>
                <a:cs typeface="Times New Roman"/>
              </a:rPr>
              <a:t>had geen boodschap aan de waarschuwingen</a:t>
            </a:r>
            <a:r>
              <a:rPr lang="nl-NL" sz="2800" i="1" dirty="0">
                <a:solidFill>
                  <a:srgbClr val="387038"/>
                </a:solidFill>
                <a:latin typeface="Century Gothic" panose="020B0502020202020204" pitchFamily="34" charset="0"/>
                <a:cs typeface="Times New Roman"/>
              </a:rPr>
              <a:t>. </a:t>
            </a:r>
            <a:endParaRPr lang="nl-NL" sz="2800" i="1" dirty="0">
              <a:solidFill>
                <a:srgbClr val="00B050"/>
              </a:solidFill>
              <a:latin typeface="Century Gothic" panose="020B0502020202020204" pitchFamily="34" charset="0"/>
            </a:endParaRPr>
          </a:p>
        </p:txBody>
      </p:sp>
      <p:pic>
        <p:nvPicPr>
          <p:cNvPr id="6" name="Afbeelding 5" descr="Afbeelding met persoon, person, poseren&#10;&#10;Automatisch gegenereerde beschrijving">
            <a:extLst>
              <a:ext uri="{FF2B5EF4-FFF2-40B4-BE49-F238E27FC236}">
                <a16:creationId xmlns:a16="http://schemas.microsoft.com/office/drawing/2014/main" id="{106B594B-A35E-436B-B531-83FE5E4DA0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79912" y="2651711"/>
            <a:ext cx="4824536" cy="2862663"/>
          </a:xfrm>
          <a:prstGeom prst="rect">
            <a:avLst/>
          </a:prstGeom>
        </p:spPr>
      </p:pic>
    </p:spTree>
    <p:extLst>
      <p:ext uri="{BB962C8B-B14F-4D97-AF65-F5344CB8AC3E}">
        <p14:creationId xmlns:p14="http://schemas.microsoft.com/office/powerpoint/2010/main" val="3224920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6FDD76F5-A091-40CC-90BB-3694F1347462}"/>
              </a:ext>
            </a:extLst>
          </p:cNvPr>
          <p:cNvSpPr txBox="1"/>
          <p:nvPr/>
        </p:nvSpPr>
        <p:spPr>
          <a:xfrm>
            <a:off x="3131840" y="5404574"/>
            <a:ext cx="4572000" cy="369332"/>
          </a:xfrm>
          <a:prstGeom prst="rect">
            <a:avLst/>
          </a:prstGeom>
          <a:noFill/>
        </p:spPr>
        <p:txBody>
          <a:bodyPr wrap="square">
            <a:spAutoFit/>
          </a:bodyPr>
          <a:lstStyle/>
          <a:p>
            <a:r>
              <a:rPr lang="nl-NL" dirty="0"/>
              <a:t>https://youtu.be/I9v4tee7zD8</a:t>
            </a:r>
          </a:p>
        </p:txBody>
      </p:sp>
      <p:pic>
        <p:nvPicPr>
          <p:cNvPr id="2" name="Afbeelding 1">
            <a:hlinkClick r:id="rId2"/>
            <a:extLst>
              <a:ext uri="{FF2B5EF4-FFF2-40B4-BE49-F238E27FC236}">
                <a16:creationId xmlns:a16="http://schemas.microsoft.com/office/drawing/2014/main" id="{40A82C6F-8B6D-4E76-ACC2-21D6A9601A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8929" y="1268760"/>
            <a:ext cx="7266141" cy="4078342"/>
          </a:xfrm>
          <a:prstGeom prst="rect">
            <a:avLst/>
          </a:prstGeom>
        </p:spPr>
      </p:pic>
    </p:spTree>
    <p:extLst>
      <p:ext uri="{BB962C8B-B14F-4D97-AF65-F5344CB8AC3E}">
        <p14:creationId xmlns:p14="http://schemas.microsoft.com/office/powerpoint/2010/main" val="2188357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locatie</a:t>
            </a:r>
          </a:p>
        </p:txBody>
      </p:sp>
      <p:pic>
        <p:nvPicPr>
          <p:cNvPr id="2" name="Afbeelding 1">
            <a:extLst>
              <a:ext uri="{FF2B5EF4-FFF2-40B4-BE49-F238E27FC236}">
                <a16:creationId xmlns:a16="http://schemas.microsoft.com/office/drawing/2014/main" id="{D9AC9EBC-86CC-4445-8DFA-B8F79B187B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871" y="1340768"/>
            <a:ext cx="8370258" cy="5247264"/>
          </a:xfrm>
          <a:prstGeom prst="rect">
            <a:avLst/>
          </a:prstGeom>
        </p:spPr>
      </p:pic>
      <p:sp>
        <p:nvSpPr>
          <p:cNvPr id="4" name="Tekstvak 3">
            <a:extLst>
              <a:ext uri="{FF2B5EF4-FFF2-40B4-BE49-F238E27FC236}">
                <a16:creationId xmlns:a16="http://schemas.microsoft.com/office/drawing/2014/main" id="{7747BDBF-85E7-4485-B084-574FC72A716B}"/>
              </a:ext>
            </a:extLst>
          </p:cNvPr>
          <p:cNvSpPr txBox="1"/>
          <p:nvPr/>
        </p:nvSpPr>
        <p:spPr>
          <a:xfrm>
            <a:off x="6948264" y="6326422"/>
            <a:ext cx="4572000" cy="261610"/>
          </a:xfrm>
          <a:prstGeom prst="rect">
            <a:avLst/>
          </a:prstGeom>
          <a:noFill/>
        </p:spPr>
        <p:txBody>
          <a:bodyPr wrap="square">
            <a:spAutoFit/>
          </a:bodyPr>
          <a:lstStyle/>
          <a:p>
            <a:r>
              <a:rPr lang="nl-NL" sz="1050" dirty="0"/>
              <a:t>https://youtu.be/I9v4tee7zD8</a:t>
            </a:r>
          </a:p>
        </p:txBody>
      </p:sp>
    </p:spTree>
    <p:extLst>
      <p:ext uri="{BB962C8B-B14F-4D97-AF65-F5344CB8AC3E}">
        <p14:creationId xmlns:p14="http://schemas.microsoft.com/office/powerpoint/2010/main" val="3572318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hinder</a:t>
            </a:r>
          </a:p>
        </p:txBody>
      </p:sp>
      <p:pic>
        <p:nvPicPr>
          <p:cNvPr id="3" name="Afbeelding 2" descr="Afbeelding met buiten, persoon, strand, lucht&#10;&#10;Automatisch gegenereerde beschrijving">
            <a:extLst>
              <a:ext uri="{FF2B5EF4-FFF2-40B4-BE49-F238E27FC236}">
                <a16:creationId xmlns:a16="http://schemas.microsoft.com/office/drawing/2014/main" id="{4127E833-73E1-439D-A05F-94E4FC817D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639" y="1340768"/>
            <a:ext cx="7918721" cy="5281787"/>
          </a:xfrm>
          <a:prstGeom prst="rect">
            <a:avLst/>
          </a:prstGeom>
        </p:spPr>
      </p:pic>
    </p:spTree>
    <p:extLst>
      <p:ext uri="{BB962C8B-B14F-4D97-AF65-F5344CB8AC3E}">
        <p14:creationId xmlns:p14="http://schemas.microsoft.com/office/powerpoint/2010/main" val="3059167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uitrusten met</a:t>
            </a:r>
          </a:p>
        </p:txBody>
      </p:sp>
      <p:pic>
        <p:nvPicPr>
          <p:cNvPr id="3" name="Afbeelding 2" descr="Afbeelding met water, lucht, strand, natuur&#10;&#10;Automatisch gegenereerde beschrijving">
            <a:extLst>
              <a:ext uri="{FF2B5EF4-FFF2-40B4-BE49-F238E27FC236}">
                <a16:creationId xmlns:a16="http://schemas.microsoft.com/office/drawing/2014/main" id="{92F759C3-AFD7-4666-BC11-E03D75CB66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320" y="1244482"/>
            <a:ext cx="8009360" cy="5342243"/>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433048" cy="1200329"/>
          </a:xfrm>
          <a:prstGeom prst="rect">
            <a:avLst/>
          </a:prstGeom>
          <a:noFill/>
        </p:spPr>
        <p:txBody>
          <a:bodyPr wrap="square" rtlCol="0">
            <a:spAutoFit/>
          </a:bodyPr>
          <a:lstStyle/>
          <a:p>
            <a:r>
              <a:rPr lang="nl-NL" sz="7200" b="1" u="sng" dirty="0">
                <a:latin typeface="Century Gothic" panose="020B0502020202020204" pitchFamily="34" charset="0"/>
              </a:rPr>
              <a:t>legaal</a:t>
            </a:r>
          </a:p>
        </p:txBody>
      </p:sp>
      <p:pic>
        <p:nvPicPr>
          <p:cNvPr id="4" name="Afbeelding 3">
            <a:extLst>
              <a:ext uri="{FF2B5EF4-FFF2-40B4-BE49-F238E27FC236}">
                <a16:creationId xmlns:a16="http://schemas.microsoft.com/office/drawing/2014/main" id="{43982C6F-FE13-482D-B5DF-83705C5135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608" y="1367702"/>
            <a:ext cx="5105241" cy="5445224"/>
          </a:xfrm>
          <a:prstGeom prst="rect">
            <a:avLst/>
          </a:prstGeom>
        </p:spPr>
      </p:pic>
      <p:pic>
        <p:nvPicPr>
          <p:cNvPr id="3" name="Afbeelding 2" descr="Afbeelding met pijl&#10;&#10;Automatisch gegenereerde beschrijving">
            <a:extLst>
              <a:ext uri="{FF2B5EF4-FFF2-40B4-BE49-F238E27FC236}">
                <a16:creationId xmlns:a16="http://schemas.microsoft.com/office/drawing/2014/main" id="{9F87F3B3-0882-49DF-825A-28820FB0A387}"/>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6697" b="93687" l="3994" r="95128">
                        <a14:foregroundMark x1="17572" y1="18784" x2="17572" y2="18784"/>
                        <a14:foregroundMark x1="35703" y1="51039" x2="46326" y2="61971"/>
                        <a14:foregroundMark x1="46326" y1="61971" x2="56310" y2="56736"/>
                        <a14:foregroundMark x1="19329" y1="16782" x2="9345" y2="29638"/>
                        <a14:foregroundMark x1="9345" y1="29638" x2="6150" y2="37952"/>
                        <a14:foregroundMark x1="3994" y1="43649" x2="3994" y2="54426"/>
                        <a14:foregroundMark x1="48243" y1="93995" x2="63738" y2="93995"/>
                        <a14:foregroundMark x1="63738" y1="93995" x2="83147" y2="80600"/>
                        <a14:foregroundMark x1="92492" y1="37952" x2="93131" y2="52194"/>
                        <a14:foregroundMark x1="93131" y1="52194" x2="89696" y2="66513"/>
                        <a14:foregroundMark x1="92173" y1="18091" x2="62540" y2="51347"/>
                        <a14:foregroundMark x1="95288" y1="51732" x2="95288" y2="51732"/>
                        <a14:foregroundMark x1="46166" y1="6697" x2="76837" y2="16089"/>
                        <a14:backgroundMark x1="10304" y1="7082" x2="8227" y2="11778"/>
                        <a14:backgroundMark x1="7827" y1="50038" x2="7827" y2="50038"/>
                        <a14:backgroundMark x1="7508" y1="49346" x2="9585" y2="50731"/>
                      </a14:backgroundRemoval>
                    </a14:imgEffect>
                  </a14:imgLayer>
                </a14:imgProps>
              </a:ext>
              <a:ext uri="{28A0092B-C50C-407E-A947-70E740481C1C}">
                <a14:useLocalDpi xmlns:a14="http://schemas.microsoft.com/office/drawing/2010/main"/>
              </a:ext>
            </a:extLst>
          </a:blip>
          <a:srcRect/>
          <a:stretch/>
        </p:blipFill>
        <p:spPr>
          <a:xfrm>
            <a:off x="4528669" y="625978"/>
            <a:ext cx="3240360" cy="3362638"/>
          </a:xfrm>
          <a:prstGeom prst="rect">
            <a:avLst/>
          </a:prstGeom>
        </p:spPr>
      </p:pic>
    </p:spTree>
    <p:extLst>
      <p:ext uri="{BB962C8B-B14F-4D97-AF65-F5344CB8AC3E}">
        <p14:creationId xmlns:p14="http://schemas.microsoft.com/office/powerpoint/2010/main" val="4175904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938992"/>
          </a:xfrm>
          <a:prstGeom prst="rect">
            <a:avLst/>
          </a:prstGeom>
          <a:noFill/>
        </p:spPr>
        <p:txBody>
          <a:bodyPr wrap="square" rtlCol="0">
            <a:spAutoFit/>
          </a:bodyPr>
          <a:lstStyle/>
          <a:p>
            <a:r>
              <a:rPr lang="nl-NL" sz="6000" b="1" u="sng" dirty="0">
                <a:latin typeface="Century Gothic" panose="020B0502020202020204" pitchFamily="34" charset="0"/>
              </a:rPr>
              <a:t>geen boodschap aan iets of iemand hebben</a:t>
            </a:r>
          </a:p>
        </p:txBody>
      </p:sp>
      <p:pic>
        <p:nvPicPr>
          <p:cNvPr id="3" name="Afbeelding 2" descr="Afbeelding met persoon, person, poseren&#10;&#10;Automatisch gegenereerde beschrijving">
            <a:extLst>
              <a:ext uri="{FF2B5EF4-FFF2-40B4-BE49-F238E27FC236}">
                <a16:creationId xmlns:a16="http://schemas.microsoft.com/office/drawing/2014/main" id="{2855F830-5C08-481D-9784-7E2F301ABF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7544" y="2132856"/>
            <a:ext cx="7776864" cy="4614442"/>
          </a:xfrm>
          <a:prstGeom prst="rect">
            <a:avLst/>
          </a:prstGeom>
        </p:spPr>
      </p:pic>
    </p:spTree>
    <p:extLst>
      <p:ext uri="{BB962C8B-B14F-4D97-AF65-F5344CB8AC3E}">
        <p14:creationId xmlns:p14="http://schemas.microsoft.com/office/powerpoint/2010/main" val="3053704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bekladden</a:t>
            </a:r>
            <a:endParaRPr lang="nl-NL" sz="7200" b="1" u="sng" dirty="0">
              <a:latin typeface="Century Gothic" panose="020B0502020202020204" pitchFamily="34" charset="0"/>
            </a:endParaRPr>
          </a:p>
        </p:txBody>
      </p:sp>
      <p:pic>
        <p:nvPicPr>
          <p:cNvPr id="4" name="Afbeelding 3">
            <a:extLst>
              <a:ext uri="{FF2B5EF4-FFF2-40B4-BE49-F238E27FC236}">
                <a16:creationId xmlns:a16="http://schemas.microsoft.com/office/drawing/2014/main" id="{3A3A0BD1-9B97-4B27-AE1D-2412B04C51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1186483"/>
            <a:ext cx="7344816" cy="5671517"/>
          </a:xfrm>
          <a:prstGeom prst="rect">
            <a:avLst/>
          </a:prstGeom>
        </p:spPr>
      </p:pic>
    </p:spTree>
    <p:extLst>
      <p:ext uri="{BB962C8B-B14F-4D97-AF65-F5344CB8AC3E}">
        <p14:creationId xmlns:p14="http://schemas.microsoft.com/office/powerpoint/2010/main" val="24376468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2453</TotalTime>
  <Words>900</Words>
  <Application>Microsoft Office PowerPoint</Application>
  <PresentationFormat>Diavoorstelling (4:3)</PresentationFormat>
  <Paragraphs>196</Paragraphs>
  <Slides>23</Slides>
  <Notes>17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503</cp:revision>
  <dcterms:created xsi:type="dcterms:W3CDTF">2021-06-08T06:13:59Z</dcterms:created>
  <dcterms:modified xsi:type="dcterms:W3CDTF">2021-10-26T10:21:20Z</dcterms:modified>
</cp:coreProperties>
</file>