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3" r:id="rId2"/>
    <p:sldId id="548" r:id="rId3"/>
    <p:sldId id="1076" r:id="rId4"/>
    <p:sldId id="1471" r:id="rId5"/>
    <p:sldId id="1467" r:id="rId6"/>
    <p:sldId id="1479" r:id="rId7"/>
    <p:sldId id="1465" r:id="rId8"/>
    <p:sldId id="1469" r:id="rId9"/>
    <p:sldId id="1389" r:id="rId10"/>
    <p:sldId id="1163" r:id="rId11"/>
    <p:sldId id="1468" r:id="rId12"/>
    <p:sldId id="265" r:id="rId13"/>
    <p:sldId id="934" r:id="rId14"/>
    <p:sldId id="1373" r:id="rId15"/>
    <p:sldId id="1428" r:id="rId16"/>
    <p:sldId id="1476" r:id="rId17"/>
    <p:sldId id="1402" r:id="rId18"/>
    <p:sldId id="1481" r:id="rId19"/>
    <p:sldId id="1482" r:id="rId20"/>
    <p:sldId id="259" r:id="rId21"/>
    <p:sldId id="1191" r:id="rId22"/>
    <p:sldId id="1473" r:id="rId23"/>
    <p:sldId id="1193"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263"/>
            <p14:sldId id="548"/>
            <p14:sldId id="1076"/>
            <p14:sldId id="1471"/>
            <p14:sldId id="1467"/>
            <p14:sldId id="1479"/>
            <p14:sldId id="1465"/>
            <p14:sldId id="1469"/>
            <p14:sldId id="1389"/>
            <p14:sldId id="1163"/>
            <p14:sldId id="1468"/>
            <p14:sldId id="265"/>
            <p14:sldId id="934"/>
            <p14:sldId id="1373"/>
            <p14:sldId id="1428"/>
            <p14:sldId id="1476"/>
            <p14:sldId id="1402"/>
            <p14:sldId id="1481"/>
            <p14:sldId id="1482"/>
            <p14:sldId id="259"/>
            <p14:sldId id="1191"/>
            <p14:sldId id="1473"/>
            <p14:sldId id="11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77007" autoAdjust="0"/>
  </p:normalViewPr>
  <p:slideViewPr>
    <p:cSldViewPr>
      <p:cViewPr varScale="1">
        <p:scale>
          <a:sx n="81" d="100"/>
          <a:sy n="81" d="100"/>
        </p:scale>
        <p:origin x="231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14-9-2021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14-9-2021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oer-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iets dat heel oud is</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schedel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de botten van je hoofd</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apparaat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de machine die iets handigs kan doen</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bodem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de grond</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onderzoeker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iemand die alles wil weten over iets en dat uitzoekt</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ongeveer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iets meer of iets minder dan</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mammoet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een soort grote olifant die lang geleden leefde</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zwelling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een plek op je lichaam die dik is geworden (bijvoorbeeld doordat je bent gevallen)</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guitig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op een leuke manier ondeugend</a:t>
            </a:r>
          </a:p>
          <a:p>
            <a:pPr fontAlgn="t">
              <a:spcBef>
                <a:spcPts val="200"/>
              </a:spcBef>
              <a:spcAft>
                <a:spcPts val="200"/>
              </a:spcAft>
            </a:pPr>
            <a:r>
              <a:rPr lang="nl-NL" sz="12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volk </a:t>
            </a: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 de groep mensen die dezelfde gewoontes heeft en dezelfde taal spreekt</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dirty="0"/>
          </a:p>
        </p:txBody>
      </p:sp>
    </p:spTree>
    <p:extLst>
      <p:ext uri="{BB962C8B-B14F-4D97-AF65-F5344CB8AC3E}">
        <p14:creationId xmlns:p14="http://schemas.microsoft.com/office/powerpoint/2010/main" val="3203819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464291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4014677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24701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14-9-2021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14-9-2021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5.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8.pn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800" dirty="0">
                <a:effectLst/>
                <a:latin typeface="+mj-lt"/>
                <a:ea typeface="Times New Roman" panose="02020603050405020304" pitchFamily="18" charset="0"/>
                <a:cs typeface="Times New Roman" panose="02020603050405020304" pitchFamily="18" charset="0"/>
              </a:rPr>
              <a:t>Ken je het </a:t>
            </a:r>
            <a:r>
              <a:rPr lang="nl-NL" sz="1800" b="1" u="sng" dirty="0">
                <a:effectLst/>
                <a:latin typeface="+mj-lt"/>
                <a:ea typeface="Times New Roman" panose="02020603050405020304" pitchFamily="18" charset="0"/>
                <a:cs typeface="Times New Roman" panose="02020603050405020304" pitchFamily="18" charset="0"/>
              </a:rPr>
              <a:t>volk</a:t>
            </a:r>
            <a:r>
              <a:rPr lang="nl-NL" sz="1800" dirty="0">
                <a:effectLst/>
                <a:latin typeface="+mj-lt"/>
                <a:ea typeface="Times New Roman" panose="02020603050405020304" pitchFamily="18" charset="0"/>
                <a:cs typeface="Times New Roman" panose="02020603050405020304" pitchFamily="18" charset="0"/>
              </a:rPr>
              <a:t> van Laaf? Dat zijn van die kleine poppen die in het pretpark de Efteling wonen. Het volk is dus </a:t>
            </a:r>
            <a:r>
              <a:rPr lang="nl-NL" sz="1800" b="1" i="1" dirty="0">
                <a:effectLst/>
                <a:latin typeface="+mj-lt"/>
                <a:ea typeface="Times New Roman" panose="02020603050405020304" pitchFamily="18" charset="0"/>
                <a:cs typeface="Times New Roman" panose="02020603050405020304" pitchFamily="18" charset="0"/>
              </a:rPr>
              <a:t>een </a:t>
            </a:r>
            <a:r>
              <a:rPr lang="nl-NL" sz="1800" b="1" i="1" dirty="0">
                <a:latin typeface="+mj-lt"/>
                <a:ea typeface="Times New Roman" panose="02020603050405020304" pitchFamily="18" charset="0"/>
                <a:cs typeface="Times New Roman" panose="02020603050405020304" pitchFamily="18" charset="0"/>
              </a:rPr>
              <a:t>groep mensen die dezelfde gewoontes heeft en dezelfde taal spreek</a:t>
            </a:r>
            <a:r>
              <a:rPr lang="nl-NL" sz="1800" dirty="0">
                <a:latin typeface="+mj-lt"/>
                <a:ea typeface="Times New Roman" panose="02020603050405020304" pitchFamily="18" charset="0"/>
                <a:cs typeface="Times New Roman" panose="02020603050405020304" pitchFamily="18" charset="0"/>
              </a:rPr>
              <a:t>t. </a:t>
            </a:r>
            <a:r>
              <a:rPr lang="nl-NL" sz="1800" dirty="0">
                <a:effectLst/>
                <a:latin typeface="+mj-lt"/>
                <a:ea typeface="Times New Roman" panose="02020603050405020304" pitchFamily="18" charset="0"/>
                <a:cs typeface="Times New Roman" panose="02020603050405020304" pitchFamily="18" charset="0"/>
              </a:rPr>
              <a:t>Ik zal ze even laten zien.</a:t>
            </a:r>
          </a:p>
          <a:p>
            <a:pPr marL="0" indent="0">
              <a:spcBef>
                <a:spcPts val="200"/>
              </a:spcBef>
              <a:spcAft>
                <a:spcPts val="200"/>
              </a:spcAft>
              <a:buNone/>
            </a:pPr>
            <a:r>
              <a:rPr lang="nl-NL" sz="1800" dirty="0">
                <a:effectLst/>
                <a:latin typeface="+mj-lt"/>
                <a:ea typeface="Times New Roman" panose="02020603050405020304" pitchFamily="18" charset="0"/>
                <a:cs typeface="Times New Roman" panose="02020603050405020304" pitchFamily="18" charset="0"/>
              </a:rPr>
              <a:t>In de Efteling hebben de Laven hun eigen dorp. In dat dorp staan </a:t>
            </a:r>
            <a:r>
              <a:rPr lang="nl-NL" sz="1800" b="1" u="sng" dirty="0">
                <a:effectLst/>
                <a:latin typeface="+mj-lt"/>
                <a:ea typeface="Times New Roman" panose="02020603050405020304" pitchFamily="18" charset="0"/>
                <a:cs typeface="Times New Roman" panose="02020603050405020304" pitchFamily="18" charset="0"/>
              </a:rPr>
              <a:t>ongeveer</a:t>
            </a:r>
            <a:r>
              <a:rPr lang="nl-NL" sz="1800" dirty="0">
                <a:effectLst/>
                <a:latin typeface="+mj-lt"/>
                <a:ea typeface="Times New Roman" panose="02020603050405020304" pitchFamily="18" charset="0"/>
                <a:cs typeface="Times New Roman" panose="02020603050405020304" pitchFamily="18" charset="0"/>
              </a:rPr>
              <a:t>, </a:t>
            </a:r>
            <a:r>
              <a:rPr lang="nl-NL" sz="1800" b="1" i="1" dirty="0">
                <a:effectLst/>
                <a:latin typeface="+mj-lt"/>
                <a:ea typeface="Times New Roman" panose="02020603050405020304" pitchFamily="18" charset="0"/>
                <a:cs typeface="Times New Roman" panose="02020603050405020304" pitchFamily="18" charset="0"/>
              </a:rPr>
              <a:t>iets meer of iets minder dan</a:t>
            </a:r>
            <a:r>
              <a:rPr lang="nl-NL" sz="1800" dirty="0">
                <a:effectLst/>
                <a:latin typeface="+mj-lt"/>
                <a:ea typeface="Times New Roman" panose="02020603050405020304" pitchFamily="18" charset="0"/>
                <a:cs typeface="Times New Roman" panose="02020603050405020304" pitchFamily="18" charset="0"/>
              </a:rPr>
              <a:t>, 15 huisjes. Het ziet er ouderwets uit. Alsof Laven al </a:t>
            </a:r>
            <a:r>
              <a:rPr lang="nl-NL" sz="1800" b="1" u="sng" dirty="0">
                <a:effectLst/>
                <a:latin typeface="+mj-lt"/>
                <a:ea typeface="Times New Roman" panose="02020603050405020304" pitchFamily="18" charset="0"/>
                <a:cs typeface="Times New Roman" panose="02020603050405020304" pitchFamily="18" charset="0"/>
              </a:rPr>
              <a:t>oer</a:t>
            </a:r>
            <a:r>
              <a:rPr lang="nl-NL" sz="1800" dirty="0">
                <a:effectLst/>
                <a:latin typeface="+mj-lt"/>
                <a:ea typeface="Times New Roman" panose="02020603050405020304" pitchFamily="18" charset="0"/>
                <a:cs typeface="Times New Roman" panose="02020603050405020304" pitchFamily="18" charset="0"/>
              </a:rPr>
              <a:t>oud zijn. Oer- betekent </a:t>
            </a:r>
            <a:r>
              <a:rPr lang="nl-NL" sz="1800" b="1" i="1" dirty="0">
                <a:effectLst/>
                <a:latin typeface="+mj-lt"/>
                <a:ea typeface="Times New Roman" panose="02020603050405020304" pitchFamily="18" charset="0"/>
                <a:cs typeface="Times New Roman" panose="02020603050405020304" pitchFamily="18" charset="0"/>
              </a:rPr>
              <a:t>iets dat heel oud is</a:t>
            </a:r>
            <a:r>
              <a:rPr lang="nl-NL" sz="1800" dirty="0">
                <a:effectLst/>
                <a:latin typeface="+mj-lt"/>
                <a:ea typeface="Times New Roman" panose="02020603050405020304" pitchFamily="18" charset="0"/>
                <a:cs typeface="Times New Roman" panose="02020603050405020304" pitchFamily="18" charset="0"/>
              </a:rPr>
              <a:t>. Je ziet ze kleding wassen zonder wasmachine</a:t>
            </a:r>
            <a:r>
              <a:rPr lang="nl-NL" sz="1800" dirty="0">
                <a:latin typeface="+mj-lt"/>
                <a:ea typeface="Times New Roman" panose="02020603050405020304" pitchFamily="18" charset="0"/>
                <a:cs typeface="Times New Roman" panose="02020603050405020304" pitchFamily="18" charset="0"/>
              </a:rPr>
              <a:t> </a:t>
            </a:r>
            <a:r>
              <a:rPr lang="nl-NL" sz="1800" dirty="0">
                <a:effectLst/>
                <a:latin typeface="+mj-lt"/>
                <a:ea typeface="Times New Roman" panose="02020603050405020304" pitchFamily="18" charset="0"/>
                <a:cs typeface="Times New Roman" panose="02020603050405020304" pitchFamily="18" charset="0"/>
              </a:rPr>
              <a:t>en hun huisjes schoonvegen zonder stofzuiger. Laven hebben niet van die handige </a:t>
            </a:r>
            <a:r>
              <a:rPr lang="nl-NL" sz="1800" b="1" u="sng" dirty="0">
                <a:effectLst/>
                <a:latin typeface="+mj-lt"/>
                <a:ea typeface="Times New Roman" panose="02020603050405020304" pitchFamily="18" charset="0"/>
                <a:cs typeface="Times New Roman" panose="02020603050405020304" pitchFamily="18" charset="0"/>
              </a:rPr>
              <a:t>apparaten</a:t>
            </a:r>
            <a:r>
              <a:rPr lang="nl-NL" sz="1800" dirty="0">
                <a:effectLst/>
                <a:latin typeface="+mj-lt"/>
                <a:ea typeface="Times New Roman" panose="02020603050405020304" pitchFamily="18" charset="0"/>
                <a:cs typeface="Times New Roman" panose="02020603050405020304" pitchFamily="18" charset="0"/>
              </a:rPr>
              <a:t> zoals wij die hebben. Ze hebben geen </a:t>
            </a:r>
            <a:r>
              <a:rPr lang="nl-NL" sz="1800" b="1" i="1" dirty="0">
                <a:effectLst/>
                <a:latin typeface="+mj-lt"/>
                <a:ea typeface="Times New Roman" panose="02020603050405020304" pitchFamily="18" charset="0"/>
                <a:cs typeface="Times New Roman" panose="02020603050405020304" pitchFamily="18" charset="0"/>
              </a:rPr>
              <a:t>machines die iets handigs kunnen doen</a:t>
            </a:r>
            <a:r>
              <a:rPr lang="nl-NL" sz="1800" dirty="0">
                <a:effectLst/>
                <a:latin typeface="+mj-lt"/>
                <a:ea typeface="Times New Roman" panose="02020603050405020304" pitchFamily="18" charset="0"/>
                <a:cs typeface="Times New Roman" panose="02020603050405020304" pitchFamily="18" charset="0"/>
              </a:rPr>
              <a:t>. Er is een Laaf die boeken leest en verhalen schrijft. Dat lijkt wel </a:t>
            </a:r>
            <a:r>
              <a:rPr lang="nl-NL" sz="1800" b="1" u="sng" dirty="0">
                <a:effectLst/>
                <a:latin typeface="+mj-lt"/>
                <a:ea typeface="Times New Roman" panose="02020603050405020304" pitchFamily="18" charset="0"/>
                <a:cs typeface="Times New Roman" panose="02020603050405020304" pitchFamily="18" charset="0"/>
              </a:rPr>
              <a:t>een onderzoeker</a:t>
            </a:r>
            <a:r>
              <a:rPr lang="nl-NL" sz="1800" dirty="0">
                <a:effectLst/>
                <a:latin typeface="+mj-lt"/>
                <a:ea typeface="Times New Roman" panose="02020603050405020304" pitchFamily="18" charset="0"/>
                <a:cs typeface="Times New Roman" panose="02020603050405020304" pitchFamily="18" charset="0"/>
              </a:rPr>
              <a:t>. Een onderzoeker is </a:t>
            </a:r>
            <a:r>
              <a:rPr lang="nl-NL" sz="1800" b="1" i="1" dirty="0">
                <a:effectLst/>
                <a:latin typeface="+mj-lt"/>
                <a:ea typeface="Times New Roman" panose="02020603050405020304" pitchFamily="18" charset="0"/>
                <a:cs typeface="Times New Roman" panose="02020603050405020304" pitchFamily="18" charset="0"/>
              </a:rPr>
              <a:t>iemand die alles wil weten over iets en dat uitzoekt</a:t>
            </a:r>
            <a:r>
              <a:rPr lang="nl-NL" sz="1800" dirty="0">
                <a:effectLst/>
                <a:latin typeface="+mj-lt"/>
                <a:ea typeface="Times New Roman" panose="02020603050405020304" pitchFamily="18" charset="0"/>
                <a:cs typeface="Times New Roman" panose="02020603050405020304" pitchFamily="18" charset="0"/>
              </a:rPr>
              <a:t>. Aan de muur van zijn huisje hangt een poster van </a:t>
            </a:r>
            <a:r>
              <a:rPr lang="nl-NL" sz="1800" b="1" u="sng" dirty="0">
                <a:effectLst/>
                <a:latin typeface="+mj-lt"/>
                <a:ea typeface="Times New Roman" panose="02020603050405020304" pitchFamily="18" charset="0"/>
                <a:cs typeface="Times New Roman" panose="02020603050405020304" pitchFamily="18" charset="0"/>
              </a:rPr>
              <a:t>een mammoet</a:t>
            </a:r>
            <a:r>
              <a:rPr lang="nl-NL" sz="1800" dirty="0">
                <a:latin typeface="+mj-lt"/>
                <a:ea typeface="Times New Roman" panose="02020603050405020304" pitchFamily="18" charset="0"/>
                <a:cs typeface="Times New Roman" panose="02020603050405020304" pitchFamily="18" charset="0"/>
              </a:rPr>
              <a:t>. De mammoet is </a:t>
            </a:r>
            <a:r>
              <a:rPr lang="nl-NL" sz="1800" b="1" i="1" dirty="0">
                <a:latin typeface="+mj-lt"/>
                <a:ea typeface="Times New Roman" panose="02020603050405020304" pitchFamily="18" charset="0"/>
                <a:cs typeface="Times New Roman" panose="02020603050405020304" pitchFamily="18" charset="0"/>
              </a:rPr>
              <a:t>een soort grote olifant die lang geleden leefde</a:t>
            </a:r>
            <a:r>
              <a:rPr lang="nl-NL" sz="1800" dirty="0">
                <a:latin typeface="+mj-lt"/>
                <a:ea typeface="Times New Roman" panose="02020603050405020304" pitchFamily="18" charset="0"/>
                <a:cs typeface="Times New Roman" panose="02020603050405020304" pitchFamily="18" charset="0"/>
              </a:rPr>
              <a:t>.</a:t>
            </a:r>
            <a:r>
              <a:rPr lang="nl-NL" sz="1800" dirty="0">
                <a:effectLst/>
                <a:latin typeface="+mj-lt"/>
                <a:ea typeface="Times New Roman" panose="02020603050405020304" pitchFamily="18" charset="0"/>
                <a:cs typeface="Times New Roman" panose="02020603050405020304" pitchFamily="18" charset="0"/>
              </a:rPr>
              <a:t> Sommige Laven zien er </a:t>
            </a:r>
            <a:r>
              <a:rPr lang="nl-NL" sz="1800" b="1" u="sng" dirty="0">
                <a:effectLst/>
                <a:latin typeface="+mj-lt"/>
                <a:ea typeface="Times New Roman" panose="02020603050405020304" pitchFamily="18" charset="0"/>
                <a:cs typeface="Times New Roman" panose="02020603050405020304" pitchFamily="18" charset="0"/>
              </a:rPr>
              <a:t>guitig</a:t>
            </a:r>
            <a:r>
              <a:rPr lang="nl-NL" sz="1800" dirty="0">
                <a:effectLst/>
                <a:latin typeface="+mj-lt"/>
                <a:ea typeface="Times New Roman" panose="02020603050405020304" pitchFamily="18" charset="0"/>
                <a:cs typeface="Times New Roman" panose="02020603050405020304" pitchFamily="18" charset="0"/>
              </a:rPr>
              <a:t> of </a:t>
            </a:r>
            <a:r>
              <a:rPr lang="nl-NL" sz="1800" b="1" i="1" dirty="0">
                <a:effectLst/>
                <a:latin typeface="+mj-lt"/>
                <a:ea typeface="Times New Roman" panose="02020603050405020304" pitchFamily="18" charset="0"/>
                <a:cs typeface="Times New Roman" panose="02020603050405020304" pitchFamily="18" charset="0"/>
              </a:rPr>
              <a:t>op een leuke manier ondeugend</a:t>
            </a:r>
            <a:r>
              <a:rPr lang="nl-NL" sz="1800" dirty="0">
                <a:effectLst/>
                <a:latin typeface="+mj-lt"/>
                <a:ea typeface="Times New Roman" panose="02020603050405020304" pitchFamily="18" charset="0"/>
                <a:cs typeface="Times New Roman" panose="02020603050405020304" pitchFamily="18" charset="0"/>
              </a:rPr>
              <a:t> uit. Zo hangt er een Laaf aan de wieken van de molen. </a:t>
            </a:r>
          </a:p>
          <a:p>
            <a:pPr marL="0" indent="0">
              <a:spcBef>
                <a:spcPts val="200"/>
              </a:spcBef>
              <a:spcAft>
                <a:spcPts val="200"/>
              </a:spcAft>
              <a:buNone/>
            </a:pPr>
            <a:r>
              <a:rPr lang="nl-NL" sz="1800" dirty="0">
                <a:effectLst/>
                <a:latin typeface="+mj-lt"/>
                <a:ea typeface="Times New Roman" panose="02020603050405020304" pitchFamily="18" charset="0"/>
                <a:cs typeface="Times New Roman" panose="02020603050405020304" pitchFamily="18" charset="0"/>
              </a:rPr>
              <a:t>Ik vind de Efteling wel een heel mooi pretpark. Er is ook een fontein waar je een muntje in kan gooien. Dat noemen ze een geluksfontein. Op </a:t>
            </a:r>
            <a:r>
              <a:rPr lang="nl-NL" sz="1800" b="1" u="sng" dirty="0">
                <a:effectLst/>
                <a:latin typeface="+mj-lt"/>
                <a:ea typeface="Times New Roman" panose="02020603050405020304" pitchFamily="18" charset="0"/>
                <a:cs typeface="Times New Roman" panose="02020603050405020304" pitchFamily="18" charset="0"/>
              </a:rPr>
              <a:t>de bodem</a:t>
            </a:r>
            <a:r>
              <a:rPr lang="nl-NL" sz="1800" dirty="0">
                <a:effectLst/>
                <a:latin typeface="+mj-lt"/>
                <a:ea typeface="Times New Roman" panose="02020603050405020304" pitchFamily="18" charset="0"/>
                <a:cs typeface="Times New Roman" panose="02020603050405020304" pitchFamily="18" charset="0"/>
              </a:rPr>
              <a:t> van die fontein lagen super veel muntjes! Die lagen dus op de </a:t>
            </a:r>
            <a:r>
              <a:rPr lang="nl-NL" sz="1800" dirty="0">
                <a:latin typeface="+mj-lt"/>
                <a:ea typeface="Times New Roman" panose="02020603050405020304" pitchFamily="18" charset="0"/>
                <a:cs typeface="Times New Roman" panose="02020603050405020304" pitchFamily="18" charset="0"/>
              </a:rPr>
              <a:t>bodem of op </a:t>
            </a:r>
            <a:r>
              <a:rPr lang="nl-NL" sz="1800" b="1" i="1" dirty="0">
                <a:latin typeface="+mj-lt"/>
                <a:ea typeface="Times New Roman" panose="02020603050405020304" pitchFamily="18" charset="0"/>
                <a:cs typeface="Times New Roman" panose="02020603050405020304" pitchFamily="18" charset="0"/>
              </a:rPr>
              <a:t>de grond</a:t>
            </a:r>
            <a:r>
              <a:rPr lang="nl-NL" sz="1800" dirty="0">
                <a:latin typeface="+mj-lt"/>
                <a:ea typeface="Times New Roman" panose="02020603050405020304" pitchFamily="18" charset="0"/>
                <a:cs typeface="Times New Roman" panose="02020603050405020304" pitchFamily="18" charset="0"/>
              </a:rPr>
              <a:t>. </a:t>
            </a:r>
            <a:r>
              <a:rPr lang="nl-NL" sz="1800" dirty="0">
                <a:effectLst/>
                <a:latin typeface="+mj-lt"/>
                <a:ea typeface="Times New Roman" panose="02020603050405020304" pitchFamily="18" charset="0"/>
                <a:cs typeface="Times New Roman" panose="02020603050405020304" pitchFamily="18" charset="0"/>
              </a:rPr>
              <a:t>En er zijn achtbanen en je kunt in een bootje varen. Het pretpark is heel groot en je bent heel veel aan het lopen. Van de ene attractie naar de andere attractie. Toen ik er was, ben ik een keer gestruikeld. Toen had ik </a:t>
            </a:r>
            <a:r>
              <a:rPr lang="nl-NL" sz="1800" b="1" u="sng" dirty="0">
                <a:effectLst/>
                <a:latin typeface="+mj-lt"/>
                <a:ea typeface="Times New Roman" panose="02020603050405020304" pitchFamily="18" charset="0"/>
                <a:cs typeface="Times New Roman" panose="02020603050405020304" pitchFamily="18" charset="0"/>
              </a:rPr>
              <a:t>een zwelling</a:t>
            </a:r>
            <a:r>
              <a:rPr lang="nl-NL" sz="1800" dirty="0">
                <a:effectLst/>
                <a:latin typeface="+mj-lt"/>
                <a:ea typeface="Times New Roman" panose="02020603050405020304" pitchFamily="18" charset="0"/>
                <a:cs typeface="Times New Roman" panose="02020603050405020304" pitchFamily="18" charset="0"/>
              </a:rPr>
              <a:t> op mijn enkel. </a:t>
            </a:r>
            <a:r>
              <a:rPr lang="nl-NL" sz="1800" dirty="0">
                <a:latin typeface="+mj-lt"/>
                <a:ea typeface="Times New Roman" panose="02020603050405020304" pitchFamily="18" charset="0"/>
                <a:cs typeface="Times New Roman" panose="02020603050405020304" pitchFamily="18" charset="0"/>
              </a:rPr>
              <a:t>D</a:t>
            </a:r>
            <a:r>
              <a:rPr lang="nl-NL" sz="1800" dirty="0">
                <a:effectLst/>
                <a:latin typeface="+mj-lt"/>
                <a:ea typeface="Times New Roman" panose="02020603050405020304" pitchFamily="18" charset="0"/>
                <a:cs typeface="Times New Roman" panose="02020603050405020304" pitchFamily="18" charset="0"/>
              </a:rPr>
              <a:t>e zwelling is </a:t>
            </a:r>
            <a:r>
              <a:rPr lang="nl-NL" sz="1800" b="1" i="1" dirty="0">
                <a:effectLst/>
                <a:latin typeface="+mj-lt"/>
                <a:ea typeface="Times New Roman" panose="02020603050405020304" pitchFamily="18" charset="0"/>
                <a:cs typeface="Times New Roman" panose="02020603050405020304" pitchFamily="18" charset="0"/>
              </a:rPr>
              <a:t>een plek op je lichaam die dik is geworden (bijvoorbeeld doordat je bent gevallen)</a:t>
            </a:r>
            <a:r>
              <a:rPr lang="nl-NL" sz="1800" dirty="0">
                <a:effectLst/>
                <a:latin typeface="+mj-lt"/>
                <a:ea typeface="Times New Roman" panose="02020603050405020304" pitchFamily="18" charset="0"/>
                <a:cs typeface="Times New Roman" panose="02020603050405020304" pitchFamily="18" charset="0"/>
              </a:rPr>
              <a:t>. Toen baalde ik wel dat het pretpark zo groot was en ik veel moest lopen. Gelukkig had ik geen zwelling op </a:t>
            </a:r>
            <a:r>
              <a:rPr lang="nl-NL" sz="1800" b="1" u="sng" dirty="0">
                <a:effectLst/>
                <a:latin typeface="+mj-lt"/>
                <a:ea typeface="Times New Roman" panose="02020603050405020304" pitchFamily="18" charset="0"/>
                <a:cs typeface="Times New Roman" panose="02020603050405020304" pitchFamily="18" charset="0"/>
              </a:rPr>
              <a:t>mijn </a:t>
            </a:r>
            <a:r>
              <a:rPr lang="nl-NL" sz="1800" b="1" u="sng">
                <a:effectLst/>
                <a:latin typeface="+mj-lt"/>
                <a:ea typeface="Times New Roman" panose="02020603050405020304" pitchFamily="18" charset="0"/>
                <a:cs typeface="Times New Roman" panose="02020603050405020304" pitchFamily="18" charset="0"/>
              </a:rPr>
              <a:t>schedel</a:t>
            </a:r>
            <a:r>
              <a:rPr lang="nl-NL" sz="1800" b="1" u="sng">
                <a:latin typeface="+mj-lt"/>
                <a:ea typeface="Times New Roman" panose="02020603050405020304" pitchFamily="18" charset="0"/>
                <a:cs typeface="Times New Roman" panose="02020603050405020304" pitchFamily="18" charset="0"/>
              </a:rPr>
              <a:t>, </a:t>
            </a:r>
            <a:r>
              <a:rPr lang="nl-NL" sz="1800">
                <a:effectLst/>
                <a:latin typeface="+mj-lt"/>
                <a:ea typeface="Times New Roman" panose="02020603050405020304" pitchFamily="18" charset="0"/>
                <a:cs typeface="Times New Roman" panose="02020603050405020304" pitchFamily="18" charset="0"/>
              </a:rPr>
              <a:t>op </a:t>
            </a:r>
            <a:r>
              <a:rPr lang="nl-NL" sz="1800" b="1" i="1" dirty="0">
                <a:effectLst/>
                <a:latin typeface="+mj-lt"/>
                <a:ea typeface="Times New Roman" panose="02020603050405020304" pitchFamily="18" charset="0"/>
                <a:cs typeface="Times New Roman" panose="02020603050405020304" pitchFamily="18" charset="0"/>
              </a:rPr>
              <a:t>de botten van je hoofd</a:t>
            </a:r>
            <a:r>
              <a:rPr lang="nl-NL" sz="1800" dirty="0">
                <a:effectLst/>
                <a:latin typeface="+mj-lt"/>
                <a:ea typeface="Times New Roman" panose="02020603050405020304" pitchFamily="18" charset="0"/>
                <a:cs typeface="Times New Roman" panose="02020603050405020304" pitchFamily="18" charset="0"/>
              </a:rPr>
              <a:t>, want dan had ik heel erg veel hoofdpijn gehad!</a:t>
            </a:r>
          </a:p>
          <a:p>
            <a:pPr marL="0" indent="0">
              <a:spcBef>
                <a:spcPts val="200"/>
              </a:spcBef>
              <a:spcAft>
                <a:spcPts val="200"/>
              </a:spcAft>
              <a:buNone/>
            </a:pPr>
            <a:endParaRPr lang="nl-NL" sz="1900"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46267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bodem</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oom, buiten, natuur&#10;&#10;Automatisch gegenereerde beschrijving">
            <a:extLst>
              <a:ext uri="{FF2B5EF4-FFF2-40B4-BE49-F238E27FC236}">
                <a16:creationId xmlns:a16="http://schemas.microsoft.com/office/drawing/2014/main" id="{339B144A-0AF2-4B36-84CA-712F438923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8046" y="2276872"/>
            <a:ext cx="5157037" cy="3682124"/>
          </a:xfrm>
          <a:prstGeom prst="rect">
            <a:avLst/>
          </a:prstGeom>
        </p:spPr>
      </p:pic>
      <p:sp>
        <p:nvSpPr>
          <p:cNvPr id="9" name="Pijl: rechts 8">
            <a:extLst>
              <a:ext uri="{FF2B5EF4-FFF2-40B4-BE49-F238E27FC236}">
                <a16:creationId xmlns:a16="http://schemas.microsoft.com/office/drawing/2014/main" id="{088E87B0-E53D-4F14-A4D5-F0E4BAC8DAEF}"/>
              </a:ext>
            </a:extLst>
          </p:cNvPr>
          <p:cNvSpPr/>
          <p:nvPr/>
        </p:nvSpPr>
        <p:spPr>
          <a:xfrm rot="18858614">
            <a:off x="4216151" y="6123257"/>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556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zwelling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a:extLst>
              <a:ext uri="{FF2B5EF4-FFF2-40B4-BE49-F238E27FC236}">
                <a16:creationId xmlns:a16="http://schemas.microsoft.com/office/drawing/2014/main" id="{8CD8FF4A-C976-436A-A977-C3919BC1DB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542771"/>
            <a:ext cx="7560840" cy="5050641"/>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de schedel</a:t>
            </a:r>
            <a:r>
              <a:rPr lang="nl-NL" sz="8000" b="1" u="sng" dirty="0"/>
              <a:t> </a:t>
            </a:r>
          </a:p>
        </p:txBody>
      </p:sp>
      <p:pic>
        <p:nvPicPr>
          <p:cNvPr id="9" name="Afbeelding 8" descr="Afbeelding met primaat&#10;&#10;Automatisch gegenereerde beschrijving">
            <a:extLst>
              <a:ext uri="{FF2B5EF4-FFF2-40B4-BE49-F238E27FC236}">
                <a16:creationId xmlns:a16="http://schemas.microsoft.com/office/drawing/2014/main" id="{795C2241-C0D5-4008-9046-8C4A6C1323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656" y="1483775"/>
            <a:ext cx="6192688" cy="5102775"/>
          </a:xfrm>
          <a:prstGeom prst="rect">
            <a:avLst/>
          </a:prstGeom>
        </p:spPr>
      </p:pic>
    </p:spTree>
    <p:extLst>
      <p:ext uri="{BB962C8B-B14F-4D97-AF65-F5344CB8AC3E}">
        <p14:creationId xmlns:p14="http://schemas.microsoft.com/office/powerpoint/2010/main" val="12389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precies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een beetje, maar helemaal</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Op deze foto staan </a:t>
            </a:r>
            <a:r>
              <a:rPr lang="nl-NL" sz="2400" i="1" u="sng" dirty="0">
                <a:solidFill>
                  <a:srgbClr val="387038"/>
                </a:solidFill>
                <a:latin typeface="Century Gothic" panose="020B0502020202020204" pitchFamily="34" charset="0"/>
                <a:ea typeface="Calibri"/>
                <a:cs typeface="Times New Roman"/>
              </a:rPr>
              <a:t>precies </a:t>
            </a:r>
            <a:r>
              <a:rPr lang="nl-NL" sz="2400" i="1" dirty="0">
                <a:solidFill>
                  <a:srgbClr val="387038"/>
                </a:solidFill>
                <a:latin typeface="Century Gothic" panose="020B0502020202020204" pitchFamily="34" charset="0"/>
                <a:ea typeface="Calibri"/>
                <a:cs typeface="Times New Roman"/>
              </a:rPr>
              <a:t>3 appels.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meer of iets minder dan</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10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In het dorp van de Laven staan </a:t>
            </a:r>
            <a:r>
              <a:rPr lang="nl-NL" sz="2400" i="1" u="sng" dirty="0">
                <a:solidFill>
                  <a:srgbClr val="387038"/>
                </a:solidFill>
                <a:latin typeface="Century Gothic" panose="020B0502020202020204" pitchFamily="34" charset="0"/>
                <a:ea typeface="Calibri"/>
                <a:cs typeface="Times New Roman"/>
              </a:rPr>
              <a:t>ongeveer</a:t>
            </a:r>
            <a:r>
              <a:rPr lang="nl-NL" sz="2400" i="1" dirty="0">
                <a:solidFill>
                  <a:srgbClr val="387038"/>
                </a:solidFill>
                <a:latin typeface="Century Gothic" panose="020B0502020202020204" pitchFamily="34" charset="0"/>
                <a:ea typeface="Calibri"/>
                <a:cs typeface="Times New Roman"/>
              </a:rPr>
              <a:t> 15 huizen.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ongeveer</a:t>
            </a:r>
            <a:endParaRPr lang="nl-NL" sz="5400" dirty="0">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738005BD-4649-4E7E-972F-EA177075FD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1484" y="2560652"/>
            <a:ext cx="3457538" cy="2581473"/>
          </a:xfrm>
          <a:prstGeom prst="rect">
            <a:avLst/>
          </a:prstGeom>
        </p:spPr>
      </p:pic>
      <p:pic>
        <p:nvPicPr>
          <p:cNvPr id="18" name="Afbeelding 17" descr="Afbeelding met appel, fruit, binnen, rood&#10;&#10;Automatisch gegenereerde beschrijving">
            <a:extLst>
              <a:ext uri="{FF2B5EF4-FFF2-40B4-BE49-F238E27FC236}">
                <a16:creationId xmlns:a16="http://schemas.microsoft.com/office/drawing/2014/main" id="{3BCA6B11-2DE5-4982-A36C-56A15D18BB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775" y="2678894"/>
            <a:ext cx="3599185" cy="2404256"/>
          </a:xfrm>
          <a:prstGeom prst="rect">
            <a:avLst/>
          </a:prstGeom>
        </p:spPr>
      </p:pic>
    </p:spTree>
    <p:extLst>
      <p:ext uri="{BB962C8B-B14F-4D97-AF65-F5344CB8AC3E}">
        <p14:creationId xmlns:p14="http://schemas.microsoft.com/office/powerpoint/2010/main" val="238342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02576" y="329425"/>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oer-</a:t>
            </a:r>
            <a:endParaRPr lang="nl-NL" sz="48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2"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splinternieuw</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dat heel oud is</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effectLst/>
                <a:latin typeface="Century Gothic" panose="020B0502020202020204" pitchFamily="34" charset="0"/>
                <a:ea typeface="Calibri"/>
                <a:cs typeface="Times New Roman"/>
              </a:rPr>
              <a:t>Het ziet er ouderwets uit. Alsof Laven al </a:t>
            </a:r>
            <a:r>
              <a:rPr lang="nl-NL" sz="2000" i="1" u="sng" dirty="0">
                <a:solidFill>
                  <a:srgbClr val="387038"/>
                </a:solidFill>
                <a:effectLst/>
                <a:latin typeface="Century Gothic" panose="020B0502020202020204" pitchFamily="34" charset="0"/>
                <a:ea typeface="Calibri"/>
                <a:cs typeface="Times New Roman"/>
              </a:rPr>
              <a:t>oer</a:t>
            </a:r>
            <a:r>
              <a:rPr lang="nl-NL" sz="2000" i="1" dirty="0">
                <a:solidFill>
                  <a:srgbClr val="387038"/>
                </a:solidFill>
                <a:effectLst/>
                <a:latin typeface="Century Gothic" panose="020B0502020202020204" pitchFamily="34" charset="0"/>
                <a:ea typeface="Calibri"/>
                <a:cs typeface="Times New Roman"/>
              </a:rPr>
              <a:t>oud zijn.</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517513"/>
            <a:ext cx="4226575" cy="459068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dat helemaal nieuw is</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r>
              <a:rPr lang="nl-NL" sz="2000" i="1" dirty="0">
                <a:solidFill>
                  <a:srgbClr val="387038"/>
                </a:solidFill>
                <a:latin typeface="Century Gothic" panose="020B0502020202020204" pitchFamily="34" charset="0"/>
                <a:ea typeface="Calibri"/>
                <a:cs typeface="Times New Roman"/>
              </a:rPr>
              <a:t>Deze auto’s worden </a:t>
            </a:r>
            <a:r>
              <a:rPr lang="nl-NL" sz="2000" i="1" u="sng" dirty="0">
                <a:solidFill>
                  <a:srgbClr val="387038"/>
                </a:solidFill>
                <a:latin typeface="Century Gothic" panose="020B0502020202020204" pitchFamily="34" charset="0"/>
                <a:ea typeface="Calibri"/>
                <a:cs typeface="Times New Roman"/>
              </a:rPr>
              <a:t>splinternieuw</a:t>
            </a:r>
            <a:r>
              <a:rPr lang="nl-NL" sz="2000" i="1" dirty="0">
                <a:solidFill>
                  <a:srgbClr val="387038"/>
                </a:solidFill>
                <a:latin typeface="Century Gothic" panose="020B0502020202020204" pitchFamily="34" charset="0"/>
                <a:ea typeface="Calibri"/>
                <a:cs typeface="Times New Roman"/>
              </a:rPr>
              <a:t> gemaakt in de fabriek.</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Picture 2" descr="Efteling on Twitter: &amp;quot;Wij zouden je nooit in de steek Laven! ^Rens… &amp;quot;">
            <a:extLst>
              <a:ext uri="{FF2B5EF4-FFF2-40B4-BE49-F238E27FC236}">
                <a16:creationId xmlns:a16="http://schemas.microsoft.com/office/drawing/2014/main" id="{9982A60D-BCB3-4B1D-8363-B1B82BD5E7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681" y="2420888"/>
            <a:ext cx="3760531" cy="2507021"/>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binnen, geel, motor&#10;&#10;Automatisch gegenereerde beschrijving">
            <a:extLst>
              <a:ext uri="{FF2B5EF4-FFF2-40B4-BE49-F238E27FC236}">
                <a16:creationId xmlns:a16="http://schemas.microsoft.com/office/drawing/2014/main" id="{F7CB8293-A229-463B-85BB-7EA4BF214F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76056" y="2564904"/>
            <a:ext cx="3528392" cy="2356966"/>
          </a:xfrm>
          <a:prstGeom prst="rect">
            <a:avLst/>
          </a:prstGeom>
        </p:spPr>
      </p:pic>
    </p:spTree>
    <p:extLst>
      <p:ext uri="{BB962C8B-B14F-4D97-AF65-F5344CB8AC3E}">
        <p14:creationId xmlns:p14="http://schemas.microsoft.com/office/powerpoint/2010/main" val="395586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2" y="476672"/>
            <a:ext cx="3204356" cy="9216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979712" y="426584"/>
            <a:ext cx="309634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h</a:t>
            </a:r>
            <a:r>
              <a:rPr lang="nl-NL" sz="5400" b="1" dirty="0">
                <a:effectLst/>
                <a:latin typeface="Century Gothic" panose="020B0502020202020204" pitchFamily="34" charset="0"/>
                <a:ea typeface="Calibri"/>
                <a:cs typeface="Times New Roman"/>
              </a:rPr>
              <a:t>et volk</a:t>
            </a: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328084" y="476671"/>
            <a:ext cx="3481969" cy="24664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328083" y="512322"/>
            <a:ext cx="3672409"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kern="1200" dirty="0">
                <a:solidFill>
                  <a:schemeClr val="tx1"/>
                </a:solidFill>
                <a:effectLst/>
                <a:latin typeface="Century Gothic" panose="020B0502020202020204" pitchFamily="34" charset="0"/>
              </a:rPr>
              <a:t>de groep mensen die dezelfde gewoontes heeft </a:t>
            </a:r>
            <a:br>
              <a:rPr lang="nl-NL" sz="2800" kern="1200" dirty="0">
                <a:solidFill>
                  <a:schemeClr val="tx1"/>
                </a:solidFill>
                <a:effectLst/>
                <a:latin typeface="Century Gothic" panose="020B0502020202020204" pitchFamily="34" charset="0"/>
              </a:rPr>
            </a:br>
            <a:r>
              <a:rPr lang="nl-NL" sz="2800" kern="1200" dirty="0">
                <a:solidFill>
                  <a:schemeClr val="tx1"/>
                </a:solidFill>
                <a:effectLst/>
                <a:latin typeface="Century Gothic" panose="020B0502020202020204" pitchFamily="34" charset="0"/>
              </a:rPr>
              <a:t>en dezelfde taal spreekt</a:t>
            </a:r>
            <a:endParaRPr lang="nl-NL" sz="3200" kern="1200" dirty="0">
              <a:solidFill>
                <a:schemeClr val="tx1"/>
              </a:solidFill>
              <a:effectLst/>
              <a:latin typeface="+mn-lt"/>
              <a:ea typeface="+mn-ea"/>
              <a:cs typeface="+mn-cs"/>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1" name="Afbeelding 20" descr="Afbeelding met persoon, menigte, mensen, groep&#10;&#10;Automatisch gegenereerde beschrijving">
            <a:extLst>
              <a:ext uri="{FF2B5EF4-FFF2-40B4-BE49-F238E27FC236}">
                <a16:creationId xmlns:a16="http://schemas.microsoft.com/office/drawing/2014/main" id="{0AEA7DF9-6FDA-473D-ACCA-0BACD9EBD28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03548" y="3686989"/>
            <a:ext cx="2592288" cy="1393311"/>
          </a:xfrm>
          <a:prstGeom prst="rect">
            <a:avLst/>
          </a:prstGeom>
        </p:spPr>
      </p:pic>
      <p:pic>
        <p:nvPicPr>
          <p:cNvPr id="22" name="Picture 2" descr="Plaatjes Efteling ">
            <a:extLst>
              <a:ext uri="{FF2B5EF4-FFF2-40B4-BE49-F238E27FC236}">
                <a16:creationId xmlns:a16="http://schemas.microsoft.com/office/drawing/2014/main" id="{3D036636-DBAF-4A1F-81FD-BA0282F9856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860032" y="3687301"/>
            <a:ext cx="3816424" cy="15753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a:extLst>
              <a:ext uri="{FF2B5EF4-FFF2-40B4-BE49-F238E27FC236}">
                <a16:creationId xmlns:a16="http://schemas.microsoft.com/office/drawing/2014/main" id="{07D9871D-7E3A-4E48-ABCE-305FE13C171F}"/>
              </a:ext>
            </a:extLst>
          </p:cNvPr>
          <p:cNvSpPr txBox="1"/>
          <p:nvPr/>
        </p:nvSpPr>
        <p:spPr>
          <a:xfrm>
            <a:off x="395536" y="5157192"/>
            <a:ext cx="2808312" cy="7353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1" name="Tekstvak 2">
            <a:extLst>
              <a:ext uri="{FF2B5EF4-FFF2-40B4-BE49-F238E27FC236}">
                <a16:creationId xmlns:a16="http://schemas.microsoft.com/office/drawing/2014/main" id="{405942BC-8447-4317-856D-26124165E965}"/>
              </a:ext>
            </a:extLst>
          </p:cNvPr>
          <p:cNvSpPr txBox="1">
            <a:spLocks noChangeArrowheads="1"/>
          </p:cNvSpPr>
          <p:nvPr/>
        </p:nvSpPr>
        <p:spPr bwMode="auto">
          <a:xfrm>
            <a:off x="363105" y="5217170"/>
            <a:ext cx="2984759"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h</a:t>
            </a:r>
            <a:r>
              <a:rPr lang="nl-NL" sz="3200" b="1" dirty="0">
                <a:effectLst/>
                <a:latin typeface="Century Gothic" panose="020B0502020202020204" pitchFamily="34" charset="0"/>
                <a:ea typeface="Calibri"/>
                <a:cs typeface="Times New Roman"/>
              </a:rPr>
              <a:t>et volk van Nederland</a:t>
            </a:r>
          </a:p>
        </p:txBody>
      </p:sp>
      <p:sp>
        <p:nvSpPr>
          <p:cNvPr id="16" name="Text Box 14">
            <a:extLst>
              <a:ext uri="{FF2B5EF4-FFF2-40B4-BE49-F238E27FC236}">
                <a16:creationId xmlns:a16="http://schemas.microsoft.com/office/drawing/2014/main" id="{B4071B50-F867-42D1-8BCE-30B6B1327429}"/>
              </a:ext>
            </a:extLst>
          </p:cNvPr>
          <p:cNvSpPr txBox="1"/>
          <p:nvPr/>
        </p:nvSpPr>
        <p:spPr>
          <a:xfrm>
            <a:off x="4860032" y="5362161"/>
            <a:ext cx="3600400" cy="4901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a:extLst>
              <a:ext uri="{FF2B5EF4-FFF2-40B4-BE49-F238E27FC236}">
                <a16:creationId xmlns:a16="http://schemas.microsoft.com/office/drawing/2014/main" id="{759C92F0-4979-4E38-8FAA-BF41D56A35F6}"/>
              </a:ext>
            </a:extLst>
          </p:cNvPr>
          <p:cNvSpPr txBox="1">
            <a:spLocks noChangeArrowheads="1"/>
          </p:cNvSpPr>
          <p:nvPr/>
        </p:nvSpPr>
        <p:spPr bwMode="auto">
          <a:xfrm>
            <a:off x="4788024" y="5441701"/>
            <a:ext cx="367240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200" b="1" dirty="0">
                <a:latin typeface="Century Gothic" panose="020B0502020202020204" pitchFamily="34" charset="0"/>
                <a:ea typeface="Calibri"/>
                <a:cs typeface="Times New Roman"/>
              </a:rPr>
              <a:t>het volk van Laaf</a:t>
            </a:r>
            <a:endParaRPr lang="nl-NL" sz="3200" b="1"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90160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54474" y="363348"/>
            <a:ext cx="440094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apparaat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02555"/>
            <a:ext cx="2705551" cy="7425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75952"/>
            <a:ext cx="2787026" cy="91994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rPr>
              <a:t>de wasmachine</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275394" y="3800658"/>
            <a:ext cx="2640774"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18365" y="4027061"/>
            <a:ext cx="2729693" cy="48876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 stofzuiger</a:t>
            </a:r>
          </a:p>
        </p:txBody>
      </p:sp>
      <p:sp>
        <p:nvSpPr>
          <p:cNvPr id="11" name="Text Box 14"/>
          <p:cNvSpPr txBox="1"/>
          <p:nvPr/>
        </p:nvSpPr>
        <p:spPr>
          <a:xfrm>
            <a:off x="6101079" y="3800658"/>
            <a:ext cx="2611399"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12159" y="3877211"/>
            <a:ext cx="2682259" cy="69088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h</a:t>
            </a:r>
            <a:r>
              <a:rPr lang="nl-NL" sz="2800" b="1" dirty="0">
                <a:effectLst/>
                <a:latin typeface="Century Gothic" panose="020B0502020202020204" pitchFamily="34" charset="0"/>
                <a:ea typeface="Calibri"/>
                <a:cs typeface="Times New Roman"/>
              </a:rPr>
              <a:t>et koffiezet-apparaat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101078" y="476672"/>
            <a:ext cx="2647385" cy="18722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190943"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de machine die iets handigs kan doen</a:t>
            </a:r>
          </a:p>
        </p:txBody>
      </p:sp>
      <p:pic>
        <p:nvPicPr>
          <p:cNvPr id="18" name="Afbeelding 17" descr="Afbeelding met wit&#10;&#10;Automatisch gegenereerde beschrijving">
            <a:extLst>
              <a:ext uri="{FF2B5EF4-FFF2-40B4-BE49-F238E27FC236}">
                <a16:creationId xmlns:a16="http://schemas.microsoft.com/office/drawing/2014/main" id="{8B41650F-7933-449D-A799-EFD64EA3E2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16577" y="4615219"/>
            <a:ext cx="1023175" cy="1389972"/>
          </a:xfrm>
          <a:prstGeom prst="rect">
            <a:avLst/>
          </a:prstGeom>
        </p:spPr>
      </p:pic>
      <p:pic>
        <p:nvPicPr>
          <p:cNvPr id="19" name="Afbeelding 18" descr="Afbeelding met stofzuigen, keukenapparaat&#10;&#10;Automatisch gegenereerde beschrijving">
            <a:extLst>
              <a:ext uri="{FF2B5EF4-FFF2-40B4-BE49-F238E27FC236}">
                <a16:creationId xmlns:a16="http://schemas.microsoft.com/office/drawing/2014/main" id="{5EBD60AE-C3E7-4E6E-A8A1-54183F831A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50586" y="4568091"/>
            <a:ext cx="1314220" cy="1444199"/>
          </a:xfrm>
          <a:prstGeom prst="rect">
            <a:avLst/>
          </a:prstGeom>
        </p:spPr>
      </p:pic>
      <p:pic>
        <p:nvPicPr>
          <p:cNvPr id="20" name="Afbeelding 19" descr="Afbeelding met blender, koffiezetapparaat, keukenapparaat&#10;&#10;Automatisch gegenereerde beschrijving">
            <a:extLst>
              <a:ext uri="{FF2B5EF4-FFF2-40B4-BE49-F238E27FC236}">
                <a16:creationId xmlns:a16="http://schemas.microsoft.com/office/drawing/2014/main" id="{CC7692D9-8BD6-4A17-9075-A2AD473291E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32240" y="4585883"/>
            <a:ext cx="1455223" cy="1455223"/>
          </a:xfrm>
          <a:prstGeom prst="rect">
            <a:avLst/>
          </a:prstGeom>
        </p:spPr>
      </p:pic>
    </p:spTree>
    <p:extLst>
      <p:ext uri="{BB962C8B-B14F-4D97-AF65-F5344CB8AC3E}">
        <p14:creationId xmlns:p14="http://schemas.microsoft.com/office/powerpoint/2010/main" val="208799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54474" y="363348"/>
            <a:ext cx="440094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schedel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02555"/>
            <a:ext cx="2705551" cy="7425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75952"/>
            <a:ext cx="2787026" cy="91994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rPr>
              <a:t>de mammoet-schedel</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275394" y="3800658"/>
            <a:ext cx="2640774"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99839" y="3858609"/>
            <a:ext cx="2729693" cy="48876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 mensen-schedel</a:t>
            </a:r>
          </a:p>
        </p:txBody>
      </p:sp>
      <p:sp>
        <p:nvSpPr>
          <p:cNvPr id="11" name="Text Box 14"/>
          <p:cNvSpPr txBox="1"/>
          <p:nvPr/>
        </p:nvSpPr>
        <p:spPr>
          <a:xfrm>
            <a:off x="6101079" y="3800658"/>
            <a:ext cx="2611399"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12159" y="3877211"/>
            <a:ext cx="2682259" cy="69088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a:t>
            </a:r>
            <a:r>
              <a:rPr lang="nl-NL" sz="2800" b="1" dirty="0">
                <a:effectLst/>
                <a:latin typeface="Century Gothic" panose="020B0502020202020204" pitchFamily="34" charset="0"/>
                <a:ea typeface="Calibri"/>
                <a:cs typeface="Times New Roman"/>
              </a:rPr>
              <a:t> honden-schedel</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101078" y="476672"/>
            <a:ext cx="2647385" cy="10801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190943"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de botten van je hoofd</a:t>
            </a:r>
          </a:p>
        </p:txBody>
      </p:sp>
      <p:pic>
        <p:nvPicPr>
          <p:cNvPr id="21" name="Afbeelding 20">
            <a:extLst>
              <a:ext uri="{FF2B5EF4-FFF2-40B4-BE49-F238E27FC236}">
                <a16:creationId xmlns:a16="http://schemas.microsoft.com/office/drawing/2014/main" id="{F9EA3A28-4EDD-4AEE-B117-C1035EFDDD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608" y="4607051"/>
            <a:ext cx="1440160" cy="1342229"/>
          </a:xfrm>
          <a:prstGeom prst="rect">
            <a:avLst/>
          </a:prstGeom>
        </p:spPr>
      </p:pic>
      <p:pic>
        <p:nvPicPr>
          <p:cNvPr id="3" name="Afbeelding 2" descr="Afbeelding met primaat&#10;&#10;Automatisch gegenereerde beschrijving">
            <a:extLst>
              <a:ext uri="{FF2B5EF4-FFF2-40B4-BE49-F238E27FC236}">
                <a16:creationId xmlns:a16="http://schemas.microsoft.com/office/drawing/2014/main" id="{4AA9839C-61F0-43FF-8D71-F11A192966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3009" y="4622312"/>
            <a:ext cx="1725095" cy="1421478"/>
          </a:xfrm>
          <a:prstGeom prst="rect">
            <a:avLst/>
          </a:prstGeom>
        </p:spPr>
      </p:pic>
      <p:pic>
        <p:nvPicPr>
          <p:cNvPr id="17" name="Afbeelding 16" descr="Afbeelding met koe&#10;&#10;Automatisch gegenereerde beschrijving">
            <a:extLst>
              <a:ext uri="{FF2B5EF4-FFF2-40B4-BE49-F238E27FC236}">
                <a16:creationId xmlns:a16="http://schemas.microsoft.com/office/drawing/2014/main" id="{78E1246F-8720-4D5B-9161-AFA7C7B314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00192" y="4586693"/>
            <a:ext cx="2160240" cy="1443040"/>
          </a:xfrm>
          <a:prstGeom prst="rect">
            <a:avLst/>
          </a:prstGeom>
        </p:spPr>
      </p:pic>
    </p:spTree>
    <p:extLst>
      <p:ext uri="{BB962C8B-B14F-4D97-AF65-F5344CB8AC3E}">
        <p14:creationId xmlns:p14="http://schemas.microsoft.com/office/powerpoint/2010/main" val="316265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75656" y="476672"/>
            <a:ext cx="462542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54474" y="363348"/>
            <a:ext cx="440094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blessure</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02555"/>
            <a:ext cx="2705551" cy="7425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75952"/>
            <a:ext cx="2787026" cy="919941"/>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rPr>
              <a:t>de zwelling</a:t>
            </a:r>
            <a:endParaRPr lang="nl-NL" sz="2800" b="1" dirty="0">
              <a:effectLst/>
              <a:latin typeface="Century Gothic" panose="020B0502020202020204" pitchFamily="34" charset="0"/>
              <a:ea typeface="Calibri"/>
              <a:cs typeface="Times New Roman"/>
            </a:endParaRPr>
          </a:p>
        </p:txBody>
      </p:sp>
      <p:sp>
        <p:nvSpPr>
          <p:cNvPr id="9" name="Text Box 14"/>
          <p:cNvSpPr txBox="1"/>
          <p:nvPr/>
        </p:nvSpPr>
        <p:spPr>
          <a:xfrm>
            <a:off x="3275394" y="3800658"/>
            <a:ext cx="2640774"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99839" y="3858609"/>
            <a:ext cx="2729693" cy="48876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 schaafwond</a:t>
            </a:r>
          </a:p>
        </p:txBody>
      </p:sp>
      <p:sp>
        <p:nvSpPr>
          <p:cNvPr id="11" name="Text Box 14"/>
          <p:cNvSpPr txBox="1"/>
          <p:nvPr/>
        </p:nvSpPr>
        <p:spPr>
          <a:xfrm>
            <a:off x="6101079" y="3800658"/>
            <a:ext cx="2611399" cy="7444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012159" y="3877211"/>
            <a:ext cx="2682259" cy="69088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800" b="1" dirty="0">
                <a:latin typeface="Century Gothic" panose="020B0502020202020204" pitchFamily="34" charset="0"/>
                <a:ea typeface="Calibri"/>
                <a:cs typeface="Times New Roman"/>
              </a:rPr>
              <a:t>de</a:t>
            </a:r>
            <a:r>
              <a:rPr lang="nl-NL" sz="2800" b="1" dirty="0">
                <a:effectLst/>
                <a:latin typeface="Century Gothic" panose="020B0502020202020204" pitchFamily="34" charset="0"/>
                <a:ea typeface="Calibri"/>
                <a:cs typeface="Times New Roman"/>
              </a:rPr>
              <a:t> botbreuk</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101078" y="476672"/>
            <a:ext cx="2822666" cy="216024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190943" y="491188"/>
            <a:ext cx="2822666" cy="22177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600" dirty="0">
                <a:effectLst/>
                <a:latin typeface="Century Gothic" panose="020B0502020202020204" pitchFamily="34" charset="0"/>
                <a:ea typeface="Calibri"/>
                <a:cs typeface="Times New Roman"/>
              </a:rPr>
              <a:t>= beschadiging van het lichaam door een oorzaak van buiten</a:t>
            </a:r>
          </a:p>
        </p:txBody>
      </p:sp>
      <p:pic>
        <p:nvPicPr>
          <p:cNvPr id="17" name="Afbeelding 16">
            <a:extLst>
              <a:ext uri="{FF2B5EF4-FFF2-40B4-BE49-F238E27FC236}">
                <a16:creationId xmlns:a16="http://schemas.microsoft.com/office/drawing/2014/main" id="{2827A71A-05EB-400A-80E4-977B700679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592" y="4697522"/>
            <a:ext cx="1926910" cy="1287176"/>
          </a:xfrm>
          <a:prstGeom prst="rect">
            <a:avLst/>
          </a:prstGeom>
        </p:spPr>
      </p:pic>
      <p:pic>
        <p:nvPicPr>
          <p:cNvPr id="3" name="Afbeelding 2" descr="Afbeelding met gras, persoon, buiten, fiets&#10;&#10;Automatisch gegenereerde beschrijving">
            <a:extLst>
              <a:ext uri="{FF2B5EF4-FFF2-40B4-BE49-F238E27FC236}">
                <a16:creationId xmlns:a16="http://schemas.microsoft.com/office/drawing/2014/main" id="{7D7E0C88-0140-4AEB-BC51-1FA3FFCB5D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703" y="4603075"/>
            <a:ext cx="2056417" cy="1373687"/>
          </a:xfrm>
          <a:prstGeom prst="rect">
            <a:avLst/>
          </a:prstGeom>
        </p:spPr>
      </p:pic>
      <p:pic>
        <p:nvPicPr>
          <p:cNvPr id="18" name="Afbeelding 17" descr="Afbeelding met neteldieren, hydrozoans&#10;&#10;Automatisch gegenereerde beschrijving">
            <a:extLst>
              <a:ext uri="{FF2B5EF4-FFF2-40B4-BE49-F238E27FC236}">
                <a16:creationId xmlns:a16="http://schemas.microsoft.com/office/drawing/2014/main" id="{182147C5-5496-446D-9112-8B8F4D13C0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1056" y="4586693"/>
            <a:ext cx="1048503" cy="1398005"/>
          </a:xfrm>
          <a:prstGeom prst="rect">
            <a:avLst/>
          </a:prstGeom>
        </p:spPr>
      </p:pic>
    </p:spTree>
    <p:extLst>
      <p:ext uri="{BB962C8B-B14F-4D97-AF65-F5344CB8AC3E}">
        <p14:creationId xmlns:p14="http://schemas.microsoft.com/office/powerpoint/2010/main" val="80734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35 – 14 september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60042" y="476672"/>
            <a:ext cx="6768752" cy="11294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461990" y="793904"/>
            <a:ext cx="676875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gezichtsuitdrukking</a:t>
            </a:r>
          </a:p>
        </p:txBody>
      </p:sp>
      <p:sp>
        <p:nvSpPr>
          <p:cNvPr id="7" name="Text Box 14"/>
          <p:cNvSpPr txBox="1"/>
          <p:nvPr/>
        </p:nvSpPr>
        <p:spPr>
          <a:xfrm>
            <a:off x="416822" y="3989834"/>
            <a:ext cx="19753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44814" y="4061841"/>
            <a:ext cx="204735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dirty="0">
                <a:effectLst/>
                <a:latin typeface="Century Gothic" panose="020B0502020202020204" pitchFamily="34" charset="0"/>
                <a:ea typeface="Calibri"/>
                <a:cs typeface="Times New Roman"/>
              </a:rPr>
              <a:t>guitig</a:t>
            </a:r>
          </a:p>
        </p:txBody>
      </p:sp>
      <p:sp>
        <p:nvSpPr>
          <p:cNvPr id="11" name="Text Box 14"/>
          <p:cNvSpPr txBox="1"/>
          <p:nvPr/>
        </p:nvSpPr>
        <p:spPr>
          <a:xfrm>
            <a:off x="6444207" y="3753036"/>
            <a:ext cx="22682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444207" y="3889906"/>
            <a:ext cx="236584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dirty="0">
                <a:latin typeface="Century Gothic" panose="020B0502020202020204" pitchFamily="34" charset="0"/>
                <a:ea typeface="Calibri"/>
                <a:cs typeface="Times New Roman"/>
              </a:rPr>
              <a:t>stoïcijns</a:t>
            </a:r>
            <a:endParaRPr lang="nl-NL" sz="40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7284697" y="476672"/>
            <a:ext cx="1525356" cy="20162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7284697" y="491188"/>
            <a:ext cx="182380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manier waarop je kijkt</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069026A9-7920-4DB0-8C97-CABC860AB2F6}"/>
              </a:ext>
            </a:extLst>
          </p:cNvPr>
          <p:cNvSpPr txBox="1">
            <a:spLocks noChangeArrowheads="1"/>
          </p:cNvSpPr>
          <p:nvPr/>
        </p:nvSpPr>
        <p:spPr bwMode="auto">
          <a:xfrm>
            <a:off x="587359" y="225300"/>
            <a:ext cx="676875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de</a:t>
            </a:r>
          </a:p>
        </p:txBody>
      </p:sp>
      <p:sp>
        <p:nvSpPr>
          <p:cNvPr id="17" name="Text Box 14">
            <a:extLst>
              <a:ext uri="{FF2B5EF4-FFF2-40B4-BE49-F238E27FC236}">
                <a16:creationId xmlns:a16="http://schemas.microsoft.com/office/drawing/2014/main" id="{1CC176A5-ED76-4313-AD01-B92558B3B83B}"/>
              </a:ext>
            </a:extLst>
          </p:cNvPr>
          <p:cNvSpPr txBox="1"/>
          <p:nvPr/>
        </p:nvSpPr>
        <p:spPr>
          <a:xfrm>
            <a:off x="460041" y="4715269"/>
            <a:ext cx="3535895" cy="11620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E795135D-D692-46B7-AD20-23E4C7459781}"/>
              </a:ext>
            </a:extLst>
          </p:cNvPr>
          <p:cNvSpPr txBox="1">
            <a:spLocks noChangeArrowheads="1"/>
          </p:cNvSpPr>
          <p:nvPr/>
        </p:nvSpPr>
        <p:spPr bwMode="auto">
          <a:xfrm>
            <a:off x="426484" y="4729784"/>
            <a:ext cx="3713467" cy="4274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op een leuke manier ondeugend</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9696FB71-347E-47E2-86BB-51792D064A7E}"/>
              </a:ext>
            </a:extLst>
          </p:cNvPr>
          <p:cNvSpPr txBox="1"/>
          <p:nvPr/>
        </p:nvSpPr>
        <p:spPr>
          <a:xfrm>
            <a:off x="5176583" y="4488531"/>
            <a:ext cx="3535895" cy="13887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530948F6-5AC3-4685-BF81-C8DF4738CB55}"/>
              </a:ext>
            </a:extLst>
          </p:cNvPr>
          <p:cNvSpPr txBox="1">
            <a:spLocks noChangeArrowheads="1"/>
          </p:cNvSpPr>
          <p:nvPr/>
        </p:nvSpPr>
        <p:spPr bwMode="auto">
          <a:xfrm>
            <a:off x="5143026" y="4503046"/>
            <a:ext cx="3713467" cy="4274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alsof je niet geraakt wordt door wat iemand zegt</a:t>
            </a:r>
            <a:endParaRPr lang="nl-NL" sz="1100" dirty="0">
              <a:effectLst/>
              <a:latin typeface="Century Gothic" panose="020B0502020202020204" pitchFamily="34" charset="0"/>
              <a:ea typeface="Calibri"/>
              <a:cs typeface="Times New Roman"/>
            </a:endParaRPr>
          </a:p>
        </p:txBody>
      </p:sp>
      <p:pic>
        <p:nvPicPr>
          <p:cNvPr id="23" name="Afbeelding 22" descr="Afbeelding met beeld&#10;&#10;Automatisch gegenereerde beschrijving">
            <a:extLst>
              <a:ext uri="{FF2B5EF4-FFF2-40B4-BE49-F238E27FC236}">
                <a16:creationId xmlns:a16="http://schemas.microsoft.com/office/drawing/2014/main" id="{FA04E837-9509-43A3-B504-5F47391FC2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8818" y="3674724"/>
            <a:ext cx="1415114" cy="943881"/>
          </a:xfrm>
          <a:prstGeom prst="rect">
            <a:avLst/>
          </a:prstGeom>
        </p:spPr>
      </p:pic>
      <p:pic>
        <p:nvPicPr>
          <p:cNvPr id="3" name="Afbeelding 2" descr="Afbeelding met persoon, person, muur, binnen&#10;&#10;Automatisch gegenereerde beschrijving">
            <a:extLst>
              <a:ext uri="{FF2B5EF4-FFF2-40B4-BE49-F238E27FC236}">
                <a16:creationId xmlns:a16="http://schemas.microsoft.com/office/drawing/2014/main" id="{D169A838-3F45-4925-AF9C-051B0939CF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3026" y="3602216"/>
            <a:ext cx="1249844" cy="83489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99592" y="476672"/>
            <a:ext cx="520148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899592" y="404664"/>
            <a:ext cx="520149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de onderzoeker</a:t>
            </a:r>
          </a:p>
        </p:txBody>
      </p:sp>
      <p:sp>
        <p:nvSpPr>
          <p:cNvPr id="7" name="Text Box 14"/>
          <p:cNvSpPr txBox="1"/>
          <p:nvPr/>
        </p:nvSpPr>
        <p:spPr>
          <a:xfrm>
            <a:off x="416822" y="3861049"/>
            <a:ext cx="365112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46038" y="3861048"/>
            <a:ext cx="3649898"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archeoloog</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4932040" y="3861048"/>
            <a:ext cx="378043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4788024" y="3861049"/>
            <a:ext cx="392445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de meteoroloog</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alles wil weten over iets en dat uitzoekt</a:t>
            </a:r>
            <a:endParaRPr lang="nl-NL" sz="1100" dirty="0">
              <a:effectLst/>
              <a:latin typeface="Century Gothic" panose="020B0502020202020204" pitchFamily="34" charset="0"/>
              <a:ea typeface="Calibri"/>
              <a:cs typeface="Times New Roman"/>
            </a:endParaRP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8949" y="4567213"/>
            <a:ext cx="21240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descr="C:\Users\Kosterm\Downloads\shutterstock_144489400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44816" y="4582128"/>
            <a:ext cx="2799592" cy="14759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elp, de scholen staken! Wat nu?">
            <a:extLst>
              <a:ext uri="{FF2B5EF4-FFF2-40B4-BE49-F238E27FC236}">
                <a16:creationId xmlns:a16="http://schemas.microsoft.com/office/drawing/2014/main" id="{DC01D237-75F0-4E65-8965-3CE3821F8B7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6822" y="1194192"/>
            <a:ext cx="1470640" cy="83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6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403648" y="505252"/>
            <a:ext cx="4832038" cy="14201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403648" y="505252"/>
            <a:ext cx="4832037"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uitgestorven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989834"/>
            <a:ext cx="355059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44814" y="4133849"/>
            <a:ext cx="3622604"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dirty="0">
                <a:latin typeface="Century Gothic" panose="020B0502020202020204" pitchFamily="34" charset="0"/>
                <a:ea typeface="Calibri"/>
                <a:cs typeface="Times New Roman"/>
              </a:rPr>
              <a:t>d</a:t>
            </a:r>
            <a:r>
              <a:rPr lang="nl-NL" sz="4000" b="1" dirty="0">
                <a:effectLst/>
                <a:latin typeface="Century Gothic" panose="020B0502020202020204" pitchFamily="34" charset="0"/>
                <a:ea typeface="Calibri"/>
                <a:cs typeface="Times New Roman"/>
              </a:rPr>
              <a:t>e mammoet</a:t>
            </a:r>
          </a:p>
        </p:txBody>
      </p:sp>
      <p:sp>
        <p:nvSpPr>
          <p:cNvPr id="11" name="Text Box 14"/>
          <p:cNvSpPr txBox="1"/>
          <p:nvPr/>
        </p:nvSpPr>
        <p:spPr>
          <a:xfrm>
            <a:off x="6408185" y="3969060"/>
            <a:ext cx="226827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372200" y="4105930"/>
            <a:ext cx="236584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000" b="1" dirty="0">
                <a:latin typeface="Century Gothic" panose="020B0502020202020204" pitchFamily="34" charset="0"/>
                <a:ea typeface="Calibri"/>
                <a:cs typeface="Times New Roman"/>
              </a:rPr>
              <a:t>de dodo</a:t>
            </a:r>
            <a:endParaRPr lang="nl-NL" sz="40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392870" y="404664"/>
            <a:ext cx="2417183" cy="25384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372200" y="491188"/>
            <a:ext cx="259688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dieren die vroeger leefden maar nu niet meer bestaan</a:t>
            </a:r>
            <a:endParaRPr lang="nl-NL" sz="1100" dirty="0">
              <a:effectLst/>
              <a:latin typeface="Century Gothic" panose="020B0502020202020204" pitchFamily="34" charset="0"/>
              <a:ea typeface="Calibri"/>
              <a:cs typeface="Times New Roman"/>
            </a:endParaRPr>
          </a:p>
        </p:txBody>
      </p:sp>
      <p:sp>
        <p:nvSpPr>
          <p:cNvPr id="17" name="Text Box 14">
            <a:extLst>
              <a:ext uri="{FF2B5EF4-FFF2-40B4-BE49-F238E27FC236}">
                <a16:creationId xmlns:a16="http://schemas.microsoft.com/office/drawing/2014/main" id="{1CC176A5-ED76-4313-AD01-B92558B3B83B}"/>
              </a:ext>
            </a:extLst>
          </p:cNvPr>
          <p:cNvSpPr txBox="1"/>
          <p:nvPr/>
        </p:nvSpPr>
        <p:spPr>
          <a:xfrm>
            <a:off x="460041" y="4715269"/>
            <a:ext cx="3622604" cy="12065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E795135D-D692-46B7-AD20-23E4C7459781}"/>
              </a:ext>
            </a:extLst>
          </p:cNvPr>
          <p:cNvSpPr txBox="1">
            <a:spLocks noChangeArrowheads="1"/>
          </p:cNvSpPr>
          <p:nvPr/>
        </p:nvSpPr>
        <p:spPr bwMode="auto">
          <a:xfrm>
            <a:off x="431522" y="4731246"/>
            <a:ext cx="3713467" cy="4274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b="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een soort grote olifant die lang geleden leefde</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21" name="Tekstvak 2">
            <a:extLst>
              <a:ext uri="{FF2B5EF4-FFF2-40B4-BE49-F238E27FC236}">
                <a16:creationId xmlns:a16="http://schemas.microsoft.com/office/drawing/2014/main" id="{D40F27E7-B0AF-4F2D-B6B3-9E3DFC7F1A09}"/>
              </a:ext>
            </a:extLst>
          </p:cNvPr>
          <p:cNvSpPr txBox="1">
            <a:spLocks noChangeArrowheads="1"/>
          </p:cNvSpPr>
          <p:nvPr/>
        </p:nvSpPr>
        <p:spPr bwMode="auto">
          <a:xfrm>
            <a:off x="2614038" y="1092471"/>
            <a:ext cx="2706759"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dieren</a:t>
            </a:r>
            <a:endParaRPr lang="nl-NL" sz="5400" b="1" dirty="0">
              <a:effectLst/>
              <a:latin typeface="Century Gothic" panose="020B0502020202020204" pitchFamily="34" charset="0"/>
              <a:ea typeface="Calibri"/>
              <a:cs typeface="Times New Roman"/>
            </a:endParaRPr>
          </a:p>
        </p:txBody>
      </p:sp>
      <p:pic>
        <p:nvPicPr>
          <p:cNvPr id="25" name="Afbeelding 24">
            <a:extLst>
              <a:ext uri="{FF2B5EF4-FFF2-40B4-BE49-F238E27FC236}">
                <a16:creationId xmlns:a16="http://schemas.microsoft.com/office/drawing/2014/main" id="{FC05FF17-55BE-4FF4-9532-C3BC4952C5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4231" y="3487982"/>
            <a:ext cx="1806846" cy="1197444"/>
          </a:xfrm>
          <a:prstGeom prst="rect">
            <a:avLst/>
          </a:prstGeom>
        </p:spPr>
      </p:pic>
      <p:pic>
        <p:nvPicPr>
          <p:cNvPr id="26" name="Afbeelding 25" descr="Afbeelding met vogel&#10;&#10;Automatisch gegenereerde beschrijving">
            <a:extLst>
              <a:ext uri="{FF2B5EF4-FFF2-40B4-BE49-F238E27FC236}">
                <a16:creationId xmlns:a16="http://schemas.microsoft.com/office/drawing/2014/main" id="{F09A1DC3-F8C4-4A07-AE7A-CFE38A2D81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2064" y="4788806"/>
            <a:ext cx="1460512" cy="1206531"/>
          </a:xfrm>
          <a:prstGeom prst="rect">
            <a:avLst/>
          </a:prstGeom>
        </p:spPr>
      </p:pic>
    </p:spTree>
    <p:extLst>
      <p:ext uri="{BB962C8B-B14F-4D97-AF65-F5344CB8AC3E}">
        <p14:creationId xmlns:p14="http://schemas.microsoft.com/office/powerpoint/2010/main" val="214331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043608" y="2276873"/>
            <a:ext cx="4032449"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974310" y="2276872"/>
            <a:ext cx="4101748"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Trebuchet MS"/>
                <a:ea typeface="Calibri"/>
                <a:cs typeface="Times New Roman"/>
              </a:rPr>
              <a:t>h</a:t>
            </a:r>
            <a:r>
              <a:rPr lang="nl-NL" sz="5400" b="1" dirty="0">
                <a:effectLst/>
                <a:latin typeface="Trebuchet MS"/>
                <a:ea typeface="Calibri"/>
                <a:cs typeface="Times New Roman"/>
              </a:rPr>
              <a:t>et milieu</a:t>
            </a:r>
            <a:endParaRPr lang="nl-NL" sz="1200" dirty="0">
              <a:effectLst/>
              <a:ea typeface="Calibri"/>
              <a:cs typeface="Times New Roman"/>
            </a:endParaRPr>
          </a:p>
        </p:txBody>
      </p:sp>
      <p:cxnSp>
        <p:nvCxnSpPr>
          <p:cNvPr id="8" name="Rechte verbindingslijn 7"/>
          <p:cNvCxnSpPr/>
          <p:nvPr/>
        </p:nvCxnSpPr>
        <p:spPr>
          <a:xfrm flipH="1">
            <a:off x="1514988" y="3212976"/>
            <a:ext cx="2093628" cy="10492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860032" y="1432346"/>
            <a:ext cx="985987"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245487" y="3850301"/>
            <a:ext cx="210039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6120118" y="3763873"/>
            <a:ext cx="23400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bodem</a:t>
            </a:r>
            <a:endParaRPr lang="nl-NL" sz="1050" dirty="0">
              <a:effectLst/>
              <a:ea typeface="Calibri"/>
              <a:cs typeface="Times New Roman"/>
            </a:endParaRPr>
          </a:p>
        </p:txBody>
      </p:sp>
      <p:sp>
        <p:nvSpPr>
          <p:cNvPr id="13" name="Text Box 14"/>
          <p:cNvSpPr txBox="1"/>
          <p:nvPr/>
        </p:nvSpPr>
        <p:spPr>
          <a:xfrm>
            <a:off x="4860032" y="825813"/>
            <a:ext cx="216024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4881129" y="819113"/>
            <a:ext cx="221115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d</a:t>
            </a:r>
            <a:r>
              <a:rPr lang="nl-NL" sz="3600" dirty="0">
                <a:effectLst/>
                <a:latin typeface="Trebuchet MS"/>
                <a:ea typeface="Calibri"/>
                <a:cs typeface="Times New Roman"/>
              </a:rPr>
              <a:t>e lucht</a:t>
            </a:r>
            <a:endParaRPr lang="nl-NL" sz="1050" dirty="0">
              <a:effectLst/>
              <a:ea typeface="Calibri"/>
              <a:cs typeface="Times New Roman"/>
            </a:endParaRPr>
          </a:p>
        </p:txBody>
      </p:sp>
      <p:sp>
        <p:nvSpPr>
          <p:cNvPr id="15" name="Text Box 14"/>
          <p:cNvSpPr txBox="1"/>
          <p:nvPr/>
        </p:nvSpPr>
        <p:spPr>
          <a:xfrm>
            <a:off x="307821" y="4262249"/>
            <a:ext cx="241433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14182" y="421750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a:effectLst/>
                <a:latin typeface="Trebuchet MS"/>
                <a:ea typeface="Calibri"/>
                <a:cs typeface="Times New Roman"/>
              </a:rPr>
              <a:t>et water</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44270" y="3140968"/>
            <a:ext cx="8206042" cy="4559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14750" y="3110814"/>
            <a:ext cx="8529730" cy="4806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de lucht die je inademt en de natuur om je heen</a:t>
            </a:r>
            <a:endParaRPr lang="nl-NL" sz="1100" dirty="0">
              <a:effectLst/>
              <a:latin typeface="Calibri"/>
              <a:ea typeface="Calibri"/>
              <a:cs typeface="Times New Roman"/>
            </a:endParaRPr>
          </a:p>
        </p:txBody>
      </p:sp>
      <p:pic>
        <p:nvPicPr>
          <p:cNvPr id="19" name="Picture 2" descr="C:\Users\Kosterm\Downloads\shutterstock_1302294157.jpg">
            <a:extLst>
              <a:ext uri="{FF2B5EF4-FFF2-40B4-BE49-F238E27FC236}">
                <a16:creationId xmlns:a16="http://schemas.microsoft.com/office/drawing/2014/main" id="{B6C3AB2E-BA24-4A9C-B6F3-ACACADD1F6A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48064" y="2134075"/>
            <a:ext cx="2863884" cy="101487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buiten, wolken, bewolkt, natuur&#10;&#10;Automatisch gegenereerde beschrijving">
            <a:extLst>
              <a:ext uri="{FF2B5EF4-FFF2-40B4-BE49-F238E27FC236}">
                <a16:creationId xmlns:a16="http://schemas.microsoft.com/office/drawing/2014/main" id="{DBEC3953-52C4-4B59-A830-547E4987F6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8948" y="354588"/>
            <a:ext cx="2299336" cy="1535957"/>
          </a:xfrm>
          <a:prstGeom prst="rect">
            <a:avLst/>
          </a:prstGeom>
        </p:spPr>
      </p:pic>
      <p:pic>
        <p:nvPicPr>
          <p:cNvPr id="20" name="Afbeelding 19" descr="Afbeelding met vogel&#10;&#10;Automatisch gegenereerde beschrijving">
            <a:extLst>
              <a:ext uri="{FF2B5EF4-FFF2-40B4-BE49-F238E27FC236}">
                <a16:creationId xmlns:a16="http://schemas.microsoft.com/office/drawing/2014/main" id="{B5BF37EC-943A-4108-93C0-0815D82F5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7584" y="4900007"/>
            <a:ext cx="2013515" cy="1022866"/>
          </a:xfrm>
          <a:prstGeom prst="rect">
            <a:avLst/>
          </a:prstGeom>
        </p:spPr>
      </p:pic>
      <p:pic>
        <p:nvPicPr>
          <p:cNvPr id="22" name="Afbeelding 21" descr="Afbeelding met buiten, gras, kikker, staand&#10;&#10;Automatisch gegenereerde beschrijving">
            <a:extLst>
              <a:ext uri="{FF2B5EF4-FFF2-40B4-BE49-F238E27FC236}">
                <a16:creationId xmlns:a16="http://schemas.microsoft.com/office/drawing/2014/main" id="{91B8BE30-11A5-44D0-8288-3D225BD794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01151" y="4941168"/>
            <a:ext cx="1489938" cy="995279"/>
          </a:xfrm>
          <a:prstGeom prst="rect">
            <a:avLst/>
          </a:prstGeom>
        </p:spPr>
      </p:pic>
      <p:pic>
        <p:nvPicPr>
          <p:cNvPr id="3" name="Afbeelding 2">
            <a:extLst>
              <a:ext uri="{FF2B5EF4-FFF2-40B4-BE49-F238E27FC236}">
                <a16:creationId xmlns:a16="http://schemas.microsoft.com/office/drawing/2014/main" id="{76194273-16DC-41FB-B065-3ADA957608F9}"/>
              </a:ext>
            </a:extLst>
          </p:cNvPr>
          <p:cNvPicPr>
            <a:picLocks noChangeAspect="1"/>
          </p:cNvPicPr>
          <p:nvPr/>
        </p:nvPicPr>
        <p:blipFill>
          <a:blip r:embed="rId8"/>
          <a:stretch>
            <a:fillRect/>
          </a:stretch>
        </p:blipFill>
        <p:spPr>
          <a:xfrm>
            <a:off x="5070963" y="4948138"/>
            <a:ext cx="1926808" cy="1630893"/>
          </a:xfrm>
          <a:prstGeom prst="rect">
            <a:avLst/>
          </a:prstGeom>
        </p:spPr>
      </p:pic>
      <p:sp>
        <p:nvSpPr>
          <p:cNvPr id="24" name="Text Box 14">
            <a:extLst>
              <a:ext uri="{FF2B5EF4-FFF2-40B4-BE49-F238E27FC236}">
                <a16:creationId xmlns:a16="http://schemas.microsoft.com/office/drawing/2014/main" id="{4989E526-E5EC-48CC-8004-A62D4629F68C}"/>
              </a:ext>
            </a:extLst>
          </p:cNvPr>
          <p:cNvSpPr txBox="1"/>
          <p:nvPr/>
        </p:nvSpPr>
        <p:spPr>
          <a:xfrm>
            <a:off x="6245487" y="4437571"/>
            <a:ext cx="2502978" cy="4559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3" name="Tekstvak 2">
            <a:extLst>
              <a:ext uri="{FF2B5EF4-FFF2-40B4-BE49-F238E27FC236}">
                <a16:creationId xmlns:a16="http://schemas.microsoft.com/office/drawing/2014/main" id="{E5BEFE9D-AB1F-48D4-B1B6-F3B2D1FFE95F}"/>
              </a:ext>
            </a:extLst>
          </p:cNvPr>
          <p:cNvSpPr txBox="1">
            <a:spLocks noChangeArrowheads="1"/>
          </p:cNvSpPr>
          <p:nvPr/>
        </p:nvSpPr>
        <p:spPr bwMode="auto">
          <a:xfrm>
            <a:off x="6257701" y="4379326"/>
            <a:ext cx="1962278" cy="4806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de grond</a:t>
            </a:r>
            <a:endParaRPr lang="nl-NL" sz="1100" dirty="0">
              <a:effectLst/>
              <a:latin typeface="Calibri"/>
              <a:ea typeface="Calibri"/>
              <a:cs typeface="Times New Roman"/>
            </a:endParaRPr>
          </a:p>
        </p:txBody>
      </p:sp>
    </p:spTree>
    <p:extLst>
      <p:ext uri="{BB962C8B-B14F-4D97-AF65-F5344CB8AC3E}">
        <p14:creationId xmlns:p14="http://schemas.microsoft.com/office/powerpoint/2010/main" val="103822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het volk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Plaatjes Efteling ">
            <a:extLst>
              <a:ext uri="{FF2B5EF4-FFF2-40B4-BE49-F238E27FC236}">
                <a16:creationId xmlns:a16="http://schemas.microsoft.com/office/drawing/2014/main" id="{4215F3F2-BD85-44AF-8B2C-005010F3BC8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1331640" y="2420888"/>
            <a:ext cx="6348232" cy="2620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9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ongeveer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2" name="Afbeelding 11" descr="Afbeelding met persoon, kleding, jong, jongen&#10;&#10;Automatisch gegenereerde beschrijving">
            <a:extLst>
              <a:ext uri="{FF2B5EF4-FFF2-40B4-BE49-F238E27FC236}">
                <a16:creationId xmlns:a16="http://schemas.microsoft.com/office/drawing/2014/main" id="{4A78FA19-91FA-47E1-9A24-A3A2BA836D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2304197"/>
            <a:ext cx="6192688" cy="4136716"/>
          </a:xfrm>
          <a:prstGeom prst="rect">
            <a:avLst/>
          </a:prstGeom>
        </p:spPr>
      </p:pic>
      <p:sp>
        <p:nvSpPr>
          <p:cNvPr id="13" name="Gedachtewolkje: wolk 12">
            <a:extLst>
              <a:ext uri="{FF2B5EF4-FFF2-40B4-BE49-F238E27FC236}">
                <a16:creationId xmlns:a16="http://schemas.microsoft.com/office/drawing/2014/main" id="{BAD6D2BD-1243-4E7B-82B2-629A60F6033D}"/>
              </a:ext>
            </a:extLst>
          </p:cNvPr>
          <p:cNvSpPr/>
          <p:nvPr/>
        </p:nvSpPr>
        <p:spPr>
          <a:xfrm>
            <a:off x="4788024" y="444881"/>
            <a:ext cx="4104456" cy="2736304"/>
          </a:xfrm>
          <a:prstGeom prst="cloudCallout">
            <a:avLst>
              <a:gd name="adj1" fmla="val -45200"/>
              <a:gd name="adj2" fmla="val 59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boom, buiten, grond, gebied&#10;&#10;Automatisch gegenereerde beschrijving">
            <a:extLst>
              <a:ext uri="{FF2B5EF4-FFF2-40B4-BE49-F238E27FC236}">
                <a16:creationId xmlns:a16="http://schemas.microsoft.com/office/drawing/2014/main" id="{C0AEAA27-A2F9-4665-BB10-4A9E07D712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8264" y="692696"/>
            <a:ext cx="1303986" cy="931046"/>
          </a:xfrm>
          <a:prstGeom prst="rect">
            <a:avLst/>
          </a:prstGeom>
        </p:spPr>
      </p:pic>
      <p:sp>
        <p:nvSpPr>
          <p:cNvPr id="14" name="Tekstvak 13">
            <a:extLst>
              <a:ext uri="{FF2B5EF4-FFF2-40B4-BE49-F238E27FC236}">
                <a16:creationId xmlns:a16="http://schemas.microsoft.com/office/drawing/2014/main" id="{0D8C3F79-941F-4DFC-B75D-B6B33489C5DE}"/>
              </a:ext>
            </a:extLst>
          </p:cNvPr>
          <p:cNvSpPr txBox="1"/>
          <p:nvPr/>
        </p:nvSpPr>
        <p:spPr>
          <a:xfrm>
            <a:off x="5292080" y="1484785"/>
            <a:ext cx="3096344" cy="1200329"/>
          </a:xfrm>
          <a:prstGeom prst="rect">
            <a:avLst/>
          </a:prstGeom>
          <a:noFill/>
        </p:spPr>
        <p:txBody>
          <a:bodyPr wrap="square" rtlCol="0">
            <a:spAutoFit/>
          </a:bodyPr>
          <a:lstStyle/>
          <a:p>
            <a:r>
              <a:rPr lang="nl-NL" sz="2400" dirty="0">
                <a:solidFill>
                  <a:srgbClr val="92D050"/>
                </a:solidFill>
              </a:rPr>
              <a:t>In het dorp van de Laven staan ongeveer 15 huizen. </a:t>
            </a:r>
          </a:p>
        </p:txBody>
      </p:sp>
    </p:spTree>
    <p:extLst>
      <p:ext uri="{BB962C8B-B14F-4D97-AF65-F5344CB8AC3E}">
        <p14:creationId xmlns:p14="http://schemas.microsoft.com/office/powerpoint/2010/main" val="853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oer-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descr="Efteling on Twitter: &amp;quot;Wij zouden je nooit in de steek Laven! ^Rens… &amp;quot;">
            <a:extLst>
              <a:ext uri="{FF2B5EF4-FFF2-40B4-BE49-F238E27FC236}">
                <a16:creationId xmlns:a16="http://schemas.microsoft.com/office/drawing/2014/main" id="{295A70A0-AC1D-422A-A764-1A76A8F301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1519530"/>
            <a:ext cx="7272808" cy="4848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02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het apparaat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descr="Efteling on Twitter: &amp;quot;Wij zouden je nooit in de steek Laven! ^Rens… &amp;quot;">
            <a:extLst>
              <a:ext uri="{FF2B5EF4-FFF2-40B4-BE49-F238E27FC236}">
                <a16:creationId xmlns:a16="http://schemas.microsoft.com/office/drawing/2014/main" id="{295A70A0-AC1D-422A-A764-1A76A8F3014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3815" y="1875476"/>
            <a:ext cx="6104565" cy="406971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wit&#10;&#10;Automatisch gegenereerde beschrijving">
            <a:extLst>
              <a:ext uri="{FF2B5EF4-FFF2-40B4-BE49-F238E27FC236}">
                <a16:creationId xmlns:a16="http://schemas.microsoft.com/office/drawing/2014/main" id="{C85F4FA2-1876-4588-87CE-8CE24C64FC1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800" y="1700808"/>
            <a:ext cx="1855207" cy="2520280"/>
          </a:xfrm>
          <a:prstGeom prst="rect">
            <a:avLst/>
          </a:prstGeom>
        </p:spPr>
      </p:pic>
      <p:pic>
        <p:nvPicPr>
          <p:cNvPr id="9" name="Afbeelding 8" descr="Afbeelding met stofzuigen, keukenapparaat&#10;&#10;Automatisch gegenereerde beschrijving">
            <a:extLst>
              <a:ext uri="{FF2B5EF4-FFF2-40B4-BE49-F238E27FC236}">
                <a16:creationId xmlns:a16="http://schemas.microsoft.com/office/drawing/2014/main" id="{13FBF990-2153-4057-80AC-8A8A7146EF0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477" y="4572644"/>
            <a:ext cx="1923417" cy="2113646"/>
          </a:xfrm>
          <a:prstGeom prst="rect">
            <a:avLst/>
          </a:prstGeom>
        </p:spPr>
      </p:pic>
      <p:sp>
        <p:nvSpPr>
          <p:cNvPr id="10" name="Vermenigvuldigingsteken 9">
            <a:extLst>
              <a:ext uri="{FF2B5EF4-FFF2-40B4-BE49-F238E27FC236}">
                <a16:creationId xmlns:a16="http://schemas.microsoft.com/office/drawing/2014/main" id="{A417B11A-636A-42E9-BB82-B4EBF0AD57A4}"/>
              </a:ext>
            </a:extLst>
          </p:cNvPr>
          <p:cNvSpPr/>
          <p:nvPr/>
        </p:nvSpPr>
        <p:spPr>
          <a:xfrm>
            <a:off x="267477" y="2060848"/>
            <a:ext cx="2116338" cy="2113646"/>
          </a:xfrm>
          <a:prstGeom prst="mathMultiply">
            <a:avLst>
              <a:gd name="adj1" fmla="val 85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
        <p:nvSpPr>
          <p:cNvPr id="12" name="Vermenigvuldigingsteken 11">
            <a:extLst>
              <a:ext uri="{FF2B5EF4-FFF2-40B4-BE49-F238E27FC236}">
                <a16:creationId xmlns:a16="http://schemas.microsoft.com/office/drawing/2014/main" id="{573A6CB3-8DFE-4EDA-97A1-2762B76AA354}"/>
              </a:ext>
            </a:extLst>
          </p:cNvPr>
          <p:cNvSpPr/>
          <p:nvPr/>
        </p:nvSpPr>
        <p:spPr>
          <a:xfrm>
            <a:off x="74556" y="4607091"/>
            <a:ext cx="2116338" cy="2113646"/>
          </a:xfrm>
          <a:prstGeom prst="mathMultiply">
            <a:avLst>
              <a:gd name="adj1" fmla="val 85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2016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onderzoeker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5122" name="Picture 2" descr="Help, de scholen staken! Wat nu?">
            <a:extLst>
              <a:ext uri="{FF2B5EF4-FFF2-40B4-BE49-F238E27FC236}">
                <a16:creationId xmlns:a16="http://schemas.microsoft.com/office/drawing/2014/main" id="{B4E3FFAD-712E-409C-85E3-629A1EA16C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3128" y="1988840"/>
            <a:ext cx="7270143" cy="413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0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de mammoet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zoogdier&#10;&#10;Automatisch gegenereerde beschrijving">
            <a:extLst>
              <a:ext uri="{FF2B5EF4-FFF2-40B4-BE49-F238E27FC236}">
                <a16:creationId xmlns:a16="http://schemas.microsoft.com/office/drawing/2014/main" id="{08E7767B-A158-499B-99B2-9C5318AB96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519530"/>
            <a:ext cx="7704856" cy="4345540"/>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guitig</a:t>
            </a:r>
            <a:endParaRPr lang="nl-NL" sz="6800" b="1" u="sng" dirty="0">
              <a:latin typeface="Century Gothic" panose="020B0502020202020204" pitchFamily="34" charset="0"/>
            </a:endParaRPr>
          </a:p>
        </p:txBody>
      </p:sp>
      <p:grpSp>
        <p:nvGrpSpPr>
          <p:cNvPr id="5" name="Groep 4">
            <a:extLst>
              <a:ext uri="{FF2B5EF4-FFF2-40B4-BE49-F238E27FC236}">
                <a16:creationId xmlns:a16="http://schemas.microsoft.com/office/drawing/2014/main" id="{88796614-AC09-4A2A-99EC-1BE2CF50F01B}"/>
              </a:ext>
            </a:extLst>
          </p:cNvPr>
          <p:cNvGrpSpPr/>
          <p:nvPr/>
        </p:nvGrpSpPr>
        <p:grpSpPr>
          <a:xfrm>
            <a:off x="4716016" y="980728"/>
            <a:ext cx="3558511" cy="5327111"/>
            <a:chOff x="2483768" y="1340767"/>
            <a:chExt cx="3558511" cy="5327111"/>
          </a:xfrm>
        </p:grpSpPr>
        <p:pic>
          <p:nvPicPr>
            <p:cNvPr id="7" name="Afbeelding 6" descr="Afbeelding met boom, buiten, lucht, plant&#10;&#10;Automatisch gegenereerde beschrijving">
              <a:extLst>
                <a:ext uri="{FF2B5EF4-FFF2-40B4-BE49-F238E27FC236}">
                  <a16:creationId xmlns:a16="http://schemas.microsoft.com/office/drawing/2014/main" id="{ADF14561-C2F5-4991-A687-6E50ACEC86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3768" y="1340767"/>
              <a:ext cx="3558511" cy="5327111"/>
            </a:xfrm>
            <a:prstGeom prst="rect">
              <a:avLst/>
            </a:prstGeom>
          </p:spPr>
        </p:pic>
        <p:sp>
          <p:nvSpPr>
            <p:cNvPr id="8" name="Pijl: rechts 7">
              <a:extLst>
                <a:ext uri="{FF2B5EF4-FFF2-40B4-BE49-F238E27FC236}">
                  <a16:creationId xmlns:a16="http://schemas.microsoft.com/office/drawing/2014/main" id="{759E0864-65E8-431B-A080-CEEBD8DF854B}"/>
                </a:ext>
              </a:extLst>
            </p:cNvPr>
            <p:cNvSpPr/>
            <p:nvPr/>
          </p:nvSpPr>
          <p:spPr>
            <a:xfrm>
              <a:off x="2555776" y="3284984"/>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3074" name="Picture 2" descr="Het volk van Laaf figurines- en action figures-catalogus">
            <a:extLst>
              <a:ext uri="{FF2B5EF4-FFF2-40B4-BE49-F238E27FC236}">
                <a16:creationId xmlns:a16="http://schemas.microsoft.com/office/drawing/2014/main" id="{E94886B2-5042-4FD1-8A16-021F5A3A22F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3568" y="2196155"/>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2574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5627</TotalTime>
  <Words>855</Words>
  <Application>Microsoft Office PowerPoint</Application>
  <PresentationFormat>Diavoorstelling (4:3)</PresentationFormat>
  <Paragraphs>204</Paragraphs>
  <Slides>23</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Harmsel, Marjan ter</cp:lastModifiedBy>
  <cp:revision>1254</cp:revision>
  <dcterms:created xsi:type="dcterms:W3CDTF">2020-12-15T09:16:44Z</dcterms:created>
  <dcterms:modified xsi:type="dcterms:W3CDTF">2021-09-14T09:11:50Z</dcterms:modified>
</cp:coreProperties>
</file>