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317" r:id="rId2"/>
    <p:sldId id="548" r:id="rId3"/>
    <p:sldId id="1243" r:id="rId4"/>
    <p:sldId id="1238" r:id="rId5"/>
    <p:sldId id="1291" r:id="rId6"/>
    <p:sldId id="1265" r:id="rId7"/>
    <p:sldId id="1245" r:id="rId8"/>
    <p:sldId id="1241" r:id="rId9"/>
    <p:sldId id="1244" r:id="rId10"/>
    <p:sldId id="934" r:id="rId11"/>
    <p:sldId id="1428" r:id="rId12"/>
    <p:sldId id="1351" r:id="rId13"/>
    <p:sldId id="1430" r:id="rId14"/>
    <p:sldId id="1350" r:id="rId15"/>
    <p:sldId id="1429" r:id="rId16"/>
    <p:sldId id="1174" r:id="rId17"/>
    <p:sldId id="1431"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243"/>
            <p14:sldId id="1238"/>
            <p14:sldId id="1291"/>
            <p14:sldId id="1265"/>
            <p14:sldId id="1245"/>
            <p14:sldId id="1241"/>
            <p14:sldId id="1244"/>
            <p14:sldId id="934"/>
            <p14:sldId id="1428"/>
            <p14:sldId id="1351"/>
            <p14:sldId id="1430"/>
            <p14:sldId id="1350"/>
            <p14:sldId id="1429"/>
            <p14:sldId id="1174"/>
            <p14:sldId id="14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AF4"/>
    <a:srgbClr val="EEF6EE"/>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4" autoAdjust="0"/>
    <p:restoredTop sz="78268" autoAdjust="0"/>
  </p:normalViewPr>
  <p:slideViewPr>
    <p:cSldViewPr>
      <p:cViewPr varScale="1">
        <p:scale>
          <a:sx n="67" d="100"/>
          <a:sy n="67" d="100"/>
        </p:scale>
        <p:origin x="1853"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24-8-2021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24-8-2021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r>
              <a:rPr lang="nl-NL" sz="1400" dirty="0"/>
              <a:t>-Het statiegeld: het geld dat je betaalt voor een verpakking en dat je terugkrijgt als je de verpakking weer inlevert</a:t>
            </a:r>
          </a:p>
          <a:p>
            <a:pPr marL="0" indent="0">
              <a:buNone/>
            </a:pPr>
            <a:r>
              <a:rPr lang="nl-NL" sz="1400" dirty="0"/>
              <a:t>Schadelijk: slecht, het maakt dingen kapot</a:t>
            </a:r>
          </a:p>
          <a:p>
            <a:pPr marL="0" indent="0">
              <a:buNone/>
            </a:pPr>
            <a:r>
              <a:rPr lang="nl-NL" sz="1400" dirty="0"/>
              <a:t>Vergaan: ophouden te bestaan, kapot gaan</a:t>
            </a:r>
          </a:p>
          <a:p>
            <a:pPr marL="0" indent="0">
              <a:buNone/>
            </a:pPr>
            <a:r>
              <a:rPr lang="nl-NL" sz="1400" dirty="0"/>
              <a:t>-De automaat: de machine die iets doet wat vroeger mensen moesten doen</a:t>
            </a:r>
          </a:p>
          <a:p>
            <a:pPr marL="0" indent="0">
              <a:buNone/>
            </a:pPr>
            <a:r>
              <a:rPr lang="nl-NL" sz="1400" dirty="0"/>
              <a:t>-Innemen: ophalen en even bij je houden</a:t>
            </a:r>
          </a:p>
          <a:p>
            <a:pPr marL="0" indent="0">
              <a:buNone/>
            </a:pPr>
            <a:r>
              <a:rPr lang="nl-NL" sz="1400" dirty="0"/>
              <a:t>De deskundige: iemand die veel van iets weet</a:t>
            </a:r>
          </a:p>
          <a:p>
            <a:pPr marL="0" indent="0">
              <a:buNone/>
            </a:pPr>
            <a:r>
              <a:rPr lang="nl-NL" sz="1400" dirty="0"/>
              <a:t>Het zwerfafval: de rommel die op straat en in de natuur blijft liggen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60220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41019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1831455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3624927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2293249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4057571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45916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36009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24-8-2021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24-8-2021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24-8-2021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24-8-2021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24-8-2021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24-8-2021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24-8-2021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24-8-2021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24-8-2021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24-8-2021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24-8-2021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24-8-2021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0.png"/><Relationship Id="rId7"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jpeg"/></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29.png"/><Relationship Id="rId7"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1.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0444" y="0"/>
            <a:ext cx="9144000" cy="6858000"/>
          </a:xfrm>
        </p:spPr>
        <p:txBody>
          <a:bodyPr>
            <a:noAutofit/>
          </a:bodyPr>
          <a:lstStyle/>
          <a:p>
            <a:pPr marL="0" indent="0">
              <a:buNone/>
            </a:pPr>
            <a:r>
              <a:rPr lang="nl-NL" sz="2000" u="sng" dirty="0"/>
              <a:t>Semantisatieverhaal AA:</a:t>
            </a:r>
          </a:p>
          <a:p>
            <a:pPr marL="0" indent="0">
              <a:buNone/>
            </a:pPr>
            <a:r>
              <a:rPr lang="nl-NL" sz="2000" dirty="0"/>
              <a:t>Vorige week kwam ik weer eens in de supermarkt bij ons in het dorp. Toen ik naar binnen liep zag ik dat er iets veranderd was. Ik geloofde mijn ogen niet. Ze hebben daar nu de grootste </a:t>
            </a:r>
            <a:r>
              <a:rPr lang="nl-NL" sz="2000" b="1" u="sng" dirty="0"/>
              <a:t>automaat</a:t>
            </a:r>
            <a:r>
              <a:rPr lang="nl-NL" sz="2000" dirty="0"/>
              <a:t> die ik ooit gezien heb. Een flessenautomaat! De automaat is </a:t>
            </a:r>
            <a:r>
              <a:rPr lang="nl-NL" sz="2000" b="1" i="1" dirty="0"/>
              <a:t>de machine die iets doet wat vroeger mensen moesten doen. </a:t>
            </a:r>
            <a:r>
              <a:rPr lang="nl-NL" sz="2000" dirty="0"/>
              <a:t>Toen ik goed keek, zag ik dat deze automaat niet alleen flessen </a:t>
            </a:r>
            <a:r>
              <a:rPr lang="nl-NL" sz="2000" b="1" u="sng" dirty="0"/>
              <a:t>inneemt</a:t>
            </a:r>
            <a:r>
              <a:rPr lang="nl-NL" sz="2000" dirty="0"/>
              <a:t>. Innemen betekent </a:t>
            </a:r>
            <a:r>
              <a:rPr lang="nl-NL" sz="2000" b="1" i="1" dirty="0"/>
              <a:t>ophalen en even bij je houden</a:t>
            </a:r>
            <a:r>
              <a:rPr lang="nl-NL" sz="2000" dirty="0"/>
              <a:t>. Nee… deze grote automaat neemt bijvoorbeeld ook batterijen, kleren en mobieltjes in. En wat zo bijzonder is, deze automaat geeft je ook </a:t>
            </a:r>
            <a:r>
              <a:rPr lang="nl-NL" sz="2000" b="1" u="sng" dirty="0"/>
              <a:t>het </a:t>
            </a:r>
            <a:r>
              <a:rPr lang="nl-NL" sz="2000" b="1" dirty="0"/>
              <a:t>statiegeld </a:t>
            </a:r>
            <a:r>
              <a:rPr lang="nl-NL" sz="2000" dirty="0"/>
              <a:t>terug. Statiegeld is </a:t>
            </a:r>
            <a:r>
              <a:rPr lang="nl-NL" sz="2000" b="1" i="1" dirty="0"/>
              <a:t>het geld dat je betaalt voor een verpakking en dat je terugkrijgt als je de verpakking weer inlevert</a:t>
            </a:r>
            <a:r>
              <a:rPr lang="nl-NL" sz="2000" dirty="0"/>
              <a:t>. </a:t>
            </a:r>
            <a:br>
              <a:rPr lang="nl-NL" sz="2000" dirty="0"/>
            </a:br>
            <a:r>
              <a:rPr lang="nl-NL" sz="2000" dirty="0"/>
              <a:t>Maar waarom is het zo belangrijk dat mensen hun spullen weer inleveren? </a:t>
            </a:r>
            <a:r>
              <a:rPr lang="nl-NL" sz="2000" b="1" u="sng" dirty="0"/>
              <a:t>De deskundige</a:t>
            </a:r>
            <a:r>
              <a:rPr lang="nl-NL" sz="2000" dirty="0"/>
              <a:t>, </a:t>
            </a:r>
            <a:r>
              <a:rPr lang="nl-NL" sz="2000" b="1" i="1" dirty="0"/>
              <a:t>iemand die veel weet van iets</a:t>
            </a:r>
            <a:r>
              <a:rPr lang="nl-NL" sz="2000" dirty="0"/>
              <a:t>, zegt dat we spullen moet inleveren zodat we de grondstoffen weer kunnen gebruiken. In mobieltjes zit bijvoorbeeld koper en tin. En dat hoeven we dan niet meer uit de grond te halen.  En we weten allemaal ook wel dat we afval, bijvoorbeeld plastic flesjes en blikjes, in de prullenbak moeten gooien. Als we dit op straat gooien dan wordt het </a:t>
            </a:r>
            <a:r>
              <a:rPr lang="nl-NL" sz="2000" b="1" u="sng" dirty="0"/>
              <a:t>zwerfafval</a:t>
            </a:r>
            <a:r>
              <a:rPr lang="nl-NL" sz="2000" dirty="0"/>
              <a:t>, </a:t>
            </a:r>
            <a:r>
              <a:rPr lang="nl-NL" sz="2000" b="1" i="1" dirty="0"/>
              <a:t>rommel die op straat en in de natuur blijft liggen. </a:t>
            </a:r>
            <a:r>
              <a:rPr lang="nl-NL" sz="2000" dirty="0"/>
              <a:t>En dit afval zal nooit </a:t>
            </a:r>
            <a:r>
              <a:rPr lang="nl-NL" sz="2000" b="1" u="sng" dirty="0"/>
              <a:t>vergaan</a:t>
            </a:r>
            <a:r>
              <a:rPr lang="nl-NL" sz="2000" dirty="0"/>
              <a:t>, </a:t>
            </a:r>
            <a:r>
              <a:rPr lang="nl-NL" sz="2000" b="1" i="1" dirty="0"/>
              <a:t>houdt nooit op te bestaan, gaat nooit kapot. </a:t>
            </a:r>
            <a:r>
              <a:rPr lang="nl-NL" sz="2000" dirty="0"/>
              <a:t>Zoals jullie misschien nog wel weten komt het meeste zwerfafval terecht in de zee. En daar wordt het één grote plastic soep. Afval in de natuur is </a:t>
            </a:r>
            <a:r>
              <a:rPr lang="nl-NL" sz="2000" b="1" u="sng" dirty="0"/>
              <a:t>schadelijk</a:t>
            </a:r>
            <a:r>
              <a:rPr lang="nl-NL" sz="2000" dirty="0"/>
              <a:t> voor mens en dier. Het is </a:t>
            </a:r>
            <a:r>
              <a:rPr lang="nl-NL" sz="2000" b="1" i="1" dirty="0"/>
              <a:t>slecht, het maakt dingen kapot. </a:t>
            </a:r>
            <a:r>
              <a:rPr lang="nl-NL" sz="2000" dirty="0"/>
              <a:t>Gooien jullie altijd al jullie afval in de prullenbak?</a:t>
            </a:r>
            <a:endParaRPr lang="nl-NL" sz="2000" b="1" i="1" dirty="0"/>
          </a:p>
          <a:p>
            <a:pPr marL="0" indent="0">
              <a:buNone/>
            </a:pPr>
            <a:endParaRPr lang="nl-NL" sz="2000" dirty="0"/>
          </a:p>
          <a:p>
            <a:pPr marL="0" indent="0">
              <a:buNone/>
            </a:pPr>
            <a:endParaRPr lang="nl-NL" sz="2000" dirty="0"/>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hthoek 4">
            <a:extLst>
              <a:ext uri="{FF2B5EF4-FFF2-40B4-BE49-F238E27FC236}">
                <a16:creationId xmlns:a16="http://schemas.microsoft.com/office/drawing/2014/main" id="{ADC2D12A-7E09-405F-81D7-7B06C0AC1B5A}"/>
              </a:ext>
            </a:extLst>
          </p:cNvPr>
          <p:cNvSpPr/>
          <p:nvPr/>
        </p:nvSpPr>
        <p:spPr>
          <a:xfrm>
            <a:off x="3995936" y="3445024"/>
            <a:ext cx="4572000" cy="369332"/>
          </a:xfrm>
          <a:prstGeom prst="rect">
            <a:avLst/>
          </a:prstGeom>
        </p:spPr>
        <p:txBody>
          <a:bodyPr>
            <a:spAutoFit/>
          </a:bodyPr>
          <a:lstStyle/>
          <a:p>
            <a:endParaRPr lang="nl-NL" dirty="0"/>
          </a:p>
        </p:txBody>
      </p:sp>
      <p:sp>
        <p:nvSpPr>
          <p:cNvPr id="6" name="Rectangle 1">
            <a:extLst>
              <a:ext uri="{FF2B5EF4-FFF2-40B4-BE49-F238E27FC236}">
                <a16:creationId xmlns:a16="http://schemas.microsoft.com/office/drawing/2014/main" id="{D0783D60-8CCC-4FEB-A5E1-BC0B82D9D936}"/>
              </a:ext>
            </a:extLst>
          </p:cNvPr>
          <p:cNvSpPr>
            <a:spLocks noChangeArrowheads="1"/>
          </p:cNvSpPr>
          <p:nvPr/>
        </p:nvSpPr>
        <p:spPr bwMode="auto">
          <a:xfrm>
            <a:off x="0" y="-21862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2576" y="329425"/>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vergaan</a:t>
            </a:r>
            <a:endParaRPr lang="nl-NL" sz="48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2"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gedijen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646624"/>
            <a:ext cx="4226574" cy="470007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ophouden te bestaan, kapot gaan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Het duurt ongeveer 8 weken voordat een appel  in de natuur zal </a:t>
            </a:r>
            <a:r>
              <a:rPr lang="nl-NL" sz="2000" i="1" u="sng" dirty="0">
                <a:solidFill>
                  <a:srgbClr val="387038"/>
                </a:solidFill>
                <a:latin typeface="Century Gothic" panose="020B0502020202020204" pitchFamily="34" charset="0"/>
                <a:ea typeface="Calibri"/>
                <a:cs typeface="Times New Roman"/>
              </a:rPr>
              <a:t>vergaan</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7911" y="1606886"/>
            <a:ext cx="4226575" cy="45584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bloeien, groeien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tomatenplantjes </a:t>
            </a:r>
            <a:r>
              <a:rPr lang="nl-NL" sz="2000" i="1" u="sng" dirty="0">
                <a:solidFill>
                  <a:srgbClr val="387038"/>
                </a:solidFill>
                <a:latin typeface="Century Gothic" panose="020B0502020202020204" pitchFamily="34" charset="0"/>
                <a:ea typeface="Calibri"/>
                <a:cs typeface="Times New Roman"/>
              </a:rPr>
              <a:t>gedijen</a:t>
            </a:r>
            <a:r>
              <a:rPr lang="nl-NL" sz="2000" i="1" dirty="0">
                <a:solidFill>
                  <a:srgbClr val="387038"/>
                </a:solidFill>
                <a:latin typeface="Century Gothic" panose="020B0502020202020204" pitchFamily="34" charset="0"/>
                <a:ea typeface="Calibri"/>
                <a:cs typeface="Times New Roman"/>
              </a:rPr>
              <a:t> goed bij dit warme weer.</a:t>
            </a: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340" y="2643436"/>
            <a:ext cx="3314987" cy="2269806"/>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20072" y="2643436"/>
            <a:ext cx="3352895" cy="2239734"/>
          </a:xfrm>
          <a:prstGeom prst="rect">
            <a:avLst/>
          </a:prstGeom>
        </p:spPr>
      </p:pic>
    </p:spTree>
    <p:extLst>
      <p:ext uri="{BB962C8B-B14F-4D97-AF65-F5344CB8AC3E}">
        <p14:creationId xmlns:p14="http://schemas.microsoft.com/office/powerpoint/2010/main" val="3955866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 y="332656"/>
            <a:ext cx="4737911"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schadelijk</a:t>
            </a:r>
          </a:p>
        </p:txBody>
      </p:sp>
      <p:sp>
        <p:nvSpPr>
          <p:cNvPr id="13" name="Tekstvak 2"/>
          <p:cNvSpPr txBox="1">
            <a:spLocks noChangeArrowheads="1"/>
          </p:cNvSpPr>
          <p:nvPr/>
        </p:nvSpPr>
        <p:spPr bwMode="auto">
          <a:xfrm>
            <a:off x="4250443" y="301378"/>
            <a:ext cx="4824537" cy="64082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gezond</a:t>
            </a:r>
            <a:r>
              <a:rPr lang="nl-NL" sz="5900" b="1" dirty="0">
                <a:solidFill>
                  <a:srgbClr val="387038"/>
                </a:solidFill>
                <a:effectLst/>
                <a:latin typeface="Century Gothic" panose="020B0502020202020204" pitchFamily="34" charset="0"/>
                <a:ea typeface="Calibri"/>
                <a:cs typeface="Times New Roman"/>
              </a:rPr>
              <a:t> </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2273" y="1592740"/>
            <a:ext cx="4226574" cy="45738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slecht, het maakt dingen kapot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4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u="sng"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Afval in de natuur is </a:t>
            </a:r>
            <a:r>
              <a:rPr lang="nl-NL" sz="2000" i="1" u="sng" dirty="0">
                <a:solidFill>
                  <a:srgbClr val="387038"/>
                </a:solidFill>
                <a:latin typeface="Century Gothic" panose="020B0502020202020204" pitchFamily="34" charset="0"/>
                <a:ea typeface="Calibri"/>
                <a:cs typeface="Times New Roman"/>
              </a:rPr>
              <a:t>schadelijk</a:t>
            </a:r>
            <a:r>
              <a:rPr lang="nl-NL" sz="2000" i="1" dirty="0">
                <a:solidFill>
                  <a:srgbClr val="387038"/>
                </a:solidFill>
                <a:latin typeface="Century Gothic" panose="020B0502020202020204" pitchFamily="34" charset="0"/>
                <a:ea typeface="Calibri"/>
                <a:cs typeface="Times New Roman"/>
              </a:rPr>
              <a:t> voor mens en dier.</a:t>
            </a:r>
          </a:p>
          <a:p>
            <a:pPr algn="ctr">
              <a:spcAft>
                <a:spcPts val="0"/>
              </a:spcAft>
            </a:pPr>
            <a:endParaRPr lang="nl-NL"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55842" y="1487439"/>
            <a:ext cx="4226575" cy="45738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goed, het maakt dingen beter</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40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000" dirty="0">
                <a:effectLst/>
                <a:latin typeface="Century Gothic" panose="020B0502020202020204" pitchFamily="34" charset="0"/>
                <a:ea typeface="Calibri"/>
                <a:cs typeface="Times New Roman"/>
              </a:rPr>
              <a:t>  </a:t>
            </a:r>
            <a:br>
              <a:rPr lang="nl-NL" sz="2000" i="1" dirty="0">
                <a:solidFill>
                  <a:srgbClr val="387038"/>
                </a:solidFill>
                <a:effectLst/>
                <a:latin typeface="Century Gothic" panose="020B0502020202020204" pitchFamily="34" charset="0"/>
                <a:ea typeface="Calibri"/>
                <a:cs typeface="Times New Roman"/>
              </a:rPr>
            </a:b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Schone lucht is </a:t>
            </a:r>
            <a:r>
              <a:rPr lang="nl-NL" sz="2000" i="1" u="sng" dirty="0">
                <a:solidFill>
                  <a:srgbClr val="387038"/>
                </a:solidFill>
                <a:effectLst/>
                <a:latin typeface="Century Gothic" panose="020B0502020202020204" pitchFamily="34" charset="0"/>
                <a:ea typeface="Calibri"/>
                <a:cs typeface="Times New Roman"/>
              </a:rPr>
              <a:t>gezond</a:t>
            </a:r>
            <a:r>
              <a:rPr lang="nl-NL" sz="2000" i="1" dirty="0">
                <a:solidFill>
                  <a:srgbClr val="387038"/>
                </a:solidFill>
                <a:effectLst/>
                <a:latin typeface="Century Gothic" panose="020B0502020202020204" pitchFamily="34" charset="0"/>
                <a:ea typeface="Calibri"/>
                <a:cs typeface="Times New Roman"/>
              </a:rPr>
              <a:t> voor mens en dier.</a:t>
            </a:r>
            <a:endParaRPr lang="nl-NL" sz="1100" dirty="0">
              <a:effectLst/>
              <a:latin typeface="Century Gothic" panose="020B0502020202020204" pitchFamily="34" charset="0"/>
              <a:ea typeface="Calibri"/>
              <a:cs typeface="Times New Roman"/>
            </a:endParaRPr>
          </a:p>
        </p:txBody>
      </p:sp>
      <p:pic>
        <p:nvPicPr>
          <p:cNvPr id="2" name="Afbeelding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4692" y="2800841"/>
            <a:ext cx="3228524" cy="2157677"/>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981266" y="2800841"/>
            <a:ext cx="3610513" cy="2157677"/>
          </a:xfrm>
          <a:prstGeom prst="rect">
            <a:avLst/>
          </a:prstGeom>
        </p:spPr>
      </p:pic>
    </p:spTree>
    <p:extLst>
      <p:ext uri="{BB962C8B-B14F-4D97-AF65-F5344CB8AC3E}">
        <p14:creationId xmlns:p14="http://schemas.microsoft.com/office/powerpoint/2010/main" val="1049646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6604" y="427502"/>
            <a:ext cx="4737911"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innemen</a:t>
            </a:r>
          </a:p>
        </p:txBody>
      </p:sp>
      <p:sp>
        <p:nvSpPr>
          <p:cNvPr id="13" name="Tekstvak 2"/>
          <p:cNvSpPr txBox="1">
            <a:spLocks noChangeArrowheads="1"/>
          </p:cNvSpPr>
          <p:nvPr/>
        </p:nvSpPr>
        <p:spPr bwMode="auto">
          <a:xfrm>
            <a:off x="4408948" y="358533"/>
            <a:ext cx="4824537" cy="64082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verstrekken</a:t>
            </a:r>
            <a:r>
              <a:rPr lang="nl-NL" sz="5900" b="1" dirty="0">
                <a:solidFill>
                  <a:srgbClr val="387038"/>
                </a:solidFill>
                <a:effectLst/>
                <a:latin typeface="Century Gothic" panose="020B0502020202020204" pitchFamily="34" charset="0"/>
                <a:ea typeface="Calibri"/>
                <a:cs typeface="Times New Roman"/>
              </a:rPr>
              <a:t> </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2273" y="1592740"/>
            <a:ext cx="4226574" cy="45738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ophalen en even bij je houden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4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Vroeger moesten ménsen de lege flessen </a:t>
            </a:r>
            <a:r>
              <a:rPr lang="nl-NL" sz="2000" i="1" u="sng" dirty="0">
                <a:solidFill>
                  <a:srgbClr val="387038"/>
                </a:solidFill>
                <a:latin typeface="Century Gothic" panose="020B0502020202020204" pitchFamily="34" charset="0"/>
                <a:ea typeface="Calibri"/>
                <a:cs typeface="Times New Roman"/>
              </a:rPr>
              <a:t>innemen</a:t>
            </a:r>
            <a:r>
              <a:rPr lang="nl-NL" sz="2000" i="1" dirty="0">
                <a:solidFill>
                  <a:srgbClr val="387038"/>
                </a:solidFill>
                <a:latin typeface="Century Gothic" panose="020B0502020202020204" pitchFamily="34" charset="0"/>
                <a:ea typeface="Calibri"/>
                <a:cs typeface="Times New Roman"/>
              </a:rPr>
              <a:t>. Nu is er een flessenautomaat.</a:t>
            </a:r>
          </a:p>
          <a:p>
            <a:pPr algn="ctr">
              <a:spcAft>
                <a:spcPts val="0"/>
              </a:spcAft>
            </a:pPr>
            <a:endParaRPr lang="nl-NL"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91120" y="1563793"/>
            <a:ext cx="4226575" cy="45738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 uitdelen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40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000" dirty="0">
                <a:effectLst/>
                <a:latin typeface="Century Gothic" panose="020B0502020202020204" pitchFamily="34" charset="0"/>
                <a:ea typeface="Calibri"/>
                <a:cs typeface="Times New Roman"/>
              </a:rPr>
              <a:t>  </a:t>
            </a:r>
            <a:br>
              <a:rPr lang="nl-NL" sz="2000" i="1" dirty="0">
                <a:solidFill>
                  <a:srgbClr val="387038"/>
                </a:solidFill>
                <a:effectLst/>
                <a:latin typeface="Century Gothic" panose="020B0502020202020204" pitchFamily="34" charset="0"/>
                <a:ea typeface="Calibri"/>
                <a:cs typeface="Times New Roman"/>
              </a:rPr>
            </a:b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Zij </a:t>
            </a:r>
            <a:r>
              <a:rPr lang="nl-NL" sz="2000" i="1" u="sng" dirty="0">
                <a:solidFill>
                  <a:srgbClr val="387038"/>
                </a:solidFill>
                <a:effectLst/>
                <a:latin typeface="Century Gothic" panose="020B0502020202020204" pitchFamily="34" charset="0"/>
                <a:ea typeface="Calibri"/>
                <a:cs typeface="Times New Roman"/>
              </a:rPr>
              <a:t>verstrekt</a:t>
            </a:r>
            <a:r>
              <a:rPr lang="nl-NL" sz="2000" i="1" dirty="0">
                <a:solidFill>
                  <a:srgbClr val="387038"/>
                </a:solidFill>
                <a:effectLst/>
                <a:latin typeface="Century Gothic" panose="020B0502020202020204" pitchFamily="34" charset="0"/>
                <a:ea typeface="Calibri"/>
                <a:cs typeface="Times New Roman"/>
              </a:rPr>
              <a:t> voedsel en drinken aan de vluchtelingen.</a:t>
            </a:r>
            <a:endParaRPr lang="nl-NL" sz="1100" dirty="0">
              <a:effectLst/>
              <a:latin typeface="Century Gothic" panose="020B0502020202020204" pitchFamily="34" charset="0"/>
              <a:ea typeface="Calibri"/>
              <a:cs typeface="Times New Roman"/>
            </a:endParaRPr>
          </a:p>
        </p:txBody>
      </p:sp>
      <p:pic>
        <p:nvPicPr>
          <p:cNvPr id="2" name="Afbeelding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3568" y="2564904"/>
            <a:ext cx="3204531" cy="2140831"/>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20072" y="2542648"/>
            <a:ext cx="3138923" cy="2088447"/>
          </a:xfrm>
          <a:prstGeom prst="rect">
            <a:avLst/>
          </a:prstGeom>
        </p:spPr>
      </p:pic>
    </p:spTree>
    <p:extLst>
      <p:ext uri="{BB962C8B-B14F-4D97-AF65-F5344CB8AC3E}">
        <p14:creationId xmlns:p14="http://schemas.microsoft.com/office/powerpoint/2010/main" val="825610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28825"/>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650494" y="551076"/>
            <a:ext cx="5089858"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286431" y="473606"/>
            <a:ext cx="5813961" cy="706252"/>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4800" b="1" dirty="0">
                <a:solidFill>
                  <a:prstClr val="black"/>
                </a:solidFill>
                <a:latin typeface="Century Gothic" panose="020B0502020202020204" pitchFamily="34" charset="0"/>
                <a:ea typeface="Calibri"/>
                <a:cs typeface="Times New Roman"/>
              </a:rPr>
              <a:t>de automaat</a:t>
            </a:r>
            <a:endParaRPr kumimoji="0" lang="nl-NL" sz="48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7" name="Text Box 14"/>
          <p:cNvSpPr txBox="1"/>
          <p:nvPr/>
        </p:nvSpPr>
        <p:spPr>
          <a:xfrm>
            <a:off x="318685" y="2708920"/>
            <a:ext cx="2454712" cy="12719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65396" y="2708921"/>
            <a:ext cx="3197235" cy="648072"/>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3600" dirty="0">
                <a:solidFill>
                  <a:prstClr val="black"/>
                </a:solidFill>
                <a:latin typeface="Century Gothic" panose="020B0502020202020204" pitchFamily="34" charset="0"/>
                <a:ea typeface="Calibri"/>
                <a:cs typeface="Times New Roman"/>
              </a:rPr>
              <a:t>de koffie-</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nl-NL" sz="400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1" name="Text Box 14"/>
          <p:cNvSpPr txBox="1"/>
          <p:nvPr/>
        </p:nvSpPr>
        <p:spPr>
          <a:xfrm>
            <a:off x="5825614" y="2708920"/>
            <a:ext cx="2799939" cy="12654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9" name="Text Box 14">
            <a:extLst>
              <a:ext uri="{FF2B5EF4-FFF2-40B4-BE49-F238E27FC236}">
                <a16:creationId xmlns:a16="http://schemas.microsoft.com/office/drawing/2014/main" id="{CE0A12AA-D1F8-4504-A860-DE2698771594}"/>
              </a:ext>
            </a:extLst>
          </p:cNvPr>
          <p:cNvSpPr txBox="1"/>
          <p:nvPr/>
        </p:nvSpPr>
        <p:spPr>
          <a:xfrm>
            <a:off x="3923928" y="1284726"/>
            <a:ext cx="4657810" cy="128017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20" name="Tekstvak 2">
            <a:extLst>
              <a:ext uri="{FF2B5EF4-FFF2-40B4-BE49-F238E27FC236}">
                <a16:creationId xmlns:a16="http://schemas.microsoft.com/office/drawing/2014/main" id="{72197F98-5130-4950-968B-BEF14CA76704}"/>
              </a:ext>
            </a:extLst>
          </p:cNvPr>
          <p:cNvSpPr txBox="1">
            <a:spLocks noChangeArrowheads="1"/>
          </p:cNvSpPr>
          <p:nvPr/>
        </p:nvSpPr>
        <p:spPr bwMode="auto">
          <a:xfrm>
            <a:off x="3491880" y="1227939"/>
            <a:ext cx="5089858" cy="1007448"/>
          </a:xfrm>
          <a:prstGeom prst="rect">
            <a:avLst/>
          </a:prstGeom>
          <a:noFill/>
          <a:ln w="9525">
            <a:noFill/>
            <a:miter lim="800000"/>
            <a:headEnd/>
            <a:tailEnd/>
          </a:ln>
        </p:spPr>
        <p:txBody>
          <a:bodyPr rot="0" vert="horz" wrap="square" lIns="91440" tIns="45720" rIns="91440" bIns="45720" anchor="t" anchorCtr="0">
            <a:noAutofit/>
          </a:bodyPr>
          <a:lstStyle/>
          <a:p>
            <a:pPr lvl="1" indent="-457200" eaLnBrk="0" fontAlgn="t" hangingPunct="0">
              <a:spcBef>
                <a:spcPct val="0"/>
              </a:spcBef>
              <a:spcAft>
                <a:spcPct val="0"/>
              </a:spcAft>
            </a:pPr>
            <a:r>
              <a:rPr lang="nl-NL" altLang="nl-NL" sz="2400" dirty="0">
                <a:solidFill>
                  <a:srgbClr val="4F4F4F"/>
                </a:solidFill>
                <a:latin typeface="Century Gothic" panose="020B0502020202020204" pitchFamily="34" charset="0"/>
              </a:rPr>
              <a:t>      = </a:t>
            </a:r>
            <a:r>
              <a:rPr lang="nl-NL" altLang="nl-NL" sz="2800" dirty="0">
                <a:solidFill>
                  <a:srgbClr val="4F4F4F"/>
                </a:solidFill>
                <a:latin typeface="Century Gothic" panose="020B0502020202020204" pitchFamily="34" charset="0"/>
              </a:rPr>
              <a:t>de machine die iets doet wat vroeger mensen moesten doen</a:t>
            </a:r>
          </a:p>
        </p:txBody>
      </p:sp>
      <p:sp>
        <p:nvSpPr>
          <p:cNvPr id="17" name="Text Box 14"/>
          <p:cNvSpPr txBox="1"/>
          <p:nvPr/>
        </p:nvSpPr>
        <p:spPr>
          <a:xfrm>
            <a:off x="2853057" y="2708920"/>
            <a:ext cx="2885398" cy="12719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9" name="Tekstvak 8">
            <a:extLst>
              <a:ext uri="{FF2B5EF4-FFF2-40B4-BE49-F238E27FC236}">
                <a16:creationId xmlns:a16="http://schemas.microsoft.com/office/drawing/2014/main" id="{3ADEAA87-E465-4772-9814-61E4F61C5D4B}"/>
              </a:ext>
            </a:extLst>
          </p:cNvPr>
          <p:cNvSpPr txBox="1"/>
          <p:nvPr/>
        </p:nvSpPr>
        <p:spPr>
          <a:xfrm>
            <a:off x="2580325" y="2683524"/>
            <a:ext cx="3573953" cy="646331"/>
          </a:xfrm>
          <a:prstGeom prst="rect">
            <a:avLst/>
          </a:prstGeom>
          <a:noFill/>
        </p:spPr>
        <p:txBody>
          <a:bodyPr wrap="square" rtlCol="0">
            <a:spAutoFit/>
          </a:bodyPr>
          <a:lstStyle/>
          <a:p>
            <a:pPr algn="ctr"/>
            <a:r>
              <a:rPr lang="nl-NL" sz="3600" dirty="0">
                <a:latin typeface="Century Gothic" panose="020B0502020202020204" pitchFamily="34" charset="0"/>
              </a:rPr>
              <a:t>de flessen-</a:t>
            </a:r>
          </a:p>
        </p:txBody>
      </p:sp>
      <p:sp>
        <p:nvSpPr>
          <p:cNvPr id="4" name="Tekstvak 3">
            <a:extLst>
              <a:ext uri="{FF2B5EF4-FFF2-40B4-BE49-F238E27FC236}">
                <a16:creationId xmlns:a16="http://schemas.microsoft.com/office/drawing/2014/main" id="{B7470F3B-C8BF-4E9D-90C1-3A5BE0C1ABE6}"/>
              </a:ext>
            </a:extLst>
          </p:cNvPr>
          <p:cNvSpPr txBox="1"/>
          <p:nvPr/>
        </p:nvSpPr>
        <p:spPr>
          <a:xfrm>
            <a:off x="5852156" y="2661854"/>
            <a:ext cx="3105468" cy="646331"/>
          </a:xfrm>
          <a:prstGeom prst="rect">
            <a:avLst/>
          </a:prstGeom>
          <a:noFill/>
        </p:spPr>
        <p:txBody>
          <a:bodyPr wrap="square" rtlCol="0">
            <a:spAutoFit/>
          </a:bodyPr>
          <a:lstStyle/>
          <a:p>
            <a:r>
              <a:rPr lang="nl-NL" sz="3600" dirty="0">
                <a:latin typeface="Century Gothic" panose="020B0502020202020204" pitchFamily="34" charset="0"/>
              </a:rPr>
              <a:t>de kaartjes- </a:t>
            </a:r>
          </a:p>
        </p:txBody>
      </p:sp>
      <p:sp>
        <p:nvSpPr>
          <p:cNvPr id="2" name="Tekstvak 1"/>
          <p:cNvSpPr txBox="1"/>
          <p:nvPr/>
        </p:nvSpPr>
        <p:spPr>
          <a:xfrm>
            <a:off x="318685" y="3284239"/>
            <a:ext cx="3131840" cy="646331"/>
          </a:xfrm>
          <a:prstGeom prst="rect">
            <a:avLst/>
          </a:prstGeom>
          <a:noFill/>
        </p:spPr>
        <p:txBody>
          <a:bodyPr wrap="square" rtlCol="0">
            <a:spAutoFit/>
          </a:bodyPr>
          <a:lstStyle/>
          <a:p>
            <a:r>
              <a:rPr lang="nl-NL" sz="3600" dirty="0">
                <a:solidFill>
                  <a:prstClr val="black"/>
                </a:solidFill>
                <a:latin typeface="Century Gothic" panose="020B0502020202020204" pitchFamily="34" charset="0"/>
                <a:ea typeface="Calibri"/>
                <a:cs typeface="Times New Roman"/>
              </a:rPr>
              <a:t>automaat</a:t>
            </a:r>
            <a:endParaRPr lang="nl-NL" sz="3600" dirty="0"/>
          </a:p>
        </p:txBody>
      </p:sp>
      <p:sp>
        <p:nvSpPr>
          <p:cNvPr id="3" name="Tekstvak 2"/>
          <p:cNvSpPr txBox="1"/>
          <p:nvPr/>
        </p:nvSpPr>
        <p:spPr>
          <a:xfrm>
            <a:off x="3048514" y="3266530"/>
            <a:ext cx="2750631" cy="646331"/>
          </a:xfrm>
          <a:prstGeom prst="rect">
            <a:avLst/>
          </a:prstGeom>
          <a:noFill/>
        </p:spPr>
        <p:txBody>
          <a:bodyPr wrap="square" rtlCol="0">
            <a:spAutoFit/>
          </a:bodyPr>
          <a:lstStyle/>
          <a:p>
            <a:r>
              <a:rPr lang="nl-NL" sz="3600" dirty="0">
                <a:latin typeface="Century Gothic" panose="020B0502020202020204" pitchFamily="34" charset="0"/>
              </a:rPr>
              <a:t>automaat</a:t>
            </a:r>
            <a:endParaRPr lang="nl-NL" sz="3600" dirty="0"/>
          </a:p>
        </p:txBody>
      </p:sp>
      <p:sp>
        <p:nvSpPr>
          <p:cNvPr id="12" name="Tekstvak 11"/>
          <p:cNvSpPr txBox="1"/>
          <p:nvPr/>
        </p:nvSpPr>
        <p:spPr>
          <a:xfrm>
            <a:off x="5947213" y="3237529"/>
            <a:ext cx="2717197" cy="646331"/>
          </a:xfrm>
          <a:prstGeom prst="rect">
            <a:avLst/>
          </a:prstGeom>
          <a:noFill/>
        </p:spPr>
        <p:txBody>
          <a:bodyPr wrap="square" rtlCol="0">
            <a:spAutoFit/>
          </a:bodyPr>
          <a:lstStyle/>
          <a:p>
            <a:r>
              <a:rPr lang="nl-NL" sz="3600" dirty="0">
                <a:latin typeface="Century Gothic" panose="020B0502020202020204" pitchFamily="34" charset="0"/>
              </a:rPr>
              <a:t>automaat</a:t>
            </a:r>
          </a:p>
        </p:txBody>
      </p:sp>
      <p:pic>
        <p:nvPicPr>
          <p:cNvPr id="22" name="Afbeelding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53057" y="4045079"/>
            <a:ext cx="2874660" cy="1911184"/>
          </a:xfrm>
          <a:prstGeom prst="rect">
            <a:avLst/>
          </a:prstGeom>
        </p:spPr>
      </p:pic>
      <p:pic>
        <p:nvPicPr>
          <p:cNvPr id="14" name="Afbeelding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09434" y="3998544"/>
            <a:ext cx="2527040" cy="1869529"/>
          </a:xfrm>
          <a:prstGeom prst="rect">
            <a:avLst/>
          </a:prstGeom>
        </p:spPr>
      </p:pic>
      <p:pic>
        <p:nvPicPr>
          <p:cNvPr id="24" name="Afbeelding 2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938006" y="4021481"/>
            <a:ext cx="2642768" cy="1934781"/>
          </a:xfrm>
          <a:prstGeom prst="rect">
            <a:avLst/>
          </a:prstGeom>
        </p:spPr>
      </p:pic>
    </p:spTree>
    <p:extLst>
      <p:ext uri="{BB962C8B-B14F-4D97-AF65-F5344CB8AC3E}">
        <p14:creationId xmlns:p14="http://schemas.microsoft.com/office/powerpoint/2010/main" val="332979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023" y="241314"/>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650494" y="551076"/>
            <a:ext cx="5089858"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286431" y="473606"/>
            <a:ext cx="5813961" cy="706252"/>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4800" b="1" dirty="0">
                <a:solidFill>
                  <a:prstClr val="black"/>
                </a:solidFill>
                <a:latin typeface="Century Gothic" panose="020B0502020202020204" pitchFamily="34" charset="0"/>
                <a:ea typeface="Calibri"/>
                <a:cs typeface="Times New Roman"/>
              </a:rPr>
              <a:t>de deskundige</a:t>
            </a:r>
            <a:endParaRPr kumimoji="0" lang="nl-NL" sz="48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7" name="Text Box 14"/>
          <p:cNvSpPr txBox="1"/>
          <p:nvPr/>
        </p:nvSpPr>
        <p:spPr>
          <a:xfrm>
            <a:off x="311187" y="3221461"/>
            <a:ext cx="2454712" cy="7593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76264" y="3266530"/>
            <a:ext cx="3207877" cy="630961"/>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4000" dirty="0">
                <a:solidFill>
                  <a:prstClr val="black"/>
                </a:solidFill>
                <a:latin typeface="Century Gothic" panose="020B0502020202020204" pitchFamily="34" charset="0"/>
                <a:ea typeface="Calibri"/>
                <a:cs typeface="Times New Roman"/>
              </a:rPr>
              <a:t>de dokter</a:t>
            </a:r>
            <a:endParaRPr kumimoji="0" lang="nl-NL" sz="400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1" name="Text Box 14"/>
          <p:cNvSpPr txBox="1"/>
          <p:nvPr/>
        </p:nvSpPr>
        <p:spPr>
          <a:xfrm>
            <a:off x="5825614" y="3235992"/>
            <a:ext cx="3066614" cy="7384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9" name="Text Box 14">
            <a:extLst>
              <a:ext uri="{FF2B5EF4-FFF2-40B4-BE49-F238E27FC236}">
                <a16:creationId xmlns:a16="http://schemas.microsoft.com/office/drawing/2014/main" id="{CE0A12AA-D1F8-4504-A860-DE2698771594}"/>
              </a:ext>
            </a:extLst>
          </p:cNvPr>
          <p:cNvSpPr txBox="1"/>
          <p:nvPr/>
        </p:nvSpPr>
        <p:spPr>
          <a:xfrm>
            <a:off x="3923928" y="1284726"/>
            <a:ext cx="4657810" cy="93873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20" name="Tekstvak 2">
            <a:extLst>
              <a:ext uri="{FF2B5EF4-FFF2-40B4-BE49-F238E27FC236}">
                <a16:creationId xmlns:a16="http://schemas.microsoft.com/office/drawing/2014/main" id="{72197F98-5130-4950-968B-BEF14CA76704}"/>
              </a:ext>
            </a:extLst>
          </p:cNvPr>
          <p:cNvSpPr txBox="1">
            <a:spLocks noChangeArrowheads="1"/>
          </p:cNvSpPr>
          <p:nvPr/>
        </p:nvSpPr>
        <p:spPr bwMode="auto">
          <a:xfrm>
            <a:off x="3491880" y="1227939"/>
            <a:ext cx="5089858" cy="1007448"/>
          </a:xfrm>
          <a:prstGeom prst="rect">
            <a:avLst/>
          </a:prstGeom>
          <a:noFill/>
          <a:ln w="9525">
            <a:noFill/>
            <a:miter lim="800000"/>
            <a:headEnd/>
            <a:tailEnd/>
          </a:ln>
        </p:spPr>
        <p:txBody>
          <a:bodyPr rot="0" vert="horz" wrap="square" lIns="91440" tIns="45720" rIns="91440" bIns="45720" anchor="t" anchorCtr="0">
            <a:noAutofit/>
          </a:bodyPr>
          <a:lstStyle/>
          <a:p>
            <a:pPr lvl="1" indent="-457200" eaLnBrk="0" fontAlgn="t" hangingPunct="0">
              <a:spcBef>
                <a:spcPct val="0"/>
              </a:spcBef>
              <a:spcAft>
                <a:spcPct val="0"/>
              </a:spcAft>
            </a:pPr>
            <a:r>
              <a:rPr lang="nl-NL" altLang="nl-NL" sz="2400" dirty="0">
                <a:solidFill>
                  <a:srgbClr val="4F4F4F"/>
                </a:solidFill>
                <a:latin typeface="Century Gothic" panose="020B0502020202020204" pitchFamily="34" charset="0"/>
              </a:rPr>
              <a:t>      = </a:t>
            </a:r>
            <a:r>
              <a:rPr lang="nl-NL" altLang="nl-NL" sz="2800" dirty="0">
                <a:solidFill>
                  <a:srgbClr val="4F4F4F"/>
                </a:solidFill>
                <a:latin typeface="Century Gothic" panose="020B0502020202020204" pitchFamily="34" charset="0"/>
              </a:rPr>
              <a:t>iemand die veel van iets weet</a:t>
            </a:r>
          </a:p>
        </p:txBody>
      </p:sp>
      <p:sp>
        <p:nvSpPr>
          <p:cNvPr id="17" name="Text Box 14"/>
          <p:cNvSpPr txBox="1"/>
          <p:nvPr/>
        </p:nvSpPr>
        <p:spPr>
          <a:xfrm>
            <a:off x="2853057" y="3235952"/>
            <a:ext cx="2885398" cy="74488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9" name="Tekstvak 8">
            <a:extLst>
              <a:ext uri="{FF2B5EF4-FFF2-40B4-BE49-F238E27FC236}">
                <a16:creationId xmlns:a16="http://schemas.microsoft.com/office/drawing/2014/main" id="{3ADEAA87-E465-4772-9814-61E4F61C5D4B}"/>
              </a:ext>
            </a:extLst>
          </p:cNvPr>
          <p:cNvSpPr txBox="1"/>
          <p:nvPr/>
        </p:nvSpPr>
        <p:spPr>
          <a:xfrm>
            <a:off x="2853057" y="3266530"/>
            <a:ext cx="2926019" cy="707886"/>
          </a:xfrm>
          <a:prstGeom prst="rect">
            <a:avLst/>
          </a:prstGeom>
          <a:noFill/>
        </p:spPr>
        <p:txBody>
          <a:bodyPr wrap="square" rtlCol="0">
            <a:spAutoFit/>
          </a:bodyPr>
          <a:lstStyle/>
          <a:p>
            <a:pPr algn="ctr"/>
            <a:r>
              <a:rPr lang="nl-NL" sz="4000" dirty="0">
                <a:latin typeface="Century Gothic" panose="020B0502020202020204" pitchFamily="34" charset="0"/>
              </a:rPr>
              <a:t>de bioloog</a:t>
            </a:r>
          </a:p>
        </p:txBody>
      </p:sp>
      <p:sp>
        <p:nvSpPr>
          <p:cNvPr id="4" name="Tekstvak 3">
            <a:extLst>
              <a:ext uri="{FF2B5EF4-FFF2-40B4-BE49-F238E27FC236}">
                <a16:creationId xmlns:a16="http://schemas.microsoft.com/office/drawing/2014/main" id="{B7470F3B-C8BF-4E9D-90C1-3A5BE0C1ABE6}"/>
              </a:ext>
            </a:extLst>
          </p:cNvPr>
          <p:cNvSpPr txBox="1"/>
          <p:nvPr/>
        </p:nvSpPr>
        <p:spPr>
          <a:xfrm>
            <a:off x="5818114" y="3216894"/>
            <a:ext cx="3113151" cy="707886"/>
          </a:xfrm>
          <a:prstGeom prst="rect">
            <a:avLst/>
          </a:prstGeom>
          <a:noFill/>
        </p:spPr>
        <p:txBody>
          <a:bodyPr wrap="square" rtlCol="0">
            <a:spAutoFit/>
          </a:bodyPr>
          <a:lstStyle/>
          <a:p>
            <a:r>
              <a:rPr lang="nl-NL" sz="4000" dirty="0">
                <a:latin typeface="Century Gothic" panose="020B0502020202020204" pitchFamily="34" charset="0"/>
              </a:rPr>
              <a:t>de viroloog </a:t>
            </a:r>
          </a:p>
        </p:txBody>
      </p:sp>
      <p:pic>
        <p:nvPicPr>
          <p:cNvPr id="2" name="Afbeelding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8741" y="553093"/>
            <a:ext cx="2267267" cy="1538502"/>
          </a:xfrm>
          <a:prstGeom prst="rect">
            <a:avLst/>
          </a:prstGeom>
        </p:spPr>
      </p:pic>
      <p:pic>
        <p:nvPicPr>
          <p:cNvPr id="12" name="Afbeelding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9664" y="4026585"/>
            <a:ext cx="2440594" cy="1933755"/>
          </a:xfrm>
          <a:prstGeom prst="rect">
            <a:avLst/>
          </a:prstGeom>
        </p:spPr>
      </p:pic>
      <p:pic>
        <p:nvPicPr>
          <p:cNvPr id="14" name="Afbeelding 1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936068" y="4057736"/>
            <a:ext cx="2759996" cy="1902604"/>
          </a:xfrm>
          <a:prstGeom prst="rect">
            <a:avLst/>
          </a:prstGeom>
        </p:spPr>
      </p:pic>
      <p:pic>
        <p:nvPicPr>
          <p:cNvPr id="16" name="Afbeelding 15" descr="Afbeelding met tekst, persoon, person, kostuum&#10;&#10;Automatisch gegenereerde beschrijving">
            <a:extLst>
              <a:ext uri="{FF2B5EF4-FFF2-40B4-BE49-F238E27FC236}">
                <a16:creationId xmlns:a16="http://schemas.microsoft.com/office/drawing/2014/main" id="{CCF66C97-0971-4D52-BCE4-0439FB63854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08084" y="4026585"/>
            <a:ext cx="2926019" cy="1918161"/>
          </a:xfrm>
          <a:prstGeom prst="rect">
            <a:avLst/>
          </a:prstGeom>
        </p:spPr>
      </p:pic>
      <p:sp>
        <p:nvSpPr>
          <p:cNvPr id="3" name="Tekstvak 2">
            <a:extLst>
              <a:ext uri="{FF2B5EF4-FFF2-40B4-BE49-F238E27FC236}">
                <a16:creationId xmlns:a16="http://schemas.microsoft.com/office/drawing/2014/main" id="{C7CDD81E-4C82-4BEB-9F1E-2CB66F4B1301}"/>
              </a:ext>
            </a:extLst>
          </p:cNvPr>
          <p:cNvSpPr txBox="1"/>
          <p:nvPr/>
        </p:nvSpPr>
        <p:spPr>
          <a:xfrm>
            <a:off x="7597048" y="5923420"/>
            <a:ext cx="3312368" cy="215444"/>
          </a:xfrm>
          <a:prstGeom prst="rect">
            <a:avLst/>
          </a:prstGeom>
          <a:noFill/>
        </p:spPr>
        <p:txBody>
          <a:bodyPr wrap="square" rtlCol="0">
            <a:spAutoFit/>
          </a:bodyPr>
          <a:lstStyle/>
          <a:p>
            <a:r>
              <a:rPr lang="nl-NL" sz="800" dirty="0"/>
              <a:t>Bron: www.parool.nl</a:t>
            </a:r>
          </a:p>
        </p:txBody>
      </p:sp>
    </p:spTree>
    <p:extLst>
      <p:ext uri="{BB962C8B-B14F-4D97-AF65-F5344CB8AC3E}">
        <p14:creationId xmlns:p14="http://schemas.microsoft.com/office/powerpoint/2010/main" val="122616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43" y="128229"/>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14748" y="2162525"/>
            <a:ext cx="5073969"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475656" y="3212976"/>
            <a:ext cx="213296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475657" y="1030908"/>
            <a:ext cx="4104456"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855283" y="2192392"/>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zwerfafval</a:t>
            </a:r>
            <a:endParaRPr lang="nl-NL" sz="4800" b="1" dirty="0">
              <a:effectLst/>
              <a:latin typeface="Century Gothic" panose="020B0502020202020204" pitchFamily="34" charset="0"/>
              <a:ea typeface="Calibri"/>
              <a:cs typeface="Times New Roman"/>
            </a:endParaRPr>
          </a:p>
        </p:txBody>
      </p:sp>
      <p:sp>
        <p:nvSpPr>
          <p:cNvPr id="15" name="Text Box 14"/>
          <p:cNvSpPr txBox="1"/>
          <p:nvPr/>
        </p:nvSpPr>
        <p:spPr>
          <a:xfrm>
            <a:off x="306980" y="4312699"/>
            <a:ext cx="3955266"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05972" y="4267455"/>
            <a:ext cx="516091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prikken</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sp>
        <p:nvSpPr>
          <p:cNvPr id="17" name="Text Box 14"/>
          <p:cNvSpPr txBox="1"/>
          <p:nvPr/>
        </p:nvSpPr>
        <p:spPr>
          <a:xfrm>
            <a:off x="323528" y="3074306"/>
            <a:ext cx="5700952" cy="10826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323527" y="3087017"/>
            <a:ext cx="6264697" cy="689249"/>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36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de rommel die op straat en in de natuur blijft liggen</a:t>
            </a:r>
          </a:p>
          <a:p>
            <a:pPr>
              <a:lnSpc>
                <a:spcPct val="107000"/>
              </a:lnSpc>
              <a:spcAft>
                <a:spcPts val="800"/>
              </a:spcAft>
            </a:pPr>
            <a:r>
              <a:rPr lang="nl-NL" sz="3600" dirty="0">
                <a:effectLst/>
                <a:latin typeface="Century Gothic" panose="020B0502020202020204" pitchFamily="34" charset="0"/>
                <a:ea typeface="Calibri"/>
                <a:cs typeface="Times New Roman"/>
              </a:rPr>
              <a:t>          </a:t>
            </a: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flipH="1">
            <a:off x="3442671" y="1801834"/>
            <a:ext cx="429491" cy="3708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14"/>
          <p:cNvSpPr txBox="1"/>
          <p:nvPr/>
        </p:nvSpPr>
        <p:spPr>
          <a:xfrm>
            <a:off x="1009060" y="1048038"/>
            <a:ext cx="5015419"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plastic soep</a:t>
            </a:r>
            <a:endParaRPr lang="nl-NL" sz="36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2690" y="4327034"/>
            <a:ext cx="3691758" cy="707197"/>
          </a:xfrm>
          <a:prstGeom prst="rect">
            <a:avLst/>
          </a:prstGeom>
        </p:spPr>
      </p:pic>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580112" y="4156964"/>
            <a:ext cx="288032" cy="1700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kstvak 24">
            <a:extLst>
              <a:ext uri="{FF2B5EF4-FFF2-40B4-BE49-F238E27FC236}">
                <a16:creationId xmlns:a16="http://schemas.microsoft.com/office/drawing/2014/main" id="{E9917A01-3786-41A7-BDFC-3BCF604CF5BA}"/>
              </a:ext>
            </a:extLst>
          </p:cNvPr>
          <p:cNvSpPr txBox="1"/>
          <p:nvPr/>
        </p:nvSpPr>
        <p:spPr>
          <a:xfrm>
            <a:off x="5038757" y="4302000"/>
            <a:ext cx="3576261" cy="646331"/>
          </a:xfrm>
          <a:prstGeom prst="rect">
            <a:avLst/>
          </a:prstGeom>
          <a:noFill/>
        </p:spPr>
        <p:txBody>
          <a:bodyPr wrap="square" rtlCol="0">
            <a:spAutoFit/>
          </a:bodyPr>
          <a:lstStyle/>
          <a:p>
            <a:r>
              <a:rPr lang="nl-NL" sz="3600" dirty="0">
                <a:latin typeface="Century Gothic" panose="020B0502020202020204" pitchFamily="34" charset="0"/>
              </a:rPr>
              <a:t>de afvalgrijper</a:t>
            </a:r>
          </a:p>
        </p:txBody>
      </p:sp>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1855284" y="4194371"/>
            <a:ext cx="76557" cy="1183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33364" y="2844853"/>
            <a:ext cx="2125583" cy="1419670"/>
          </a:xfrm>
          <a:prstGeom prst="rect">
            <a:avLst/>
          </a:prstGeom>
        </p:spPr>
      </p:pic>
      <p:pic>
        <p:nvPicPr>
          <p:cNvPr id="10" name="Afbeelding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79674" y="601325"/>
            <a:ext cx="2094426" cy="1311111"/>
          </a:xfrm>
          <a:prstGeom prst="rect">
            <a:avLst/>
          </a:prstGeom>
        </p:spPr>
      </p:pic>
      <p:pic>
        <p:nvPicPr>
          <p:cNvPr id="20" name="Afbeelding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22688" y="5078327"/>
            <a:ext cx="2221351" cy="1626589"/>
          </a:xfrm>
          <a:prstGeom prst="rect">
            <a:avLst/>
          </a:prstGeom>
          <a:ln>
            <a:solidFill>
              <a:schemeClr val="tx1"/>
            </a:solidFill>
          </a:ln>
        </p:spPr>
      </p:pic>
      <p:pic>
        <p:nvPicPr>
          <p:cNvPr id="23" name="Afbeelding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7584" y="5098121"/>
            <a:ext cx="3213592" cy="1606796"/>
          </a:xfrm>
          <a:prstGeom prst="rect">
            <a:avLst/>
          </a:prstGeom>
        </p:spPr>
      </p:pic>
    </p:spTree>
    <p:extLst>
      <p:ext uri="{BB962C8B-B14F-4D97-AF65-F5344CB8AC3E}">
        <p14:creationId xmlns:p14="http://schemas.microsoft.com/office/powerpoint/2010/main" val="2399253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026" y="287823"/>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14748" y="2162525"/>
            <a:ext cx="5073969"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475656" y="3212976"/>
            <a:ext cx="213296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2214747" y="1030908"/>
            <a:ext cx="2551475"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855283" y="2192392"/>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statiegeld</a:t>
            </a:r>
            <a:endParaRPr lang="nl-NL" sz="4800" b="1" dirty="0">
              <a:effectLst/>
              <a:latin typeface="Century Gothic" panose="020B0502020202020204" pitchFamily="34" charset="0"/>
              <a:ea typeface="Calibri"/>
              <a:cs typeface="Times New Roman"/>
            </a:endParaRPr>
          </a:p>
        </p:txBody>
      </p:sp>
      <p:sp>
        <p:nvSpPr>
          <p:cNvPr id="15" name="Text Box 14"/>
          <p:cNvSpPr txBox="1"/>
          <p:nvPr/>
        </p:nvSpPr>
        <p:spPr>
          <a:xfrm>
            <a:off x="467543" y="4589964"/>
            <a:ext cx="3724837"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65709" y="4584784"/>
            <a:ext cx="532676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a:t>
            </a:r>
            <a:r>
              <a:rPr lang="nl-NL" sz="4000" dirty="0">
                <a:effectLst/>
                <a:latin typeface="Century Gothic" panose="020B0502020202020204" pitchFamily="34" charset="0"/>
                <a:ea typeface="Calibri"/>
                <a:cs typeface="Times New Roman"/>
              </a:rPr>
              <a:t>et kra</a:t>
            </a:r>
            <a:r>
              <a:rPr lang="nl-NL" sz="4000" dirty="0">
                <a:latin typeface="Century Gothic" panose="020B0502020202020204" pitchFamily="34" charset="0"/>
                <a:ea typeface="Calibri"/>
                <a:cs typeface="Times New Roman"/>
              </a:rPr>
              <a:t>tje</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sp>
        <p:nvSpPr>
          <p:cNvPr id="17" name="Text Box 14"/>
          <p:cNvSpPr txBox="1"/>
          <p:nvPr/>
        </p:nvSpPr>
        <p:spPr>
          <a:xfrm>
            <a:off x="447964" y="3122067"/>
            <a:ext cx="7811412" cy="108341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447964" y="3088370"/>
            <a:ext cx="7488832" cy="1010249"/>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het geld dat je betaalt voor een verpakking en dat je terugkrijgt als je de verpakking weer inlevert</a:t>
            </a:r>
          </a:p>
          <a:p>
            <a:pPr>
              <a:lnSpc>
                <a:spcPct val="107000"/>
              </a:lnSpc>
              <a:spcAft>
                <a:spcPts val="800"/>
              </a:spcAft>
            </a:pPr>
            <a:r>
              <a:rPr lang="nl-NL" sz="3600" dirty="0">
                <a:effectLst/>
                <a:latin typeface="Century Gothic" panose="020B0502020202020204" pitchFamily="34" charset="0"/>
                <a:ea typeface="Calibri"/>
                <a:cs typeface="Times New Roman"/>
              </a:rPr>
              <a:t>    </a:t>
            </a: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flipH="1">
            <a:off x="3442671" y="1801834"/>
            <a:ext cx="429491" cy="3708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14"/>
          <p:cNvSpPr txBox="1"/>
          <p:nvPr/>
        </p:nvSpPr>
        <p:spPr>
          <a:xfrm>
            <a:off x="1009060" y="1048038"/>
            <a:ext cx="5015419"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a:t>
            </a:r>
            <a:r>
              <a:rPr lang="nl-NL" sz="4000" dirty="0">
                <a:effectLst/>
                <a:latin typeface="Century Gothic" panose="020B0502020202020204" pitchFamily="34" charset="0"/>
                <a:ea typeface="Calibri"/>
                <a:cs typeface="Times New Roman"/>
              </a:rPr>
              <a:t>et blikje</a:t>
            </a: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6222" y="4528199"/>
            <a:ext cx="3691758" cy="707197"/>
          </a:xfrm>
          <a:prstGeom prst="rect">
            <a:avLst/>
          </a:prstGeom>
        </p:spPr>
      </p:pic>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850955" y="4236852"/>
            <a:ext cx="504056" cy="311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kstvak 24">
            <a:extLst>
              <a:ext uri="{FF2B5EF4-FFF2-40B4-BE49-F238E27FC236}">
                <a16:creationId xmlns:a16="http://schemas.microsoft.com/office/drawing/2014/main" id="{E9917A01-3786-41A7-BDFC-3BCF604CF5BA}"/>
              </a:ext>
            </a:extLst>
          </p:cNvPr>
          <p:cNvSpPr txBox="1"/>
          <p:nvPr/>
        </p:nvSpPr>
        <p:spPr>
          <a:xfrm>
            <a:off x="5178557" y="4552417"/>
            <a:ext cx="3134739" cy="707886"/>
          </a:xfrm>
          <a:prstGeom prst="rect">
            <a:avLst/>
          </a:prstGeom>
          <a:noFill/>
        </p:spPr>
        <p:txBody>
          <a:bodyPr wrap="square" rtlCol="0">
            <a:spAutoFit/>
          </a:bodyPr>
          <a:lstStyle/>
          <a:p>
            <a:r>
              <a:rPr lang="nl-NL" sz="4000" dirty="0">
                <a:latin typeface="Century Gothic" panose="020B0502020202020204" pitchFamily="34" charset="0"/>
              </a:rPr>
              <a:t>de pet-fles</a:t>
            </a:r>
          </a:p>
        </p:txBody>
      </p:sp>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1475656" y="4236852"/>
            <a:ext cx="504056" cy="353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Afbeelding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2040" y="5305427"/>
            <a:ext cx="2370727" cy="1337090"/>
          </a:xfrm>
          <a:prstGeom prst="rect">
            <a:avLst/>
          </a:prstGeom>
          <a:ln>
            <a:solidFill>
              <a:schemeClr val="tx1"/>
            </a:solidFill>
          </a:ln>
        </p:spPr>
      </p:pic>
      <p:pic>
        <p:nvPicPr>
          <p:cNvPr id="6" name="Afbeelding 5">
            <a:extLst>
              <a:ext uri="{FF2B5EF4-FFF2-40B4-BE49-F238E27FC236}">
                <a16:creationId xmlns:a16="http://schemas.microsoft.com/office/drawing/2014/main" id="{1AD6DC51-5F5D-45E6-BB42-AB755AA19A1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6211" y="612535"/>
            <a:ext cx="1482749" cy="1482749"/>
          </a:xfrm>
          <a:prstGeom prst="rect">
            <a:avLst/>
          </a:prstGeom>
        </p:spPr>
      </p:pic>
      <p:pic>
        <p:nvPicPr>
          <p:cNvPr id="4" name="Afbeelding 3" descr="Afbeelding met container, mand, bak&#10;&#10;Automatisch gegenereerde beschrijving">
            <a:extLst>
              <a:ext uri="{FF2B5EF4-FFF2-40B4-BE49-F238E27FC236}">
                <a16:creationId xmlns:a16="http://schemas.microsoft.com/office/drawing/2014/main" id="{BFA4C36F-7B47-4D72-AC08-77B81BA67C22}"/>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l="8294" r="10283" b="14068"/>
          <a:stretch/>
        </p:blipFill>
        <p:spPr>
          <a:xfrm>
            <a:off x="1485513" y="5293497"/>
            <a:ext cx="1790343" cy="1564504"/>
          </a:xfrm>
          <a:prstGeom prst="rect">
            <a:avLst/>
          </a:prstGeom>
        </p:spPr>
      </p:pic>
    </p:spTree>
    <p:extLst>
      <p:ext uri="{BB962C8B-B14F-4D97-AF65-F5344CB8AC3E}">
        <p14:creationId xmlns:p14="http://schemas.microsoft.com/office/powerpoint/2010/main" val="3990550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34 – 24 augustus 2021</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19" y="232056"/>
            <a:ext cx="8846761" cy="1323439"/>
          </a:xfrm>
          <a:prstGeom prst="rect">
            <a:avLst/>
          </a:prstGeom>
          <a:noFill/>
        </p:spPr>
        <p:txBody>
          <a:bodyPr wrap="square" rtlCol="0">
            <a:spAutoFit/>
          </a:bodyPr>
          <a:lstStyle/>
          <a:p>
            <a:r>
              <a:rPr lang="nl-NL" sz="8000" b="1" u="sng" dirty="0">
                <a:latin typeface="Century Gothic" panose="020B0502020202020204" pitchFamily="34" charset="0"/>
              </a:rPr>
              <a:t>de automaat</a:t>
            </a:r>
          </a:p>
        </p:txBody>
      </p:sp>
      <p:sp>
        <p:nvSpPr>
          <p:cNvPr id="2" name="Tekstvak 1"/>
          <p:cNvSpPr txBox="1"/>
          <p:nvPr/>
        </p:nvSpPr>
        <p:spPr>
          <a:xfrm>
            <a:off x="7164288" y="6381328"/>
            <a:ext cx="2519772" cy="338554"/>
          </a:xfrm>
          <a:prstGeom prst="rect">
            <a:avLst/>
          </a:prstGeom>
          <a:noFill/>
        </p:spPr>
        <p:txBody>
          <a:bodyPr wrap="square" rtlCol="0">
            <a:spAutoFit/>
          </a:bodyPr>
          <a:lstStyle/>
          <a:p>
            <a:endParaRPr lang="nl-NL" sz="800" dirty="0"/>
          </a:p>
          <a:p>
            <a:r>
              <a:rPr lang="nl-NL" sz="800" dirty="0"/>
              <a:t>Bron: levensmiddelenkrant.nl</a:t>
            </a:r>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325" y="1779143"/>
            <a:ext cx="7941350" cy="4632454"/>
          </a:xfrm>
          <a:prstGeom prst="rect">
            <a:avLst/>
          </a:prstGeom>
        </p:spPr>
      </p:pic>
    </p:spTree>
    <p:extLst>
      <p:ext uri="{BB962C8B-B14F-4D97-AF65-F5344CB8AC3E}">
        <p14:creationId xmlns:p14="http://schemas.microsoft.com/office/powerpoint/2010/main" val="451292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3752" y="0"/>
            <a:ext cx="9036496" cy="1323439"/>
          </a:xfrm>
          <a:prstGeom prst="rect">
            <a:avLst/>
          </a:prstGeom>
          <a:noFill/>
        </p:spPr>
        <p:txBody>
          <a:bodyPr wrap="square" rtlCol="0">
            <a:spAutoFit/>
          </a:bodyPr>
          <a:lstStyle/>
          <a:p>
            <a:r>
              <a:rPr lang="nl-NL" sz="8000" b="1" u="sng" dirty="0">
                <a:latin typeface="Century Gothic" panose="020B0502020202020204" pitchFamily="34" charset="0"/>
              </a:rPr>
              <a:t>innemen</a:t>
            </a:r>
          </a:p>
        </p:txBody>
      </p:sp>
      <p:sp>
        <p:nvSpPr>
          <p:cNvPr id="3" name="Tekstvak 2">
            <a:extLst>
              <a:ext uri="{FF2B5EF4-FFF2-40B4-BE49-F238E27FC236}">
                <a16:creationId xmlns:a16="http://schemas.microsoft.com/office/drawing/2014/main" id="{B30CB3C2-838A-4334-B5CD-7583DDCA5CCD}"/>
              </a:ext>
            </a:extLst>
          </p:cNvPr>
          <p:cNvSpPr txBox="1"/>
          <p:nvPr/>
        </p:nvSpPr>
        <p:spPr>
          <a:xfrm>
            <a:off x="7595828" y="6489050"/>
            <a:ext cx="3096344" cy="215444"/>
          </a:xfrm>
          <a:prstGeom prst="rect">
            <a:avLst/>
          </a:prstGeom>
          <a:noFill/>
        </p:spPr>
        <p:txBody>
          <a:bodyPr wrap="square" rtlCol="0">
            <a:spAutoFit/>
          </a:bodyPr>
          <a:lstStyle/>
          <a:p>
            <a:r>
              <a:rPr lang="nl-NL" sz="800" dirty="0"/>
              <a:t>l</a:t>
            </a:r>
          </a:p>
        </p:txBody>
      </p:sp>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608118"/>
            <a:ext cx="7272808" cy="4858237"/>
          </a:xfrm>
          <a:prstGeom prst="rect">
            <a:avLst/>
          </a:prstGeom>
        </p:spPr>
      </p:pic>
    </p:spTree>
    <p:extLst>
      <p:ext uri="{BB962C8B-B14F-4D97-AF65-F5344CB8AC3E}">
        <p14:creationId xmlns:p14="http://schemas.microsoft.com/office/powerpoint/2010/main" val="3912772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0138"/>
            <a:ext cx="9144000" cy="1323439"/>
          </a:xfrm>
          <a:prstGeom prst="rect">
            <a:avLst/>
          </a:prstGeom>
          <a:noFill/>
        </p:spPr>
        <p:txBody>
          <a:bodyPr wrap="square" rtlCol="0">
            <a:spAutoFit/>
          </a:bodyPr>
          <a:lstStyle/>
          <a:p>
            <a:r>
              <a:rPr lang="nl-NL" sz="8000" b="1" u="sng" dirty="0">
                <a:latin typeface="Century Gothic" panose="020B0502020202020204" pitchFamily="34" charset="0"/>
              </a:rPr>
              <a:t>het statiegeld</a:t>
            </a:r>
          </a:p>
        </p:txBody>
      </p:sp>
      <p:sp>
        <p:nvSpPr>
          <p:cNvPr id="9" name="Tekstvak 8"/>
          <p:cNvSpPr txBox="1"/>
          <p:nvPr/>
        </p:nvSpPr>
        <p:spPr>
          <a:xfrm rot="20040098">
            <a:off x="6728849" y="213338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933959"/>
            <a:ext cx="5510948" cy="3974592"/>
          </a:xfrm>
          <a:prstGeom prst="rect">
            <a:avLst/>
          </a:prstGeom>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2200" y="2852936"/>
            <a:ext cx="2499968" cy="1848607"/>
          </a:xfrm>
          <a:prstGeom prst="rect">
            <a:avLst/>
          </a:prstGeom>
        </p:spPr>
      </p:pic>
    </p:spTree>
    <p:extLst>
      <p:ext uri="{BB962C8B-B14F-4D97-AF65-F5344CB8AC3E}">
        <p14:creationId xmlns:p14="http://schemas.microsoft.com/office/powerpoint/2010/main" val="87927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90871" y="35105"/>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de deskundige</a:t>
            </a:r>
          </a:p>
        </p:txBody>
      </p:sp>
      <p:pic>
        <p:nvPicPr>
          <p:cNvPr id="4" name="Afbeelding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9568" y="1836823"/>
            <a:ext cx="6586768" cy="4472497"/>
          </a:xfrm>
          <a:prstGeom prst="rect">
            <a:avLst/>
          </a:prstGeom>
        </p:spPr>
      </p:pic>
      <p:sp>
        <p:nvSpPr>
          <p:cNvPr id="5" name="AutoShape 2" descr="Wat betekenen de diverse symbolen op haar en verzorgingsproducten - B4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3" name="Afbeelding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7624" y="1988840"/>
            <a:ext cx="2304256" cy="17281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1918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9829"/>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het zwerfafval</a:t>
            </a:r>
            <a:endParaRPr lang="nl-NL" sz="8000" b="1" u="sng" kern="1200" dirty="0">
              <a:latin typeface="Century Gothic" panose="020B0502020202020204" pitchFamily="34" charset="0"/>
              <a:ea typeface="+mj-ea"/>
              <a:cs typeface="+mj-cs"/>
            </a:endParaRPr>
          </a:p>
        </p:txBody>
      </p:sp>
      <p:sp>
        <p:nvSpPr>
          <p:cNvPr id="4" name="Tekstvak 3">
            <a:extLst>
              <a:ext uri="{FF2B5EF4-FFF2-40B4-BE49-F238E27FC236}">
                <a16:creationId xmlns:a16="http://schemas.microsoft.com/office/drawing/2014/main" id="{EB4B28F5-86DB-458D-9AF5-97934458949F}"/>
              </a:ext>
            </a:extLst>
          </p:cNvPr>
          <p:cNvSpPr txBox="1"/>
          <p:nvPr/>
        </p:nvSpPr>
        <p:spPr>
          <a:xfrm>
            <a:off x="1021315" y="1687020"/>
            <a:ext cx="5616624" cy="1015663"/>
          </a:xfrm>
          <a:prstGeom prst="rect">
            <a:avLst/>
          </a:prstGeom>
          <a:noFill/>
        </p:spPr>
        <p:txBody>
          <a:bodyPr wrap="square" rtlCol="0">
            <a:spAutoFit/>
          </a:bodyPr>
          <a:lstStyle/>
          <a:p>
            <a:r>
              <a:rPr lang="nl-NL" sz="6000" dirty="0">
                <a:solidFill>
                  <a:srgbClr val="FF0000"/>
                </a:solidFill>
              </a:rPr>
              <a:t>               </a:t>
            </a:r>
            <a:endParaRPr lang="nl-NL" sz="8800" dirty="0"/>
          </a:p>
        </p:txBody>
      </p:sp>
      <p:pic>
        <p:nvPicPr>
          <p:cNvPr id="3" name="Afbeelding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687020"/>
            <a:ext cx="6607850" cy="4414044"/>
          </a:xfrm>
          <a:prstGeom prst="rect">
            <a:avLst/>
          </a:prstGeom>
        </p:spPr>
      </p:pic>
    </p:spTree>
    <p:extLst>
      <p:ext uri="{BB962C8B-B14F-4D97-AF65-F5344CB8AC3E}">
        <p14:creationId xmlns:p14="http://schemas.microsoft.com/office/powerpoint/2010/main" val="4251169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7384"/>
            <a:ext cx="9361040" cy="1323439"/>
          </a:xfrm>
          <a:prstGeom prst="rect">
            <a:avLst/>
          </a:prstGeom>
          <a:noFill/>
        </p:spPr>
        <p:txBody>
          <a:bodyPr wrap="square" rtlCol="0">
            <a:spAutoFit/>
          </a:bodyPr>
          <a:lstStyle/>
          <a:p>
            <a:r>
              <a:rPr lang="nl-NL" sz="8000" b="1" u="sng" dirty="0">
                <a:latin typeface="Century Gothic" panose="020B0502020202020204" pitchFamily="34" charset="0"/>
              </a:rPr>
              <a:t>vergaan</a:t>
            </a:r>
          </a:p>
        </p:txBody>
      </p:sp>
      <p:pic>
        <p:nvPicPr>
          <p:cNvPr id="3" name="Afbeelding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5616" y="1700808"/>
            <a:ext cx="6421765" cy="4392487"/>
          </a:xfrm>
          <a:prstGeom prst="rect">
            <a:avLst/>
          </a:prstGeom>
        </p:spPr>
      </p:pic>
    </p:spTree>
    <p:extLst>
      <p:ext uri="{BB962C8B-B14F-4D97-AF65-F5344CB8AC3E}">
        <p14:creationId xmlns:p14="http://schemas.microsoft.com/office/powerpoint/2010/main" val="387086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157785"/>
            <a:ext cx="11409158" cy="1323439"/>
          </a:xfrm>
          <a:prstGeom prst="rect">
            <a:avLst/>
          </a:prstGeom>
          <a:noFill/>
        </p:spPr>
        <p:txBody>
          <a:bodyPr wrap="square" rtlCol="0">
            <a:spAutoFit/>
          </a:bodyPr>
          <a:lstStyle/>
          <a:p>
            <a:r>
              <a:rPr lang="nl-NL" sz="8000" b="1" u="sng" dirty="0">
                <a:latin typeface="Century Gothic" panose="020B0502020202020204" pitchFamily="34" charset="0"/>
              </a:rPr>
              <a:t>schadelijk</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pic>
        <p:nvPicPr>
          <p:cNvPr id="3" name="Afbeelding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3648" y="1916832"/>
            <a:ext cx="6154124" cy="4110955"/>
          </a:xfrm>
          <a:prstGeom prst="rect">
            <a:avLst/>
          </a:prstGeom>
        </p:spPr>
      </p:pic>
    </p:spTree>
    <p:extLst>
      <p:ext uri="{BB962C8B-B14F-4D97-AF65-F5344CB8AC3E}">
        <p14:creationId xmlns:p14="http://schemas.microsoft.com/office/powerpoint/2010/main" val="198754384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6877</TotalTime>
  <Words>705</Words>
  <Application>Microsoft Office PowerPoint</Application>
  <PresentationFormat>Diavoorstelling (4:3)</PresentationFormat>
  <Paragraphs>194</Paragraphs>
  <Slides>17</Slides>
  <Notes>16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Century Gothic</vt:lpstr>
      <vt:lpstr>Tahoma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Mandy</cp:lastModifiedBy>
  <cp:revision>1082</cp:revision>
  <dcterms:created xsi:type="dcterms:W3CDTF">2020-12-15T09:16:44Z</dcterms:created>
  <dcterms:modified xsi:type="dcterms:W3CDTF">2021-08-24T10:22:04Z</dcterms:modified>
</cp:coreProperties>
</file>