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43" r:id="rId2"/>
    <p:sldId id="548" r:id="rId3"/>
    <p:sldId id="1314" r:id="rId4"/>
    <p:sldId id="1265" r:id="rId5"/>
    <p:sldId id="1266" r:id="rId6"/>
    <p:sldId id="1389" r:id="rId7"/>
    <p:sldId id="1434" r:id="rId8"/>
    <p:sldId id="1163" r:id="rId9"/>
    <p:sldId id="1243" r:id="rId10"/>
    <p:sldId id="1388" r:id="rId11"/>
    <p:sldId id="1386" r:id="rId12"/>
    <p:sldId id="1429" r:id="rId13"/>
    <p:sldId id="934" r:id="rId14"/>
    <p:sldId id="1193" r:id="rId15"/>
    <p:sldId id="263" r:id="rId16"/>
    <p:sldId id="1146" r:id="rId17"/>
    <p:sldId id="1444" r:id="rId18"/>
    <p:sldId id="259" r:id="rId19"/>
    <p:sldId id="1142" r:id="rId20"/>
    <p:sldId id="1128" r:id="rId21"/>
    <p:sldId id="1437" r:id="rId22"/>
    <p:sldId id="1445"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43"/>
            <p14:sldId id="548"/>
            <p14:sldId id="1314"/>
            <p14:sldId id="1265"/>
            <p14:sldId id="1266"/>
            <p14:sldId id="1389"/>
            <p14:sldId id="1434"/>
            <p14:sldId id="1163"/>
            <p14:sldId id="1243"/>
            <p14:sldId id="1388"/>
            <p14:sldId id="1386"/>
            <p14:sldId id="1429"/>
            <p14:sldId id="934"/>
            <p14:sldId id="1193"/>
            <p14:sldId id="263"/>
            <p14:sldId id="1146"/>
            <p14:sldId id="1444"/>
            <p14:sldId id="259"/>
            <p14:sldId id="1142"/>
            <p14:sldId id="1128"/>
            <p14:sldId id="1437"/>
            <p14:sldId id="14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5975" autoAdjust="0"/>
  </p:normalViewPr>
  <p:slideViewPr>
    <p:cSldViewPr>
      <p:cViewPr varScale="1">
        <p:scale>
          <a:sx n="65" d="100"/>
          <a:sy n="65" d="100"/>
        </p:scale>
        <p:origin x="189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6-7-2021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6-7-2021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a:t>oorspronkelijk</a:t>
            </a:r>
            <a:r>
              <a:rPr lang="nl-NL" dirty="0"/>
              <a:t>: in het begin, eerst</a:t>
            </a:r>
          </a:p>
          <a:p>
            <a:pPr marL="0" indent="0">
              <a:buNone/>
            </a:pPr>
            <a:r>
              <a:rPr lang="nl-NL" dirty="0"/>
              <a:t>namens: in plaats van iets of iemand anders</a:t>
            </a:r>
          </a:p>
          <a:p>
            <a:pPr marL="0" indent="0">
              <a:buNone/>
            </a:pPr>
            <a:r>
              <a:rPr lang="nl-NL" dirty="0"/>
              <a:t>de ploeg: de groep mensen</a:t>
            </a:r>
          </a:p>
          <a:p>
            <a:pPr marL="0" indent="0">
              <a:buNone/>
            </a:pPr>
            <a:r>
              <a:rPr lang="nl-NL" dirty="0"/>
              <a:t>introduceren: iets nieuws invoeren</a:t>
            </a:r>
          </a:p>
          <a:p>
            <a:pPr marL="0" indent="0">
              <a:buNone/>
            </a:pPr>
            <a:r>
              <a:rPr lang="nl-NL" dirty="0"/>
              <a:t>op het programma staan: gepland zijn</a:t>
            </a:r>
          </a:p>
          <a:p>
            <a:pPr marL="0" indent="0">
              <a:buNone/>
            </a:pPr>
            <a:r>
              <a:rPr lang="nl-NL" dirty="0"/>
              <a:t>vastleggen: afspreken en opschrijven zodat iedereen het weet</a:t>
            </a:r>
          </a:p>
          <a:p>
            <a:pPr marL="0" indent="0">
              <a:buNone/>
            </a:pPr>
            <a:r>
              <a:rPr lang="nl-NL" dirty="0"/>
              <a:t>de eis: iets wat écht moet</a:t>
            </a:r>
          </a:p>
          <a:p>
            <a:pPr marL="0" indent="0">
              <a:buNone/>
            </a:pPr>
            <a:r>
              <a:rPr lang="nl-NL" dirty="0"/>
              <a:t>aantonen: bewijzen, laten zien dat het echt zo is</a:t>
            </a:r>
          </a:p>
          <a:p>
            <a:pPr marL="0" indent="0">
              <a:buNone/>
            </a:pPr>
            <a:r>
              <a:rPr lang="nl-NL" dirty="0"/>
              <a:t>minimaal: niet minder dan</a:t>
            </a:r>
          </a:p>
          <a:p>
            <a:pPr marL="0" indent="0">
              <a:buNone/>
            </a:pPr>
            <a:r>
              <a:rPr lang="nl-NL" dirty="0"/>
              <a:t>uitkomen: een wedstrijd spelen, meedoen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2826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74646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28419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5069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7131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6091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6-7-2021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6-7-2021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1.png"/><Relationship Id="rId7" Type="http://schemas.openxmlformats.org/officeDocument/2006/relationships/image" Target="../media/image38.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3.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200" u="sng" dirty="0" err="1"/>
              <a:t>Semantisatieverhaal</a:t>
            </a:r>
            <a:r>
              <a:rPr lang="nl-NL" sz="2200" u="sng" dirty="0"/>
              <a:t> A:</a:t>
            </a:r>
          </a:p>
          <a:p>
            <a:pPr marL="0" lvl="0" indent="0" eaLnBrk="0" fontAlgn="t" hangingPunct="0">
              <a:spcBef>
                <a:spcPct val="0"/>
              </a:spcBef>
              <a:spcAft>
                <a:spcPct val="0"/>
              </a:spcAft>
              <a:buNone/>
            </a:pPr>
            <a:r>
              <a:rPr lang="nl-NL" sz="2000" dirty="0"/>
              <a:t>Bij mij in de stad is een grote verbouwing bezig. Een belangrijk en druk kruispunt wordt vernieuwd. Dit stond al een hele tijd </a:t>
            </a:r>
            <a:r>
              <a:rPr lang="nl-NL" sz="2000" b="1" u="sng" dirty="0"/>
              <a:t>op het programma</a:t>
            </a:r>
            <a:r>
              <a:rPr lang="nl-NL" sz="2000" dirty="0"/>
              <a:t>. </a:t>
            </a:r>
            <a:r>
              <a:rPr lang="nl-NL" sz="2000" b="1" i="1" dirty="0"/>
              <a:t>Het stond gepland</a:t>
            </a:r>
            <a:r>
              <a:rPr lang="nl-NL" sz="2000" dirty="0"/>
              <a:t>. Er staan </a:t>
            </a:r>
            <a:r>
              <a:rPr lang="nl-NL" sz="2000" b="1" u="sng" dirty="0"/>
              <a:t>minimaal</a:t>
            </a:r>
            <a:r>
              <a:rPr lang="nl-NL" sz="2000" dirty="0"/>
              <a:t> elke ochtend files bij dat kruispunt. Minimaal elke ochtend betekent </a:t>
            </a:r>
            <a:r>
              <a:rPr lang="nl-NL" sz="2000" b="1" i="1" dirty="0"/>
              <a:t>niet minder dan </a:t>
            </a:r>
            <a:r>
              <a:rPr lang="nl-NL" sz="2000" dirty="0"/>
              <a:t>elke ochtend. Elke ochtend dus en soms staat er ook in de middag en in de avond file. En dat willen ze veranderen. Elke dag is er een hele </a:t>
            </a:r>
            <a:r>
              <a:rPr lang="nl-NL" sz="2000" b="1" u="sng" dirty="0"/>
              <a:t>ploeg</a:t>
            </a:r>
            <a:r>
              <a:rPr lang="nl-NL" sz="2000" dirty="0"/>
              <a:t>, een hele</a:t>
            </a:r>
            <a:r>
              <a:rPr lang="nl-NL" sz="2000" b="1" i="1" dirty="0"/>
              <a:t> groep mensen</a:t>
            </a:r>
            <a:r>
              <a:rPr lang="nl-NL" sz="2000" dirty="0"/>
              <a:t>, bezig met het kruispunt. </a:t>
            </a:r>
            <a:r>
              <a:rPr lang="nl-NL" sz="2000" b="1" u="sng" dirty="0"/>
              <a:t>Oorspronkelijk</a:t>
            </a:r>
            <a:r>
              <a:rPr lang="nl-NL" sz="2000" dirty="0"/>
              <a:t> was het een gewoon simpel kruispunt. Oorspronkelijk betekent </a:t>
            </a:r>
            <a:r>
              <a:rPr lang="nl-NL" sz="2000" b="1" i="1" dirty="0"/>
              <a:t>in het begin of eerst</a:t>
            </a:r>
            <a:r>
              <a:rPr lang="nl-NL" sz="2000" dirty="0"/>
              <a:t>. Toen dit kruispunt werd gemaakt, dus in het begin, was het een gewoon kruispunt. Nu willen ze een viaduct </a:t>
            </a:r>
            <a:r>
              <a:rPr lang="nl-NL" sz="2000" b="1" u="sng" dirty="0"/>
              <a:t>introduceren</a:t>
            </a:r>
            <a:r>
              <a:rPr lang="nl-NL" sz="2000" dirty="0"/>
              <a:t>. Introduceren is </a:t>
            </a:r>
            <a:r>
              <a:rPr lang="nl-NL" sz="2000" b="1" i="1" dirty="0"/>
              <a:t>iets nieuws invoeren</a:t>
            </a:r>
            <a:r>
              <a:rPr lang="nl-NL" sz="2000" dirty="0"/>
              <a:t>. Ze gaan er nu een viaduct bij maken. Dat plan is </a:t>
            </a:r>
            <a:r>
              <a:rPr lang="nl-NL" sz="2000" b="1" u="sng" dirty="0"/>
              <a:t>vastgelegd</a:t>
            </a:r>
            <a:r>
              <a:rPr lang="nl-NL" sz="2000" dirty="0"/>
              <a:t>.</a:t>
            </a:r>
            <a:r>
              <a:rPr lang="nl-NL" sz="2000" b="1" i="1" dirty="0"/>
              <a:t> </a:t>
            </a:r>
            <a:r>
              <a:rPr lang="nl-NL" sz="2000" dirty="0"/>
              <a:t>Ze hebben </a:t>
            </a:r>
            <a:r>
              <a:rPr lang="nl-NL" sz="2000" b="1" i="1" dirty="0"/>
              <a:t>het afgesproken en opgeschreven zodat iedereen het weet. </a:t>
            </a:r>
            <a:r>
              <a:rPr lang="nl-NL" sz="2000" dirty="0"/>
              <a:t>Het is </a:t>
            </a:r>
            <a:r>
              <a:rPr lang="nl-NL" sz="2000" b="1" u="sng" dirty="0"/>
              <a:t>aangetoond</a:t>
            </a:r>
            <a:r>
              <a:rPr lang="nl-NL" sz="2000" dirty="0"/>
              <a:t> dat een kruispunt met een viaduct minder files geeft. Aantonen betekent </a:t>
            </a:r>
            <a:r>
              <a:rPr lang="nl-NL" sz="2000" b="1" i="1" dirty="0"/>
              <a:t>bewijzen, laten zien dat het echt zo is. </a:t>
            </a:r>
            <a:r>
              <a:rPr lang="nl-NL" sz="2000" dirty="0"/>
              <a:t>En dus werd een viaduct </a:t>
            </a:r>
            <a:r>
              <a:rPr lang="nl-NL" sz="2000" b="1" u="sng" dirty="0"/>
              <a:t>een eis</a:t>
            </a:r>
            <a:r>
              <a:rPr lang="nl-NL" sz="2000" b="1" i="1" dirty="0"/>
              <a:t>, iets wat écht moet, </a:t>
            </a:r>
            <a:r>
              <a:rPr lang="nl-NL" sz="2000" dirty="0"/>
              <a:t>bij het vernieuwen van het kruispunt. Elke week is er op tv een meneer van het nieuws die bij het kruispunt staat. Hij vertelt dan of het al een beetje opschiet, en wat de ploeg wegwerkers de afgelopen dagen hebben gedaan. Gisteren zag ik ineens een mevrouw op tv. Zij was daar </a:t>
            </a:r>
            <a:r>
              <a:rPr lang="nl-NL" sz="2000" b="1" u="sng" dirty="0"/>
              <a:t>namens</a:t>
            </a:r>
            <a:r>
              <a:rPr lang="nl-NL" sz="2000" dirty="0"/>
              <a:t> de meneer die het altijd doet. Zij was </a:t>
            </a:r>
            <a:r>
              <a:rPr lang="nl-NL" sz="2000" b="1" i="1" dirty="0"/>
              <a:t>in plaats van</a:t>
            </a:r>
            <a:r>
              <a:rPr lang="nl-NL" sz="2000" dirty="0"/>
              <a:t> die meneer. De meneer die het altijd doet, had een voetbalwedstrijd te spelen die dag! Hij mocht </a:t>
            </a:r>
            <a:r>
              <a:rPr lang="nl-NL" sz="2000" b="1" u="sng" dirty="0"/>
              <a:t>uitkomen</a:t>
            </a:r>
            <a:r>
              <a:rPr lang="nl-NL" sz="2000" dirty="0"/>
              <a:t> voor FC Eiburg! Hij mocht </a:t>
            </a:r>
            <a:r>
              <a:rPr lang="nl-NL" sz="2000" b="1" i="1" dirty="0"/>
              <a:t>meedoen</a:t>
            </a:r>
            <a:r>
              <a:rPr lang="nl-NL" sz="2000" dirty="0"/>
              <a:t> met FC Eiburg. En dus kon hij niet vertellen hoe het met de vernieuwing van het kruispunt was.</a:t>
            </a:r>
          </a:p>
          <a:p>
            <a:pPr marL="0" lvl="0" indent="0" eaLnBrk="0" fontAlgn="t" hangingPunct="0">
              <a:spcBef>
                <a:spcPct val="0"/>
              </a:spcBef>
              <a:spcAft>
                <a:spcPct val="0"/>
              </a:spcAft>
              <a:buNone/>
            </a:pPr>
            <a:r>
              <a:rPr lang="nl-NL" sz="2000" dirty="0"/>
              <a:t>Ik ben blij als het kruispunt straks klaar is!</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
        <p:nvSpPr>
          <p:cNvPr id="2" name="Rectangle 1">
            <a:extLst>
              <a:ext uri="{FF2B5EF4-FFF2-40B4-BE49-F238E27FC236}">
                <a16:creationId xmlns:a16="http://schemas.microsoft.com/office/drawing/2014/main" id="{92E0A0EB-2785-4D5E-BB23-736A5A4313BF}"/>
              </a:ext>
            </a:extLst>
          </p:cNvPr>
          <p:cNvSpPr>
            <a:spLocks noChangeArrowheads="1"/>
          </p:cNvSpPr>
          <p:nvPr/>
        </p:nvSpPr>
        <p:spPr bwMode="auto">
          <a:xfrm>
            <a:off x="0" y="-357124"/>
            <a:ext cx="65" cy="7142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116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de eis</a:t>
            </a:r>
            <a:endParaRPr lang="nl-NL" sz="6800" b="1" u="sng" dirty="0">
              <a:latin typeface="Century Gothic" panose="020B0502020202020204" pitchFamily="34" charset="0"/>
            </a:endParaRPr>
          </a:p>
        </p:txBody>
      </p:sp>
      <p:pic>
        <p:nvPicPr>
          <p:cNvPr id="3" name="Afbeelding 2">
            <a:extLst>
              <a:ext uri="{FF2B5EF4-FFF2-40B4-BE49-F238E27FC236}">
                <a16:creationId xmlns:a16="http://schemas.microsoft.com/office/drawing/2014/main" id="{8C76697F-FEDD-4921-8AD7-053F92822380}"/>
              </a:ext>
            </a:extLst>
          </p:cNvPr>
          <p:cNvPicPr>
            <a:picLocks noChangeAspect="1"/>
          </p:cNvPicPr>
          <p:nvPr/>
        </p:nvPicPr>
        <p:blipFill>
          <a:blip r:embed="rId3"/>
          <a:stretch>
            <a:fillRect/>
          </a:stretch>
        </p:blipFill>
        <p:spPr>
          <a:xfrm>
            <a:off x="395536" y="1484784"/>
            <a:ext cx="8327455" cy="4896544"/>
          </a:xfrm>
          <a:prstGeom prst="rect">
            <a:avLst/>
          </a:prstGeom>
        </p:spPr>
      </p:pic>
    </p:spTree>
    <p:extLst>
      <p:ext uri="{BB962C8B-B14F-4D97-AF65-F5344CB8AC3E}">
        <p14:creationId xmlns:p14="http://schemas.microsoft.com/office/powerpoint/2010/main" val="209565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200329"/>
          </a:xfrm>
          <a:prstGeom prst="rect">
            <a:avLst/>
          </a:prstGeom>
          <a:noFill/>
        </p:spPr>
        <p:txBody>
          <a:bodyPr wrap="square" rtlCol="0">
            <a:spAutoFit/>
          </a:bodyPr>
          <a:lstStyle/>
          <a:p>
            <a:r>
              <a:rPr lang="nl-NL" sz="7200" b="1" u="sng" dirty="0">
                <a:latin typeface="Century Gothic" panose="020B0502020202020204" pitchFamily="34" charset="0"/>
              </a:rPr>
              <a:t>namens</a:t>
            </a:r>
            <a:endParaRPr lang="nl-NL" sz="6600" b="1" u="sng" dirty="0">
              <a:latin typeface="Century Gothic" panose="020B0502020202020204" pitchFamily="34" charset="0"/>
            </a:endParaRPr>
          </a:p>
        </p:txBody>
      </p:sp>
      <p:pic>
        <p:nvPicPr>
          <p:cNvPr id="3" name="Afbeelding 2">
            <a:extLst>
              <a:ext uri="{FF2B5EF4-FFF2-40B4-BE49-F238E27FC236}">
                <a16:creationId xmlns:a16="http://schemas.microsoft.com/office/drawing/2014/main" id="{3083D9A2-A606-4D40-B297-19D7099B14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227032"/>
            <a:ext cx="6982524" cy="5453710"/>
          </a:xfrm>
          <a:prstGeom prst="rect">
            <a:avLst/>
          </a:prstGeom>
        </p:spPr>
      </p:pic>
      <p:pic>
        <p:nvPicPr>
          <p:cNvPr id="4" name="Afbeelding 3">
            <a:extLst>
              <a:ext uri="{FF2B5EF4-FFF2-40B4-BE49-F238E27FC236}">
                <a16:creationId xmlns:a16="http://schemas.microsoft.com/office/drawing/2014/main" id="{D6FE83E4-67D6-4713-BC9D-798C887FF7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8304" y="177258"/>
            <a:ext cx="1563093" cy="3277991"/>
          </a:xfrm>
          <a:prstGeom prst="rect">
            <a:avLst/>
          </a:prstGeom>
        </p:spPr>
      </p:pic>
      <p:pic>
        <p:nvPicPr>
          <p:cNvPr id="7" name="Afbeelding 6">
            <a:extLst>
              <a:ext uri="{FF2B5EF4-FFF2-40B4-BE49-F238E27FC236}">
                <a16:creationId xmlns:a16="http://schemas.microsoft.com/office/drawing/2014/main" id="{9682AF0D-614C-4AC5-940F-5F121A2900D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24165" y="94427"/>
            <a:ext cx="2384339" cy="2542485"/>
          </a:xfrm>
          <a:prstGeom prst="rect">
            <a:avLst/>
          </a:prstGeom>
        </p:spPr>
      </p:pic>
    </p:spTree>
    <p:extLst>
      <p:ext uri="{BB962C8B-B14F-4D97-AF65-F5344CB8AC3E}">
        <p14:creationId xmlns:p14="http://schemas.microsoft.com/office/powerpoint/2010/main" val="282915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36844DD2-D720-4044-99EB-37D131D199A1}"/>
              </a:ext>
            </a:extLst>
          </p:cNvPr>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uitkomen</a:t>
            </a:r>
            <a:endParaRPr lang="nl-NL" sz="6800" b="1" u="sng" dirty="0">
              <a:latin typeface="Century Gothic" panose="020B0502020202020204" pitchFamily="34" charset="0"/>
            </a:endParaRPr>
          </a:p>
        </p:txBody>
      </p:sp>
      <p:pic>
        <p:nvPicPr>
          <p:cNvPr id="3" name="Afbeelding 2">
            <a:extLst>
              <a:ext uri="{FF2B5EF4-FFF2-40B4-BE49-F238E27FC236}">
                <a16:creationId xmlns:a16="http://schemas.microsoft.com/office/drawing/2014/main" id="{DB8376C0-928A-45C6-8B71-A41C3095EB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4612" y="1349253"/>
            <a:ext cx="3225327" cy="4300436"/>
          </a:xfrm>
          <a:prstGeom prst="rect">
            <a:avLst/>
          </a:prstGeom>
        </p:spPr>
      </p:pic>
      <p:pic>
        <p:nvPicPr>
          <p:cNvPr id="5" name="Afbeelding 4">
            <a:extLst>
              <a:ext uri="{FF2B5EF4-FFF2-40B4-BE49-F238E27FC236}">
                <a16:creationId xmlns:a16="http://schemas.microsoft.com/office/drawing/2014/main" id="{3BFDD1FE-9078-4762-87AF-BF8440EE43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1489820"/>
            <a:ext cx="2350435" cy="4929140"/>
          </a:xfrm>
          <a:prstGeom prst="rect">
            <a:avLst/>
          </a:prstGeom>
        </p:spPr>
      </p:pic>
      <p:sp>
        <p:nvSpPr>
          <p:cNvPr id="6" name="Pijl: rechts 5">
            <a:extLst>
              <a:ext uri="{FF2B5EF4-FFF2-40B4-BE49-F238E27FC236}">
                <a16:creationId xmlns:a16="http://schemas.microsoft.com/office/drawing/2014/main" id="{AE268D00-DF79-4F85-BCC6-77DB0BFC996A}"/>
              </a:ext>
            </a:extLst>
          </p:cNvPr>
          <p:cNvSpPr/>
          <p:nvPr/>
        </p:nvSpPr>
        <p:spPr>
          <a:xfrm>
            <a:off x="3702398" y="3499470"/>
            <a:ext cx="1792213" cy="865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581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23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73882" y="299165"/>
            <a:ext cx="3950842" cy="11129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minimaal</a:t>
            </a:r>
            <a:endParaRPr lang="nl-NL" sz="7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maximaal</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niet minder dan</a:t>
            </a: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Er staan </a:t>
            </a:r>
            <a:r>
              <a:rPr lang="nl-NL" sz="2400" i="1" u="sng" dirty="0">
                <a:solidFill>
                  <a:srgbClr val="387038"/>
                </a:solidFill>
                <a:latin typeface="Century Gothic" panose="020B0502020202020204" pitchFamily="34" charset="0"/>
                <a:ea typeface="Calibri"/>
                <a:cs typeface="Times New Roman"/>
              </a:rPr>
              <a:t>minimaal</a:t>
            </a:r>
            <a:r>
              <a:rPr lang="nl-NL" sz="2400" i="1" dirty="0">
                <a:solidFill>
                  <a:srgbClr val="387038"/>
                </a:solidFill>
                <a:latin typeface="Century Gothic" panose="020B0502020202020204" pitchFamily="34" charset="0"/>
                <a:ea typeface="Calibri"/>
                <a:cs typeface="Times New Roman"/>
              </a:rPr>
              <a:t> elke ochtend files bij dat kruispunt.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meer dan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Er kan </a:t>
            </a:r>
            <a:r>
              <a:rPr lang="nl-NL" sz="2400" i="1" u="sng" dirty="0">
                <a:solidFill>
                  <a:srgbClr val="387038"/>
                </a:solidFill>
                <a:latin typeface="Century Gothic" panose="020B0502020202020204" pitchFamily="34" charset="0"/>
                <a:ea typeface="Calibri"/>
                <a:cs typeface="Times New Roman"/>
              </a:rPr>
              <a:t>maximaal</a:t>
            </a:r>
            <a:r>
              <a:rPr lang="nl-NL" sz="2400" i="1" dirty="0">
                <a:solidFill>
                  <a:srgbClr val="387038"/>
                </a:solidFill>
                <a:latin typeface="Century Gothic" panose="020B0502020202020204" pitchFamily="34" charset="0"/>
                <a:ea typeface="Calibri"/>
                <a:cs typeface="Times New Roman"/>
              </a:rPr>
              <a:t> de hele dag een file bij het kruispunt staan.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D8B6E04E-60E0-453C-A934-EAA44DA60C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775" y="2395846"/>
            <a:ext cx="1027408" cy="2348880"/>
          </a:xfrm>
          <a:prstGeom prst="rect">
            <a:avLst/>
          </a:prstGeom>
        </p:spPr>
      </p:pic>
      <p:pic>
        <p:nvPicPr>
          <p:cNvPr id="10" name="Afbeelding 9">
            <a:extLst>
              <a:ext uri="{FF2B5EF4-FFF2-40B4-BE49-F238E27FC236}">
                <a16:creationId xmlns:a16="http://schemas.microsoft.com/office/drawing/2014/main" id="{F688FB33-A618-40D4-A359-99FF87813C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364832"/>
            <a:ext cx="1183150" cy="2395846"/>
          </a:xfrm>
          <a:prstGeom prst="rect">
            <a:avLst/>
          </a:prstGeom>
        </p:spPr>
      </p:pic>
      <p:pic>
        <p:nvPicPr>
          <p:cNvPr id="18" name="Afbeelding 17" descr="Afbeelding met auto, weg, buiten, verkeer&#10;&#10;Automatisch gegenereerde beschrijving">
            <a:extLst>
              <a:ext uri="{FF2B5EF4-FFF2-40B4-BE49-F238E27FC236}">
                <a16:creationId xmlns:a16="http://schemas.microsoft.com/office/drawing/2014/main" id="{35A72237-27DA-4956-AEA4-6ADEFD4F61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8990" y="3212976"/>
            <a:ext cx="2293039" cy="1531750"/>
          </a:xfrm>
          <a:prstGeom prst="rect">
            <a:avLst/>
          </a:prstGeom>
        </p:spPr>
      </p:pic>
      <p:pic>
        <p:nvPicPr>
          <p:cNvPr id="20" name="Afbeelding 19">
            <a:extLst>
              <a:ext uri="{FF2B5EF4-FFF2-40B4-BE49-F238E27FC236}">
                <a16:creationId xmlns:a16="http://schemas.microsoft.com/office/drawing/2014/main" id="{94DC84FC-BBB3-420D-AA0B-91BDCFD2AF1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116367" y="2292281"/>
            <a:ext cx="1173234" cy="1080120"/>
          </a:xfrm>
          <a:prstGeom prst="rect">
            <a:avLst/>
          </a:prstGeom>
        </p:spPr>
      </p:pic>
      <p:pic>
        <p:nvPicPr>
          <p:cNvPr id="21" name="Afbeelding 20" descr="Afbeelding met auto, weg, buiten, verkeer&#10;&#10;Automatisch gegenereerde beschrijving">
            <a:extLst>
              <a:ext uri="{FF2B5EF4-FFF2-40B4-BE49-F238E27FC236}">
                <a16:creationId xmlns:a16="http://schemas.microsoft.com/office/drawing/2014/main" id="{CB1BD878-3727-4BEF-AA7D-B9ECDD12313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60939" y="3359722"/>
            <a:ext cx="2073359" cy="1385004"/>
          </a:xfrm>
          <a:prstGeom prst="rect">
            <a:avLst/>
          </a:prstGeom>
        </p:spPr>
      </p:pic>
      <p:pic>
        <p:nvPicPr>
          <p:cNvPr id="22" name="Afbeelding 21">
            <a:extLst>
              <a:ext uri="{FF2B5EF4-FFF2-40B4-BE49-F238E27FC236}">
                <a16:creationId xmlns:a16="http://schemas.microsoft.com/office/drawing/2014/main" id="{F39F4211-918B-4388-A7D9-3080659A768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849262" y="2292281"/>
            <a:ext cx="1189288" cy="879505"/>
          </a:xfrm>
          <a:prstGeom prst="rect">
            <a:avLst/>
          </a:prstGeom>
        </p:spPr>
      </p:pic>
    </p:spTree>
    <p:extLst>
      <p:ext uri="{BB962C8B-B14F-4D97-AF65-F5344CB8AC3E}">
        <p14:creationId xmlns:p14="http://schemas.microsoft.com/office/powerpoint/2010/main" val="207648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72009" y="408440"/>
            <a:ext cx="464400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introduceren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63988" y="36243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afschaffen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nieuws invoeren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2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De ingenieur </a:t>
            </a:r>
            <a:r>
              <a:rPr lang="nl-NL" sz="2000" i="1" u="sng" dirty="0">
                <a:solidFill>
                  <a:srgbClr val="387038"/>
                </a:solidFill>
                <a:latin typeface="Century Gothic" panose="020B0502020202020204" pitchFamily="34" charset="0"/>
                <a:ea typeface="Calibri"/>
                <a:cs typeface="Times New Roman"/>
              </a:rPr>
              <a:t>introduceer</a:t>
            </a:r>
            <a:r>
              <a:rPr lang="nl-NL" sz="2000" i="1" dirty="0">
                <a:solidFill>
                  <a:srgbClr val="387038"/>
                </a:solidFill>
                <a:latin typeface="Century Gothic" panose="020B0502020202020204" pitchFamily="34" charset="0"/>
                <a:ea typeface="Calibri"/>
                <a:cs typeface="Times New Roman"/>
              </a:rPr>
              <a:t>t de plannen bij de mensen van de gemeente.</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niet meer houden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200" dirty="0">
              <a:effectLst/>
              <a:latin typeface="Century Gothic" panose="020B0502020202020204" pitchFamily="34" charset="0"/>
              <a:ea typeface="Calibri"/>
              <a:cs typeface="Times New Roman"/>
            </a:endParaRPr>
          </a:p>
          <a:p>
            <a:pPr>
              <a:lnSpc>
                <a:spcPct val="107000"/>
              </a:lnSpc>
              <a:spcAft>
                <a:spcPts val="0"/>
              </a:spcAft>
            </a:pPr>
            <a:r>
              <a:rPr lang="nl-NL" sz="1400" dirty="0">
                <a:effectLst/>
                <a:latin typeface="Century Gothic" panose="020B0502020202020204" pitchFamily="34" charset="0"/>
                <a:ea typeface="Calibri"/>
                <a:cs typeface="Times New Roman"/>
              </a:rPr>
              <a:t> </a:t>
            </a:r>
            <a:endParaRPr lang="nl-NL" sz="700" dirty="0">
              <a:effectLst/>
              <a:latin typeface="Century Gothic" panose="020B0502020202020204" pitchFamily="34" charset="0"/>
              <a:ea typeface="Calibri"/>
              <a:cs typeface="Times New Roman"/>
            </a:endParaRPr>
          </a:p>
          <a:p>
            <a:pPr algn="ctr">
              <a:lnSpc>
                <a:spcPct val="107000"/>
              </a:lnSpc>
              <a:spcAft>
                <a:spcPts val="0"/>
              </a:spcAft>
            </a:pPr>
            <a:r>
              <a:rPr lang="nl-NL" dirty="0">
                <a:effectLst/>
                <a:latin typeface="Century Gothic" panose="020B0502020202020204" pitchFamily="34" charset="0"/>
                <a:ea typeface="Calibri"/>
                <a:cs typeface="Times New Roman"/>
              </a:rPr>
              <a:t> </a:t>
            </a:r>
            <a:r>
              <a:rPr lang="nl-NL" sz="2000" i="1" dirty="0">
                <a:solidFill>
                  <a:srgbClr val="387038"/>
                </a:solidFill>
                <a:effectLst/>
                <a:latin typeface="Century Gothic" panose="020B0502020202020204" pitchFamily="34" charset="0"/>
                <a:ea typeface="Calibri"/>
                <a:cs typeface="Times New Roman"/>
              </a:rPr>
              <a:t>De mondkapjes zijn pas geleden </a:t>
            </a:r>
            <a:r>
              <a:rPr lang="nl-NL" sz="2000" i="1" u="sng" dirty="0">
                <a:solidFill>
                  <a:srgbClr val="387038"/>
                </a:solidFill>
                <a:effectLst/>
                <a:latin typeface="Century Gothic" panose="020B0502020202020204" pitchFamily="34" charset="0"/>
                <a:ea typeface="Calibri"/>
                <a:cs typeface="Times New Roman"/>
              </a:rPr>
              <a:t>afgeschaft</a:t>
            </a:r>
            <a:r>
              <a:rPr lang="nl-NL" sz="2000" i="1" dirty="0">
                <a:solidFill>
                  <a:srgbClr val="387038"/>
                </a:solidFill>
                <a:effectLst/>
                <a:latin typeface="Century Gothic" panose="020B0502020202020204" pitchFamily="34" charset="0"/>
                <a:ea typeface="Calibri"/>
                <a:cs typeface="Times New Roman"/>
              </a:rPr>
              <a:t>. We hoeven ze niet meer te gebruiken.</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30F68665-0107-4339-95AC-5DCB38D807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2240" y="2131870"/>
            <a:ext cx="1840386" cy="2453847"/>
          </a:xfrm>
          <a:prstGeom prst="rect">
            <a:avLst/>
          </a:prstGeom>
        </p:spPr>
      </p:pic>
      <p:pic>
        <p:nvPicPr>
          <p:cNvPr id="2" name="Afbeelding 1">
            <a:extLst>
              <a:ext uri="{FF2B5EF4-FFF2-40B4-BE49-F238E27FC236}">
                <a16:creationId xmlns:a16="http://schemas.microsoft.com/office/drawing/2014/main" id="{12030B9C-7767-4184-9C71-5888CF3B84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1374" y="2330664"/>
            <a:ext cx="3568578" cy="2432006"/>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9713" y="476672"/>
            <a:ext cx="4081994" cy="1008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901528" y="3429855"/>
            <a:ext cx="99449" cy="943155"/>
          </a:xfrm>
          <a:prstGeom prst="rect">
            <a:avLst/>
          </a:prstGeom>
        </p:spPr>
      </p:pic>
      <p:sp>
        <p:nvSpPr>
          <p:cNvPr id="13" name="Text Box 14"/>
          <p:cNvSpPr txBox="1"/>
          <p:nvPr/>
        </p:nvSpPr>
        <p:spPr>
          <a:xfrm>
            <a:off x="6228184" y="505872"/>
            <a:ext cx="2592288" cy="9789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16953" y="491188"/>
            <a:ext cx="2771800" cy="11376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groep mensen</a:t>
            </a:r>
            <a:endParaRPr lang="nl-NL" sz="1100" dirty="0">
              <a:effectLst/>
              <a:latin typeface="Century Gothic" panose="020B0502020202020204" pitchFamily="34" charset="0"/>
              <a:ea typeface="Calibri"/>
              <a:cs typeface="Times New Roman"/>
            </a:endParaRPr>
          </a:p>
        </p:txBody>
      </p:sp>
      <p:sp>
        <p:nvSpPr>
          <p:cNvPr id="19" name="Tekstvak 2"/>
          <p:cNvSpPr txBox="1">
            <a:spLocks noChangeArrowheads="1"/>
          </p:cNvSpPr>
          <p:nvPr/>
        </p:nvSpPr>
        <p:spPr bwMode="auto">
          <a:xfrm>
            <a:off x="1979713" y="436989"/>
            <a:ext cx="381642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ploeg</a:t>
            </a:r>
            <a:endParaRPr lang="nl-NL" sz="6000" b="1" dirty="0">
              <a:effectLst/>
              <a:latin typeface="Century Gothic" panose="020B0502020202020204" pitchFamily="34" charset="0"/>
              <a:ea typeface="Calibri"/>
              <a:cs typeface="Times New Roman"/>
            </a:endParaRPr>
          </a:p>
        </p:txBody>
      </p:sp>
      <p:pic>
        <p:nvPicPr>
          <p:cNvPr id="4" name="Afbeelding 3" descr="Afbeelding met persoon, buiten, grond, staand&#10;&#10;Automatisch gegenereerde beschrijving">
            <a:extLst>
              <a:ext uri="{FF2B5EF4-FFF2-40B4-BE49-F238E27FC236}">
                <a16:creationId xmlns:a16="http://schemas.microsoft.com/office/drawing/2014/main" id="{FC76F3BE-3F85-4B12-B938-DCF23C5261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1031" y="4072185"/>
            <a:ext cx="2599441" cy="1736427"/>
          </a:xfrm>
          <a:prstGeom prst="rect">
            <a:avLst/>
          </a:prstGeom>
        </p:spPr>
      </p:pic>
      <p:pic>
        <p:nvPicPr>
          <p:cNvPr id="7" name="Afbeelding 6">
            <a:extLst>
              <a:ext uri="{FF2B5EF4-FFF2-40B4-BE49-F238E27FC236}">
                <a16:creationId xmlns:a16="http://schemas.microsoft.com/office/drawing/2014/main" id="{2B7DFAD8-3461-4EDB-A7BB-AEF7555596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3543" y="4072185"/>
            <a:ext cx="2499205" cy="1736427"/>
          </a:xfrm>
          <a:prstGeom prst="rect">
            <a:avLst/>
          </a:prstGeom>
        </p:spPr>
      </p:pic>
      <p:pic>
        <p:nvPicPr>
          <p:cNvPr id="9" name="Afbeelding 8" descr="Afbeelding met fiets, persoon, rijden, weg&#10;&#10;Automatisch gegenereerde beschrijving">
            <a:extLst>
              <a:ext uri="{FF2B5EF4-FFF2-40B4-BE49-F238E27FC236}">
                <a16:creationId xmlns:a16="http://schemas.microsoft.com/office/drawing/2014/main" id="{9087BB3D-3589-4C8E-B842-B02143893B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3848" y="4317239"/>
            <a:ext cx="2761802" cy="1491373"/>
          </a:xfrm>
          <a:prstGeom prst="rect">
            <a:avLst/>
          </a:prstGeom>
        </p:spPr>
      </p:pic>
    </p:spTree>
    <p:extLst>
      <p:ext uri="{BB962C8B-B14F-4D97-AF65-F5344CB8AC3E}">
        <p14:creationId xmlns:p14="http://schemas.microsoft.com/office/powerpoint/2010/main" val="97721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611560" y="476671"/>
            <a:ext cx="6109445" cy="151758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901528" y="3429855"/>
            <a:ext cx="99449" cy="943155"/>
          </a:xfrm>
          <a:prstGeom prst="rect">
            <a:avLst/>
          </a:prstGeom>
        </p:spPr>
      </p:pic>
      <p:sp>
        <p:nvSpPr>
          <p:cNvPr id="13" name="Text Box 14"/>
          <p:cNvSpPr txBox="1"/>
          <p:nvPr/>
        </p:nvSpPr>
        <p:spPr>
          <a:xfrm>
            <a:off x="6876254" y="505872"/>
            <a:ext cx="1944217" cy="9789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876255" y="491188"/>
            <a:ext cx="2112497" cy="11376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gepland zijn</a:t>
            </a:r>
            <a:endParaRPr lang="nl-NL" sz="1100" dirty="0">
              <a:effectLst/>
              <a:latin typeface="Century Gothic" panose="020B0502020202020204" pitchFamily="34" charset="0"/>
              <a:ea typeface="Calibri"/>
              <a:cs typeface="Times New Roman"/>
            </a:endParaRPr>
          </a:p>
        </p:txBody>
      </p:sp>
      <p:sp>
        <p:nvSpPr>
          <p:cNvPr id="19" name="Tekstvak 2"/>
          <p:cNvSpPr txBox="1">
            <a:spLocks noChangeArrowheads="1"/>
          </p:cNvSpPr>
          <p:nvPr/>
        </p:nvSpPr>
        <p:spPr bwMode="auto">
          <a:xfrm>
            <a:off x="467544" y="505872"/>
            <a:ext cx="6348834" cy="164953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5400" b="1" dirty="0">
                <a:latin typeface="Century Gothic" panose="020B0502020202020204" pitchFamily="34" charset="0"/>
                <a:ea typeface="Calibri"/>
                <a:cs typeface="Times New Roman"/>
              </a:rPr>
              <a:t>op het programma staan</a:t>
            </a:r>
            <a:endParaRPr lang="nl-NL" sz="5400" b="1" dirty="0">
              <a:effectLst/>
              <a:latin typeface="Century Gothic" panose="020B0502020202020204" pitchFamily="34" charset="0"/>
              <a:ea typeface="Calibri"/>
              <a:cs typeface="Times New Roman"/>
            </a:endParaRPr>
          </a:p>
        </p:txBody>
      </p:sp>
      <p:pic>
        <p:nvPicPr>
          <p:cNvPr id="12" name="Afbeelding 11" descr="Afbeelding met tekst, speelgoed&#10;&#10;Automatisch gegenereerde beschrijving">
            <a:extLst>
              <a:ext uri="{FF2B5EF4-FFF2-40B4-BE49-F238E27FC236}">
                <a16:creationId xmlns:a16="http://schemas.microsoft.com/office/drawing/2014/main" id="{615DCF54-15F3-4B2B-A03F-714619E9504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16379" y="1505526"/>
            <a:ext cx="2232248" cy="1095667"/>
          </a:xfrm>
          <a:prstGeom prst="rect">
            <a:avLst/>
          </a:prstGeom>
        </p:spPr>
      </p:pic>
      <p:pic>
        <p:nvPicPr>
          <p:cNvPr id="3" name="Afbeelding 2" descr="Afbeelding met tekst, speelgoed, illustratie&#10;&#10;Automatisch gegenereerde beschrijving">
            <a:extLst>
              <a:ext uri="{FF2B5EF4-FFF2-40B4-BE49-F238E27FC236}">
                <a16:creationId xmlns:a16="http://schemas.microsoft.com/office/drawing/2014/main" id="{396D6904-83FE-4002-B193-7E4F8E61A9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37659" y="4202817"/>
            <a:ext cx="3313118" cy="1410314"/>
          </a:xfrm>
          <a:prstGeom prst="rect">
            <a:avLst/>
          </a:prstGeom>
          <a:ln>
            <a:solidFill>
              <a:schemeClr val="tx1"/>
            </a:solidFill>
          </a:ln>
        </p:spPr>
      </p:pic>
      <p:pic>
        <p:nvPicPr>
          <p:cNvPr id="8" name="Afbeelding 7" descr="Afbeelding met binnen, plafond, slaapkamer, meubels&#10;&#10;Automatisch gegenereerde beschrijving">
            <a:extLst>
              <a:ext uri="{FF2B5EF4-FFF2-40B4-BE49-F238E27FC236}">
                <a16:creationId xmlns:a16="http://schemas.microsoft.com/office/drawing/2014/main" id="{CF2BC00A-5309-44E6-90B2-BDF6D9040B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6285" y="4193582"/>
            <a:ext cx="2304900" cy="1539673"/>
          </a:xfrm>
          <a:prstGeom prst="rect">
            <a:avLst/>
          </a:prstGeom>
        </p:spPr>
      </p:pic>
      <p:pic>
        <p:nvPicPr>
          <p:cNvPr id="11" name="Afbeelding 10">
            <a:extLst>
              <a:ext uri="{FF2B5EF4-FFF2-40B4-BE49-F238E27FC236}">
                <a16:creationId xmlns:a16="http://schemas.microsoft.com/office/drawing/2014/main" id="{AE9F3D9D-A15A-4602-B1B5-93C4E090EF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03848" y="4221088"/>
            <a:ext cx="2263723" cy="1512167"/>
          </a:xfrm>
          <a:prstGeom prst="rect">
            <a:avLst/>
          </a:prstGeom>
        </p:spPr>
      </p:pic>
    </p:spTree>
    <p:extLst>
      <p:ext uri="{BB962C8B-B14F-4D97-AF65-F5344CB8AC3E}">
        <p14:creationId xmlns:p14="http://schemas.microsoft.com/office/powerpoint/2010/main" val="577614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eis</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1" y="3861049"/>
            <a:ext cx="292425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924254"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rechts rijden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176972"/>
            <a:ext cx="2444750" cy="13681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212976"/>
            <a:ext cx="2671082" cy="136815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je hand uitsteken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37065" y="3855150"/>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stoppen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0410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écht moet</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535832F6-2C80-49EF-95D2-A40B108A86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306" y="4674542"/>
            <a:ext cx="2812770" cy="1878930"/>
          </a:xfrm>
          <a:prstGeom prst="rect">
            <a:avLst/>
          </a:prstGeom>
        </p:spPr>
      </p:pic>
      <p:pic>
        <p:nvPicPr>
          <p:cNvPr id="18" name="Afbeelding 17">
            <a:extLst>
              <a:ext uri="{FF2B5EF4-FFF2-40B4-BE49-F238E27FC236}">
                <a16:creationId xmlns:a16="http://schemas.microsoft.com/office/drawing/2014/main" id="{2EA2E9E7-C033-45B7-854A-29D16A203C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0736" y="4604481"/>
            <a:ext cx="1500571" cy="2108609"/>
          </a:xfrm>
          <a:prstGeom prst="rect">
            <a:avLst/>
          </a:prstGeom>
        </p:spPr>
      </p:pic>
      <p:pic>
        <p:nvPicPr>
          <p:cNvPr id="19" name="Afbeelding 18">
            <a:extLst>
              <a:ext uri="{FF2B5EF4-FFF2-40B4-BE49-F238E27FC236}">
                <a16:creationId xmlns:a16="http://schemas.microsoft.com/office/drawing/2014/main" id="{26B3D526-143D-4725-9B5C-C6A4EC7FEA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20262" y="4750729"/>
            <a:ext cx="2611398" cy="1687192"/>
          </a:xfrm>
          <a:prstGeom prst="rect">
            <a:avLst/>
          </a:prstGeom>
        </p:spPr>
      </p:pic>
      <p:pic>
        <p:nvPicPr>
          <p:cNvPr id="17" name="Afbeelding 16">
            <a:extLst>
              <a:ext uri="{FF2B5EF4-FFF2-40B4-BE49-F238E27FC236}">
                <a16:creationId xmlns:a16="http://schemas.microsoft.com/office/drawing/2014/main" id="{C2A5E0A1-B097-469C-8AEA-0878E9FF6E4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99592" y="491188"/>
            <a:ext cx="1629829" cy="1132056"/>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oorspronkelijk</a:t>
            </a:r>
            <a:endParaRPr lang="nl-NL" sz="3400" dirty="0">
              <a:effectLst/>
              <a:latin typeface="Century Gothic" panose="020B0502020202020204" pitchFamily="34" charset="0"/>
              <a:ea typeface="Calibri"/>
              <a:cs typeface="Times New Roman"/>
            </a:endParaRPr>
          </a:p>
        </p:txBody>
      </p:sp>
      <p:sp>
        <p:nvSpPr>
          <p:cNvPr id="10" name="Text Box 14"/>
          <p:cNvSpPr txBox="1"/>
          <p:nvPr/>
        </p:nvSpPr>
        <p:spPr>
          <a:xfrm>
            <a:off x="5748565" y="3413368"/>
            <a:ext cx="3357140"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uiteindelijk</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17697" y="409051"/>
            <a:ext cx="7704856"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dirty="0">
                <a:solidFill>
                  <a:srgbClr val="387038"/>
                </a:solidFill>
                <a:latin typeface="Century Gothic" panose="020B0502020202020204" pitchFamily="34" charset="0"/>
                <a:ea typeface="Calibri"/>
                <a:cs typeface="Times New Roman"/>
              </a:rPr>
              <a:t>Oorspronkelijk</a:t>
            </a:r>
            <a:r>
              <a:rPr lang="nl-NL" sz="2400" i="1" dirty="0">
                <a:solidFill>
                  <a:srgbClr val="387038"/>
                </a:solidFill>
                <a:latin typeface="Century Gothic" panose="020B0502020202020204" pitchFamily="34" charset="0"/>
                <a:ea typeface="Calibri"/>
                <a:cs typeface="Times New Roman"/>
              </a:rPr>
              <a:t> is het een gewoon simpel kruispunt.</a:t>
            </a:r>
            <a:endParaRPr lang="nl-NL" sz="1200" dirty="0">
              <a:effectLst/>
              <a:latin typeface="Century Gothic" panose="020B0502020202020204" pitchFamily="34" charset="0"/>
              <a:ea typeface="Calibri"/>
              <a:cs typeface="Times New Roman"/>
            </a:endParaRPr>
          </a:p>
        </p:txBody>
      </p:sp>
      <p:sp>
        <p:nvSpPr>
          <p:cNvPr id="12" name="Text Box 14"/>
          <p:cNvSpPr txBox="1"/>
          <p:nvPr/>
        </p:nvSpPr>
        <p:spPr>
          <a:xfrm>
            <a:off x="415810" y="5440481"/>
            <a:ext cx="3508118" cy="6528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78905" y="5471528"/>
            <a:ext cx="430110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in het begin, eerst</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56176" y="4309312"/>
            <a:ext cx="2448272" cy="6223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94986" y="4334904"/>
            <a:ext cx="266429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op het eind</a:t>
            </a:r>
            <a:endParaRPr lang="nl-NL" sz="1100" dirty="0">
              <a:effectLst/>
              <a:latin typeface="Century Gothic" panose="020B0502020202020204" pitchFamily="34" charset="0"/>
              <a:ea typeface="Calibri"/>
              <a:cs typeface="Times New Roman"/>
            </a:endParaRPr>
          </a:p>
        </p:txBody>
      </p:sp>
      <p:pic>
        <p:nvPicPr>
          <p:cNvPr id="3" name="Afbeelding 2" descr="Afbeelding met tekst, elektronica&#10;&#10;Automatisch gegenereerde beschrijving">
            <a:extLst>
              <a:ext uri="{FF2B5EF4-FFF2-40B4-BE49-F238E27FC236}">
                <a16:creationId xmlns:a16="http://schemas.microsoft.com/office/drawing/2014/main" id="{E87CE315-CE92-4486-AFDE-718728F2B6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421" y="2708921"/>
            <a:ext cx="3509546" cy="1698678"/>
          </a:xfrm>
          <a:prstGeom prst="rect">
            <a:avLst/>
          </a:prstGeom>
        </p:spPr>
      </p:pic>
      <p:pic>
        <p:nvPicPr>
          <p:cNvPr id="18" name="Afbeelding 17" descr="Afbeelding met weg, snelweg&#10;&#10;Automatisch gegenereerde beschrijving">
            <a:extLst>
              <a:ext uri="{FF2B5EF4-FFF2-40B4-BE49-F238E27FC236}">
                <a16:creationId xmlns:a16="http://schemas.microsoft.com/office/drawing/2014/main" id="{63D7A286-70F7-4653-A950-E8E95AC55C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9683" y="1134046"/>
            <a:ext cx="3381825" cy="2077477"/>
          </a:xfrm>
          <a:prstGeom prst="rect">
            <a:avLst/>
          </a:prstGeom>
        </p:spPr>
      </p:pic>
    </p:spTree>
    <p:extLst>
      <p:ext uri="{BB962C8B-B14F-4D97-AF65-F5344CB8AC3E}">
        <p14:creationId xmlns:p14="http://schemas.microsoft.com/office/powerpoint/2010/main" val="239398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27 – </a:t>
            </a:r>
            <a:r>
              <a:rPr lang="nl-NL">
                <a:solidFill>
                  <a:srgbClr val="C00000"/>
                </a:solidFill>
                <a:latin typeface="Century Gothic" panose="020B0502020202020204" pitchFamily="34" charset="0"/>
              </a:rPr>
              <a:t>6 juli </a:t>
            </a:r>
            <a:r>
              <a:rPr lang="nl-NL" dirty="0">
                <a:solidFill>
                  <a:srgbClr val="C00000"/>
                </a:solidFill>
                <a:latin typeface="Century Gothic" panose="020B0502020202020204" pitchFamily="34" charset="0"/>
              </a:rPr>
              <a:t>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99792" y="2420889"/>
            <a:ext cx="3565401"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753365" y="2276872"/>
            <a:ext cx="3546827" cy="7920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aantonen</a:t>
            </a:r>
            <a:endParaRPr lang="nl-NL" sz="12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804394" y="3212976"/>
            <a:ext cx="1804222" cy="1435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5279915" y="1432346"/>
            <a:ext cx="566104" cy="988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5562966" y="825813"/>
            <a:ext cx="325750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5449059" y="819113"/>
            <a:ext cx="351542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dit is de dader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41354" y="4582437"/>
            <a:ext cx="4806710" cy="13381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26517" y="4648865"/>
            <a:ext cx="4619256" cy="171522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viaducten geven minder kans op files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cxnSp>
        <p:nvCxnSpPr>
          <p:cNvPr id="30" name="Rechte verbindingslijn 29"/>
          <p:cNvCxnSpPr>
            <a:cxnSpLocks/>
          </p:cNvCxnSpPr>
          <p:nvPr/>
        </p:nvCxnSpPr>
        <p:spPr>
          <a:xfrm>
            <a:off x="2367006" y="1317869"/>
            <a:ext cx="1497080" cy="1103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14"/>
          <p:cNvSpPr txBox="1"/>
          <p:nvPr/>
        </p:nvSpPr>
        <p:spPr>
          <a:xfrm>
            <a:off x="2734920" y="3258983"/>
            <a:ext cx="4298116" cy="8409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9" name="Tekstvak 2"/>
          <p:cNvSpPr txBox="1">
            <a:spLocks noChangeArrowheads="1"/>
          </p:cNvSpPr>
          <p:nvPr/>
        </p:nvSpPr>
        <p:spPr bwMode="auto">
          <a:xfrm>
            <a:off x="2699792" y="3185806"/>
            <a:ext cx="4298116" cy="747356"/>
          </a:xfrm>
          <a:prstGeom prst="rect">
            <a:avLst/>
          </a:prstGeom>
          <a:noFill/>
          <a:ln w="9525">
            <a:noFill/>
            <a:miter lim="800000"/>
            <a:headEnd/>
            <a:tailEnd/>
          </a:ln>
        </p:spPr>
        <p:txBody>
          <a:bodyPr rot="0" vert="horz" wrap="square" lIns="91440" tIns="45720" rIns="91440" bIns="45720" anchor="t" anchorCtr="0">
            <a:noAutofit/>
          </a:bodyPr>
          <a:lstStyle/>
          <a:p>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bewijzen, laten zien dat het echt zo is</a:t>
            </a:r>
          </a:p>
        </p:txBody>
      </p:sp>
      <p:sp>
        <p:nvSpPr>
          <p:cNvPr id="31" name="Text Box 14"/>
          <p:cNvSpPr txBox="1"/>
          <p:nvPr/>
        </p:nvSpPr>
        <p:spPr>
          <a:xfrm>
            <a:off x="271528" y="710958"/>
            <a:ext cx="409333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33" name="Text Box 14"/>
          <p:cNvSpPr txBox="1"/>
          <p:nvPr/>
        </p:nvSpPr>
        <p:spPr>
          <a:xfrm>
            <a:off x="251520" y="661849"/>
            <a:ext cx="423097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sporten is gezond</a:t>
            </a:r>
            <a:endParaRPr lang="nl-NL" sz="1050" dirty="0">
              <a:effectLst/>
              <a:latin typeface="Century Gothic" panose="020B0502020202020204" pitchFamily="34" charset="0"/>
              <a:ea typeface="Calibri"/>
              <a:cs typeface="Times New Roman"/>
            </a:endParaRPr>
          </a:p>
        </p:txBody>
      </p:sp>
      <p:pic>
        <p:nvPicPr>
          <p:cNvPr id="34" name="Picture 2" descr="C:\Users\Kosterm\Downloads\shutterstock_24406374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860" y="1402735"/>
            <a:ext cx="2223135" cy="118681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Kosterm\Downloads\shutterstock_1170501520.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650676" y="1552337"/>
            <a:ext cx="2169795" cy="1449070"/>
          </a:xfrm>
          <a:prstGeom prst="rect">
            <a:avLst/>
          </a:prstGeom>
          <a:noFill/>
        </p:spPr>
      </p:pic>
      <p:pic>
        <p:nvPicPr>
          <p:cNvPr id="2" name="Afbeelding 1">
            <a:extLst>
              <a:ext uri="{FF2B5EF4-FFF2-40B4-BE49-F238E27FC236}">
                <a16:creationId xmlns:a16="http://schemas.microsoft.com/office/drawing/2014/main" id="{5BDFB1AA-694F-49E2-A798-C9F9759679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4975" y="4417736"/>
            <a:ext cx="2169795" cy="1481881"/>
          </a:xfrm>
          <a:prstGeom prst="rect">
            <a:avLst/>
          </a:prstGeom>
          <a:ln>
            <a:solidFill>
              <a:schemeClr val="tx1"/>
            </a:solidFill>
          </a:ln>
        </p:spPr>
      </p:pic>
    </p:spTree>
    <p:extLst>
      <p:ext uri="{BB962C8B-B14F-4D97-AF65-F5344CB8AC3E}">
        <p14:creationId xmlns:p14="http://schemas.microsoft.com/office/powerpoint/2010/main" val="390105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 y="14858"/>
            <a:ext cx="9144000" cy="6155531"/>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namens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in plaats van iets of iemand anders</a:t>
            </a:r>
          </a:p>
          <a:p>
            <a:pPr fontAlgn="t"/>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r>
              <a:rPr lang="nl-NL" sz="2800" i="1" dirty="0">
                <a:solidFill>
                  <a:srgbClr val="387038"/>
                </a:solidFill>
                <a:latin typeface="Century Gothic" panose="020B0502020202020204" pitchFamily="34" charset="0"/>
                <a:ea typeface="Calibri"/>
                <a:cs typeface="Times New Roman"/>
              </a:rPr>
              <a:t>Zij was daar </a:t>
            </a:r>
            <a:r>
              <a:rPr lang="nl-NL" sz="2800" i="1" u="sng" dirty="0">
                <a:solidFill>
                  <a:srgbClr val="387038"/>
                </a:solidFill>
                <a:latin typeface="Century Gothic" panose="020B0502020202020204" pitchFamily="34" charset="0"/>
                <a:ea typeface="Calibri"/>
                <a:cs typeface="Times New Roman"/>
              </a:rPr>
              <a:t>namens</a:t>
            </a:r>
            <a:r>
              <a:rPr lang="nl-NL" sz="2800" i="1" dirty="0">
                <a:solidFill>
                  <a:srgbClr val="387038"/>
                </a:solidFill>
                <a:latin typeface="Century Gothic" panose="020B0502020202020204" pitchFamily="34" charset="0"/>
                <a:ea typeface="Calibri"/>
                <a:cs typeface="Times New Roman"/>
              </a:rPr>
              <a:t> de meneer die het altijd doet.  </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4006962E-2A14-4962-98A8-144E2611A5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5896" y="1844824"/>
            <a:ext cx="4770309" cy="3744366"/>
          </a:xfrm>
          <a:prstGeom prst="rect">
            <a:avLst/>
          </a:prstGeom>
        </p:spPr>
      </p:pic>
    </p:spTree>
    <p:extLst>
      <p:ext uri="{BB962C8B-B14F-4D97-AF65-F5344CB8AC3E}">
        <p14:creationId xmlns:p14="http://schemas.microsoft.com/office/powerpoint/2010/main" val="151203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 y="14858"/>
            <a:ext cx="9144000" cy="6155531"/>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uitkomen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een wedstrijd spelen, meedoen</a:t>
            </a:r>
          </a:p>
          <a:p>
            <a:pPr fontAlgn="t"/>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r>
              <a:rPr lang="nl-NL" sz="2800" i="1" dirty="0">
                <a:solidFill>
                  <a:srgbClr val="387038"/>
                </a:solidFill>
                <a:latin typeface="Century Gothic" panose="020B0502020202020204" pitchFamily="34" charset="0"/>
                <a:ea typeface="Calibri"/>
                <a:cs typeface="Times New Roman"/>
              </a:rPr>
              <a:t>Hij mocht </a:t>
            </a:r>
            <a:r>
              <a:rPr lang="nl-NL" sz="2800" i="1" u="sng" dirty="0">
                <a:solidFill>
                  <a:srgbClr val="387038"/>
                </a:solidFill>
                <a:latin typeface="Century Gothic" panose="020B0502020202020204" pitchFamily="34" charset="0"/>
                <a:ea typeface="Calibri"/>
                <a:cs typeface="Times New Roman"/>
              </a:rPr>
              <a:t>uitkomen</a:t>
            </a:r>
            <a:r>
              <a:rPr lang="nl-NL" sz="2800" i="1" dirty="0">
                <a:solidFill>
                  <a:srgbClr val="387038"/>
                </a:solidFill>
                <a:latin typeface="Century Gothic" panose="020B0502020202020204" pitchFamily="34" charset="0"/>
                <a:ea typeface="Calibri"/>
                <a:cs typeface="Times New Roman"/>
              </a:rPr>
              <a:t> voor FC Eiburg!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77773B66-2080-4DA4-A28D-F386A9B8A4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856" y="1916832"/>
            <a:ext cx="5102042" cy="3228578"/>
          </a:xfrm>
          <a:prstGeom prst="rect">
            <a:avLst/>
          </a:prstGeom>
        </p:spPr>
      </p:pic>
    </p:spTree>
    <p:extLst>
      <p:ext uri="{BB962C8B-B14F-4D97-AF65-F5344CB8AC3E}">
        <p14:creationId xmlns:p14="http://schemas.microsoft.com/office/powerpoint/2010/main" val="187820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073008" cy="2492990"/>
          </a:xfrm>
          <a:prstGeom prst="rect">
            <a:avLst/>
          </a:prstGeom>
          <a:noFill/>
        </p:spPr>
        <p:txBody>
          <a:bodyPr wrap="square" rtlCol="0">
            <a:spAutoFit/>
          </a:bodyPr>
          <a:lstStyle/>
          <a:p>
            <a:r>
              <a:rPr lang="nl-NL" sz="7800" b="1" u="sng" dirty="0">
                <a:latin typeface="Century Gothic" panose="020B0502020202020204" pitchFamily="34" charset="0"/>
              </a:rPr>
              <a:t>op het programma staan</a:t>
            </a:r>
          </a:p>
        </p:txBody>
      </p:sp>
      <p:pic>
        <p:nvPicPr>
          <p:cNvPr id="4" name="Afbeelding 3" descr="Afbeelding met tekst, speelgoed&#10;&#10;Automatisch gegenereerde beschrijving">
            <a:extLst>
              <a:ext uri="{FF2B5EF4-FFF2-40B4-BE49-F238E27FC236}">
                <a16:creationId xmlns:a16="http://schemas.microsoft.com/office/drawing/2014/main" id="{9331E685-44C2-4CCD-8A0A-2534458ED8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5536" y="2663113"/>
            <a:ext cx="8430492" cy="4137987"/>
          </a:xfrm>
          <a:prstGeom prst="rect">
            <a:avLst/>
          </a:prstGeom>
        </p:spPr>
      </p:pic>
    </p:spTree>
    <p:extLst>
      <p:ext uri="{BB962C8B-B14F-4D97-AF65-F5344CB8AC3E}">
        <p14:creationId xmlns:p14="http://schemas.microsoft.com/office/powerpoint/2010/main" val="175542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7" y="25814"/>
            <a:ext cx="9108503" cy="1246495"/>
          </a:xfrm>
          <a:prstGeom prst="rect">
            <a:avLst/>
          </a:prstGeom>
          <a:noFill/>
        </p:spPr>
        <p:txBody>
          <a:bodyPr wrap="square" rtlCol="0">
            <a:spAutoFit/>
          </a:bodyPr>
          <a:lstStyle/>
          <a:p>
            <a:r>
              <a:rPr lang="nl-NL" sz="7500" b="1" u="sng" dirty="0">
                <a:latin typeface="Century Gothic" panose="020B0502020202020204" pitchFamily="34" charset="0"/>
              </a:rPr>
              <a:t>minimaal</a:t>
            </a:r>
          </a:p>
        </p:txBody>
      </p:sp>
      <p:pic>
        <p:nvPicPr>
          <p:cNvPr id="5" name="Afbeelding 4" descr="Afbeelding met auto, weg, buiten, verkeer&#10;&#10;Automatisch gegenereerde beschrijving">
            <a:extLst>
              <a:ext uri="{FF2B5EF4-FFF2-40B4-BE49-F238E27FC236}">
                <a16:creationId xmlns:a16="http://schemas.microsoft.com/office/drawing/2014/main" id="{1D419E6B-7A07-4FEE-8EA2-B3D9B3354F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844824"/>
            <a:ext cx="6984776" cy="4665831"/>
          </a:xfrm>
          <a:prstGeom prst="rect">
            <a:avLst/>
          </a:prstGeom>
        </p:spPr>
      </p:pic>
      <p:pic>
        <p:nvPicPr>
          <p:cNvPr id="7" name="Afbeelding 6">
            <a:extLst>
              <a:ext uri="{FF2B5EF4-FFF2-40B4-BE49-F238E27FC236}">
                <a16:creationId xmlns:a16="http://schemas.microsoft.com/office/drawing/2014/main" id="{7B1FA3F3-7FD2-4108-A955-A2F73F95EF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6136" y="4218070"/>
            <a:ext cx="3090890" cy="2285782"/>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de ploeg</a:t>
            </a:r>
            <a:endParaRPr lang="nl-NL" sz="6800" b="1" u="sng" dirty="0">
              <a:latin typeface="Century Gothic" panose="020B0502020202020204" pitchFamily="34" charset="0"/>
            </a:endParaRPr>
          </a:p>
        </p:txBody>
      </p:sp>
      <p:pic>
        <p:nvPicPr>
          <p:cNvPr id="4" name="Afbeelding 3" descr="Afbeelding met persoon, buiten, grond, staand&#10;&#10;Automatisch gegenereerde beschrijving">
            <a:extLst>
              <a:ext uri="{FF2B5EF4-FFF2-40B4-BE49-F238E27FC236}">
                <a16:creationId xmlns:a16="http://schemas.microsoft.com/office/drawing/2014/main" id="{4447A77B-9A99-4533-AAD9-F778D960E1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371883"/>
            <a:ext cx="7920880" cy="5291148"/>
          </a:xfrm>
          <a:prstGeom prst="rect">
            <a:avLst/>
          </a:prstGeom>
        </p:spPr>
      </p:pic>
    </p:spTree>
    <p:extLst>
      <p:ext uri="{BB962C8B-B14F-4D97-AF65-F5344CB8AC3E}">
        <p14:creationId xmlns:p14="http://schemas.microsoft.com/office/powerpoint/2010/main" val="135257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oorspronkelijk</a:t>
            </a:r>
            <a:endParaRPr lang="nl-NL" sz="6800" b="1" u="sng" dirty="0">
              <a:latin typeface="Century Gothic" panose="020B0502020202020204" pitchFamily="34" charset="0"/>
            </a:endParaRPr>
          </a:p>
        </p:txBody>
      </p:sp>
      <p:pic>
        <p:nvPicPr>
          <p:cNvPr id="3" name="Afbeelding 2" descr="Afbeelding met tekst, elektronica&#10;&#10;Automatisch gegenereerde beschrijving">
            <a:extLst>
              <a:ext uri="{FF2B5EF4-FFF2-40B4-BE49-F238E27FC236}">
                <a16:creationId xmlns:a16="http://schemas.microsoft.com/office/drawing/2014/main" id="{D4CC7391-D746-49EB-9789-75B0B65CB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6" y="1844824"/>
            <a:ext cx="9144000" cy="4425847"/>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073008" cy="1292662"/>
          </a:xfrm>
          <a:prstGeom prst="rect">
            <a:avLst/>
          </a:prstGeom>
          <a:noFill/>
        </p:spPr>
        <p:txBody>
          <a:bodyPr wrap="square" rtlCol="0">
            <a:spAutoFit/>
          </a:bodyPr>
          <a:lstStyle/>
          <a:p>
            <a:r>
              <a:rPr lang="nl-NL" sz="7800" b="1" u="sng" dirty="0">
                <a:latin typeface="Century Gothic" panose="020B0502020202020204" pitchFamily="34" charset="0"/>
              </a:rPr>
              <a:t>introduceren</a:t>
            </a:r>
          </a:p>
        </p:txBody>
      </p:sp>
      <p:grpSp>
        <p:nvGrpSpPr>
          <p:cNvPr id="5" name="Groep 4">
            <a:extLst>
              <a:ext uri="{FF2B5EF4-FFF2-40B4-BE49-F238E27FC236}">
                <a16:creationId xmlns:a16="http://schemas.microsoft.com/office/drawing/2014/main" id="{75117073-F23A-439E-B242-34597104E61B}"/>
              </a:ext>
            </a:extLst>
          </p:cNvPr>
          <p:cNvGrpSpPr/>
          <p:nvPr/>
        </p:nvGrpSpPr>
        <p:grpSpPr>
          <a:xfrm>
            <a:off x="611560" y="1419723"/>
            <a:ext cx="7488832" cy="5055905"/>
            <a:chOff x="1259632" y="2204864"/>
            <a:chExt cx="4199035" cy="3082663"/>
          </a:xfrm>
        </p:grpSpPr>
        <p:pic>
          <p:nvPicPr>
            <p:cNvPr id="7" name="Afbeelding 6" descr="Afbeelding met tekst, kostuum&#10;&#10;Automatisch gegenereerde beschrijving">
              <a:extLst>
                <a:ext uri="{FF2B5EF4-FFF2-40B4-BE49-F238E27FC236}">
                  <a16:creationId xmlns:a16="http://schemas.microsoft.com/office/drawing/2014/main" id="{D4C962E1-EC1D-4DDB-B355-A0D0A26257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9632" y="2204864"/>
              <a:ext cx="4199035" cy="3082663"/>
            </a:xfrm>
            <a:prstGeom prst="rect">
              <a:avLst/>
            </a:prstGeom>
          </p:spPr>
        </p:pic>
        <p:pic>
          <p:nvPicPr>
            <p:cNvPr id="8" name="Afbeelding 7" descr="Afbeelding met weg, snelweg&#10;&#10;Automatisch gegenereerde beschrijving">
              <a:extLst>
                <a:ext uri="{FF2B5EF4-FFF2-40B4-BE49-F238E27FC236}">
                  <a16:creationId xmlns:a16="http://schemas.microsoft.com/office/drawing/2014/main" id="{FEEE6622-7B5D-40AD-A86B-BAFA7232D1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9872" y="2515074"/>
              <a:ext cx="1368152" cy="913926"/>
            </a:xfrm>
            <a:prstGeom prst="rect">
              <a:avLst/>
            </a:prstGeom>
          </p:spPr>
        </p:pic>
      </p:grpSp>
    </p:spTree>
    <p:extLst>
      <p:ext uri="{BB962C8B-B14F-4D97-AF65-F5344CB8AC3E}">
        <p14:creationId xmlns:p14="http://schemas.microsoft.com/office/powerpoint/2010/main" val="423175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vastleggen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 name="Afbeelding 2">
            <a:extLst>
              <a:ext uri="{FF2B5EF4-FFF2-40B4-BE49-F238E27FC236}">
                <a16:creationId xmlns:a16="http://schemas.microsoft.com/office/drawing/2014/main" id="{27E51472-FAF6-4ACF-9C9E-E0F6C056A5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1349253"/>
            <a:ext cx="5400600" cy="5352840"/>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480" y="25814"/>
            <a:ext cx="9095520" cy="1323439"/>
          </a:xfrm>
          <a:prstGeom prst="rect">
            <a:avLst/>
          </a:prstGeom>
          <a:noFill/>
        </p:spPr>
        <p:txBody>
          <a:bodyPr wrap="square" rtlCol="0">
            <a:spAutoFit/>
          </a:bodyPr>
          <a:lstStyle/>
          <a:p>
            <a:r>
              <a:rPr lang="nl-NL" sz="8000" b="1" u="sng" dirty="0">
                <a:latin typeface="Century Gothic" panose="020B0502020202020204" pitchFamily="34" charset="0"/>
              </a:rPr>
              <a:t>aantonen</a:t>
            </a:r>
          </a:p>
        </p:txBody>
      </p:sp>
      <p:pic>
        <p:nvPicPr>
          <p:cNvPr id="4" name="Afbeelding 3" descr="Afbeelding met weg, spoor, gras, scène&#10;&#10;Automatisch gegenereerde beschrijving">
            <a:extLst>
              <a:ext uri="{FF2B5EF4-FFF2-40B4-BE49-F238E27FC236}">
                <a16:creationId xmlns:a16="http://schemas.microsoft.com/office/drawing/2014/main" id="{B006E40C-6DE0-4245-B26B-6969B4E318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352" y="1877058"/>
            <a:ext cx="4772323" cy="2691591"/>
          </a:xfrm>
          <a:prstGeom prst="rect">
            <a:avLst/>
          </a:prstGeom>
        </p:spPr>
      </p:pic>
      <p:pic>
        <p:nvPicPr>
          <p:cNvPr id="7" name="Afbeelding 6">
            <a:extLst>
              <a:ext uri="{FF2B5EF4-FFF2-40B4-BE49-F238E27FC236}">
                <a16:creationId xmlns:a16="http://schemas.microsoft.com/office/drawing/2014/main" id="{902CC65C-0073-4E4B-B447-B5ECA524C6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756" y="5085184"/>
            <a:ext cx="8964488" cy="1008112"/>
          </a:xfrm>
          <a:prstGeom prst="rect">
            <a:avLst/>
          </a:prstGeom>
        </p:spPr>
      </p:pic>
      <p:pic>
        <p:nvPicPr>
          <p:cNvPr id="11" name="Afbeelding 10" descr="Afbeelding met tekst, plant&#10;&#10;Automatisch gegenereerde beschrijving">
            <a:extLst>
              <a:ext uri="{FF2B5EF4-FFF2-40B4-BE49-F238E27FC236}">
                <a16:creationId xmlns:a16="http://schemas.microsoft.com/office/drawing/2014/main" id="{41CEABF8-2046-4953-8764-C86ACAC9A1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99433" y="111395"/>
            <a:ext cx="2354811" cy="3422886"/>
          </a:xfrm>
          <a:prstGeom prst="rect">
            <a:avLst/>
          </a:prstGeom>
        </p:spPr>
      </p:pic>
    </p:spTree>
    <p:extLst>
      <p:ext uri="{BB962C8B-B14F-4D97-AF65-F5344CB8AC3E}">
        <p14:creationId xmlns:p14="http://schemas.microsoft.com/office/powerpoint/2010/main" val="45129206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4944</TotalTime>
  <Words>690</Words>
  <Application>Microsoft Office PowerPoint</Application>
  <PresentationFormat>Diavoorstelling (4:3)</PresentationFormat>
  <Paragraphs>166</Paragraphs>
  <Slides>22</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1052</cp:revision>
  <dcterms:created xsi:type="dcterms:W3CDTF">2020-12-15T09:16:44Z</dcterms:created>
  <dcterms:modified xsi:type="dcterms:W3CDTF">2021-07-06T09:43:30Z</dcterms:modified>
</cp:coreProperties>
</file>