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1317" r:id="rId2"/>
    <p:sldId id="548" r:id="rId3"/>
    <p:sldId id="1430" r:id="rId4"/>
    <p:sldId id="1244" r:id="rId5"/>
    <p:sldId id="1243" r:id="rId6"/>
    <p:sldId id="1245" r:id="rId7"/>
    <p:sldId id="1265" r:id="rId8"/>
    <p:sldId id="1291" r:id="rId9"/>
    <p:sldId id="1238" r:id="rId10"/>
    <p:sldId id="1241" r:id="rId11"/>
    <p:sldId id="934" r:id="rId12"/>
    <p:sldId id="1428" r:id="rId13"/>
    <p:sldId id="1351" r:id="rId14"/>
    <p:sldId id="1350" r:id="rId15"/>
    <p:sldId id="1429" r:id="rId16"/>
    <p:sldId id="264" r:id="rId17"/>
    <p:sldId id="1174" r:id="rId18"/>
    <p:sldId id="1427" r:id="rId19"/>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1317"/>
            <p14:sldId id="548"/>
            <p14:sldId id="1430"/>
            <p14:sldId id="1244"/>
            <p14:sldId id="1243"/>
            <p14:sldId id="1245"/>
            <p14:sldId id="1265"/>
            <p14:sldId id="1291"/>
            <p14:sldId id="1238"/>
            <p14:sldId id="1241"/>
            <p14:sldId id="934"/>
            <p14:sldId id="1428"/>
            <p14:sldId id="1351"/>
            <p14:sldId id="1350"/>
            <p14:sldId id="1429"/>
            <p14:sldId id="264"/>
            <p14:sldId id="1174"/>
            <p14:sldId id="142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AF4"/>
    <a:srgbClr val="EEF6EE"/>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4" autoAdjust="0"/>
    <p:restoredTop sz="89182" autoAdjust="0"/>
  </p:normalViewPr>
  <p:slideViewPr>
    <p:cSldViewPr>
      <p:cViewPr>
        <p:scale>
          <a:sx n="100" d="100"/>
          <a:sy n="100" d="100"/>
        </p:scale>
        <p:origin x="1758" y="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4DCF0D35-5888-41CC-BE08-514000AA44C1}"/>
    <pc:docChg chg="custSel delSld modSld modSection">
      <pc:chgData name="Routledge, Mandy" userId="bacdedf5-8e30-494b-ad8b-f27fa30c4f8d" providerId="ADAL" clId="{4DCF0D35-5888-41CC-BE08-514000AA44C1}" dt="2021-04-26T08:43:21.552" v="30" actId="478"/>
      <pc:docMkLst>
        <pc:docMk/>
      </pc:docMkLst>
      <pc:sldChg chg="modSp">
        <pc:chgData name="Routledge, Mandy" userId="bacdedf5-8e30-494b-ad8b-f27fa30c4f8d" providerId="ADAL" clId="{4DCF0D35-5888-41CC-BE08-514000AA44C1}" dt="2021-04-26T08:42:41.404" v="13" actId="20577"/>
        <pc:sldMkLst>
          <pc:docMk/>
          <pc:sldMk cId="323006580" sldId="548"/>
        </pc:sldMkLst>
        <pc:spChg chg="mod">
          <ac:chgData name="Routledge, Mandy" userId="bacdedf5-8e30-494b-ad8b-f27fa30c4f8d" providerId="ADAL" clId="{4DCF0D35-5888-41CC-BE08-514000AA44C1}" dt="2021-04-26T08:42:41.404" v="13" actId="20577"/>
          <ac:spMkLst>
            <pc:docMk/>
            <pc:sldMk cId="323006580" sldId="548"/>
            <ac:spMk id="3" creationId="{00000000-0000-0000-0000-000000000000}"/>
          </ac:spMkLst>
        </pc:spChg>
      </pc:sldChg>
      <pc:sldChg chg="delSp">
        <pc:chgData name="Routledge, Mandy" userId="bacdedf5-8e30-494b-ad8b-f27fa30c4f8d" providerId="ADAL" clId="{4DCF0D35-5888-41CC-BE08-514000AA44C1}" dt="2021-04-26T08:43:07.326" v="28" actId="478"/>
        <pc:sldMkLst>
          <pc:docMk/>
          <pc:sldMk cId="3912772678" sldId="1238"/>
        </pc:sldMkLst>
        <pc:spChg chg="del">
          <ac:chgData name="Routledge, Mandy" userId="bacdedf5-8e30-494b-ad8b-f27fa30c4f8d" providerId="ADAL" clId="{4DCF0D35-5888-41CC-BE08-514000AA44C1}" dt="2021-04-26T08:43:07.326" v="28" actId="478"/>
          <ac:spMkLst>
            <pc:docMk/>
            <pc:sldMk cId="3912772678" sldId="1238"/>
            <ac:spMk id="10" creationId="{023A0516-420D-493B-93BE-0CDA6E92E5D8}"/>
          </ac:spMkLst>
        </pc:spChg>
        <pc:picChg chg="del">
          <ac:chgData name="Routledge, Mandy" userId="bacdedf5-8e30-494b-ad8b-f27fa30c4f8d" providerId="ADAL" clId="{4DCF0D35-5888-41CC-BE08-514000AA44C1}" dt="2021-04-26T08:43:05.089" v="26" actId="478"/>
          <ac:picMkLst>
            <pc:docMk/>
            <pc:sldMk cId="3912772678" sldId="1238"/>
            <ac:picMk id="3" creationId="{5F067F93-7109-46F4-B125-E91E8F6A3774}"/>
          </ac:picMkLst>
        </pc:picChg>
        <pc:picChg chg="del">
          <ac:chgData name="Routledge, Mandy" userId="bacdedf5-8e30-494b-ad8b-f27fa30c4f8d" providerId="ADAL" clId="{4DCF0D35-5888-41CC-BE08-514000AA44C1}" dt="2021-04-26T08:43:05.852" v="27" actId="478"/>
          <ac:picMkLst>
            <pc:docMk/>
            <pc:sldMk cId="3912772678" sldId="1238"/>
            <ac:picMk id="9" creationId="{4D5F7297-69E4-44F3-9551-A724E1DC4109}"/>
          </ac:picMkLst>
        </pc:picChg>
      </pc:sldChg>
      <pc:sldChg chg="delSp">
        <pc:chgData name="Routledge, Mandy" userId="bacdedf5-8e30-494b-ad8b-f27fa30c4f8d" providerId="ADAL" clId="{4DCF0D35-5888-41CC-BE08-514000AA44C1}" dt="2021-04-26T08:43:21.552" v="30" actId="478"/>
        <pc:sldMkLst>
          <pc:docMk/>
          <pc:sldMk cId="3870861101" sldId="1241"/>
        </pc:sldMkLst>
        <pc:spChg chg="del">
          <ac:chgData name="Routledge, Mandy" userId="bacdedf5-8e30-494b-ad8b-f27fa30c4f8d" providerId="ADAL" clId="{4DCF0D35-5888-41CC-BE08-514000AA44C1}" dt="2021-04-26T08:43:21.552" v="30" actId="478"/>
          <ac:spMkLst>
            <pc:docMk/>
            <pc:sldMk cId="3870861101" sldId="1241"/>
            <ac:spMk id="8" creationId="{AA4BCB1E-EB3A-452E-ABA7-53F9168CA480}"/>
          </ac:spMkLst>
        </pc:spChg>
        <pc:picChg chg="del">
          <ac:chgData name="Routledge, Mandy" userId="bacdedf5-8e30-494b-ad8b-f27fa30c4f8d" providerId="ADAL" clId="{4DCF0D35-5888-41CC-BE08-514000AA44C1}" dt="2021-04-26T08:43:09.783" v="29" actId="478"/>
          <ac:picMkLst>
            <pc:docMk/>
            <pc:sldMk cId="3870861101" sldId="1241"/>
            <ac:picMk id="7" creationId="{E7D9910C-C38F-4FC4-9A8A-5D46FADD9BCF}"/>
          </ac:picMkLst>
        </pc:picChg>
      </pc:sldChg>
      <pc:sldChg chg="delSp">
        <pc:chgData name="Routledge, Mandy" userId="bacdedf5-8e30-494b-ad8b-f27fa30c4f8d" providerId="ADAL" clId="{4DCF0D35-5888-41CC-BE08-514000AA44C1}" dt="2021-04-26T08:42:54.127" v="19" actId="478"/>
        <pc:sldMkLst>
          <pc:docMk/>
          <pc:sldMk cId="451292063" sldId="1243"/>
        </pc:sldMkLst>
        <pc:picChg chg="del">
          <ac:chgData name="Routledge, Mandy" userId="bacdedf5-8e30-494b-ad8b-f27fa30c4f8d" providerId="ADAL" clId="{4DCF0D35-5888-41CC-BE08-514000AA44C1}" dt="2021-04-26T08:42:54.127" v="19" actId="478"/>
          <ac:picMkLst>
            <pc:docMk/>
            <pc:sldMk cId="451292063" sldId="1243"/>
            <ac:picMk id="5" creationId="{013B3D41-8542-4BF9-9444-929732DC752C}"/>
          </ac:picMkLst>
        </pc:picChg>
      </pc:sldChg>
      <pc:sldChg chg="delSp">
        <pc:chgData name="Routledge, Mandy" userId="bacdedf5-8e30-494b-ad8b-f27fa30c4f8d" providerId="ADAL" clId="{4DCF0D35-5888-41CC-BE08-514000AA44C1}" dt="2021-04-26T08:42:52.462" v="18" actId="478"/>
        <pc:sldMkLst>
          <pc:docMk/>
          <pc:sldMk cId="1987543844" sldId="1244"/>
        </pc:sldMkLst>
        <pc:spChg chg="del">
          <ac:chgData name="Routledge, Mandy" userId="bacdedf5-8e30-494b-ad8b-f27fa30c4f8d" providerId="ADAL" clId="{4DCF0D35-5888-41CC-BE08-514000AA44C1}" dt="2021-04-26T08:42:52.462" v="18" actId="478"/>
          <ac:spMkLst>
            <pc:docMk/>
            <pc:sldMk cId="1987543844" sldId="1244"/>
            <ac:spMk id="2" creationId="{2640E3EC-8D8D-404E-8B12-25AE81A35058}"/>
          </ac:spMkLst>
        </pc:spChg>
        <pc:spChg chg="del">
          <ac:chgData name="Routledge, Mandy" userId="bacdedf5-8e30-494b-ad8b-f27fa30c4f8d" providerId="ADAL" clId="{4DCF0D35-5888-41CC-BE08-514000AA44C1}" dt="2021-04-26T08:42:51.862" v="17" actId="478"/>
          <ac:spMkLst>
            <pc:docMk/>
            <pc:sldMk cId="1987543844" sldId="1244"/>
            <ac:spMk id="3" creationId="{B69C5C51-A0E5-40CA-B6A9-E4B142EFE872}"/>
          </ac:spMkLst>
        </pc:spChg>
        <pc:picChg chg="del">
          <ac:chgData name="Routledge, Mandy" userId="bacdedf5-8e30-494b-ad8b-f27fa30c4f8d" providerId="ADAL" clId="{4DCF0D35-5888-41CC-BE08-514000AA44C1}" dt="2021-04-26T08:42:50.211" v="16" actId="478"/>
          <ac:picMkLst>
            <pc:docMk/>
            <pc:sldMk cId="1987543844" sldId="1244"/>
            <ac:picMk id="5" creationId="{41E59F9F-4C99-45B0-8C20-739AF896F72B}"/>
          </ac:picMkLst>
        </pc:picChg>
      </pc:sldChg>
      <pc:sldChg chg="delSp">
        <pc:chgData name="Routledge, Mandy" userId="bacdedf5-8e30-494b-ad8b-f27fa30c4f8d" providerId="ADAL" clId="{4DCF0D35-5888-41CC-BE08-514000AA44C1}" dt="2021-04-26T08:43:03.568" v="25" actId="478"/>
        <pc:sldMkLst>
          <pc:docMk/>
          <pc:sldMk cId="4251169961" sldId="1245"/>
        </pc:sldMkLst>
        <pc:spChg chg="del">
          <ac:chgData name="Routledge, Mandy" userId="bacdedf5-8e30-494b-ad8b-f27fa30c4f8d" providerId="ADAL" clId="{4DCF0D35-5888-41CC-BE08-514000AA44C1}" dt="2021-04-26T08:43:00.637" v="23" actId="478"/>
          <ac:spMkLst>
            <pc:docMk/>
            <pc:sldMk cId="4251169961" sldId="1245"/>
            <ac:spMk id="9" creationId="{9D82E435-CECA-4A7E-A59F-A00AD9332CC3}"/>
          </ac:spMkLst>
        </pc:spChg>
        <pc:spChg chg="del">
          <ac:chgData name="Routledge, Mandy" userId="bacdedf5-8e30-494b-ad8b-f27fa30c4f8d" providerId="ADAL" clId="{4DCF0D35-5888-41CC-BE08-514000AA44C1}" dt="2021-04-26T08:43:03.568" v="25" actId="478"/>
          <ac:spMkLst>
            <pc:docMk/>
            <pc:sldMk cId="4251169961" sldId="1245"/>
            <ac:spMk id="11" creationId="{594C09D9-B020-4430-A754-1D22107EA5DF}"/>
          </ac:spMkLst>
        </pc:spChg>
        <pc:picChg chg="del">
          <ac:chgData name="Routledge, Mandy" userId="bacdedf5-8e30-494b-ad8b-f27fa30c4f8d" providerId="ADAL" clId="{4DCF0D35-5888-41CC-BE08-514000AA44C1}" dt="2021-04-26T08:42:58.231" v="22" actId="478"/>
          <ac:picMkLst>
            <pc:docMk/>
            <pc:sldMk cId="4251169961" sldId="1245"/>
            <ac:picMk id="4" creationId="{D9255928-5B8E-4EED-B5F8-64B93025335D}"/>
          </ac:picMkLst>
        </pc:picChg>
        <pc:picChg chg="del">
          <ac:chgData name="Routledge, Mandy" userId="bacdedf5-8e30-494b-ad8b-f27fa30c4f8d" providerId="ADAL" clId="{4DCF0D35-5888-41CC-BE08-514000AA44C1}" dt="2021-04-26T08:43:01.462" v="24" actId="478"/>
          <ac:picMkLst>
            <pc:docMk/>
            <pc:sldMk cId="4251169961" sldId="1245"/>
            <ac:picMk id="10" creationId="{409402C4-CB3E-41F2-8243-E48B33FA25D2}"/>
          </ac:picMkLst>
        </pc:picChg>
      </pc:sldChg>
      <pc:sldChg chg="delSp">
        <pc:chgData name="Routledge, Mandy" userId="bacdedf5-8e30-494b-ad8b-f27fa30c4f8d" providerId="ADAL" clId="{4DCF0D35-5888-41CC-BE08-514000AA44C1}" dt="2021-04-26T08:42:48.494" v="15" actId="478"/>
        <pc:sldMkLst>
          <pc:docMk/>
          <pc:sldMk cId="1319180066" sldId="1265"/>
        </pc:sldMkLst>
        <pc:picChg chg="del">
          <ac:chgData name="Routledge, Mandy" userId="bacdedf5-8e30-494b-ad8b-f27fa30c4f8d" providerId="ADAL" clId="{4DCF0D35-5888-41CC-BE08-514000AA44C1}" dt="2021-04-26T08:42:48.494" v="15" actId="478"/>
          <ac:picMkLst>
            <pc:docMk/>
            <pc:sldMk cId="1319180066" sldId="1265"/>
            <ac:picMk id="4" creationId="{A27DFDCB-43CA-4D2E-928F-7A4A0807BA69}"/>
          </ac:picMkLst>
        </pc:picChg>
      </pc:sldChg>
      <pc:sldChg chg="delSp">
        <pc:chgData name="Routledge, Mandy" userId="bacdedf5-8e30-494b-ad8b-f27fa30c4f8d" providerId="ADAL" clId="{4DCF0D35-5888-41CC-BE08-514000AA44C1}" dt="2021-04-26T08:42:56.387" v="21" actId="478"/>
        <pc:sldMkLst>
          <pc:docMk/>
          <pc:sldMk cId="879271283" sldId="1291"/>
        </pc:sldMkLst>
        <pc:picChg chg="del">
          <ac:chgData name="Routledge, Mandy" userId="bacdedf5-8e30-494b-ad8b-f27fa30c4f8d" providerId="ADAL" clId="{4DCF0D35-5888-41CC-BE08-514000AA44C1}" dt="2021-04-26T08:42:55.822" v="20" actId="478"/>
          <ac:picMkLst>
            <pc:docMk/>
            <pc:sldMk cId="879271283" sldId="1291"/>
            <ac:picMk id="2" creationId="{C091D6B9-CDB5-4786-B3F0-D2963F0DD809}"/>
          </ac:picMkLst>
        </pc:picChg>
        <pc:picChg chg="del">
          <ac:chgData name="Routledge, Mandy" userId="bacdedf5-8e30-494b-ad8b-f27fa30c4f8d" providerId="ADAL" clId="{4DCF0D35-5888-41CC-BE08-514000AA44C1}" dt="2021-04-26T08:42:56.387" v="21" actId="478"/>
          <ac:picMkLst>
            <pc:docMk/>
            <pc:sldMk cId="879271283" sldId="1291"/>
            <ac:picMk id="5" creationId="{EFB626BE-2726-4517-85D2-01545542A5BE}"/>
          </ac:picMkLst>
        </pc:picChg>
      </pc:sldChg>
      <pc:sldChg chg="modSp">
        <pc:chgData name="Routledge, Mandy" userId="bacdedf5-8e30-494b-ad8b-f27fa30c4f8d" providerId="ADAL" clId="{4DCF0D35-5888-41CC-BE08-514000AA44C1}" dt="2021-04-26T08:42:34.962" v="7" actId="5793"/>
        <pc:sldMkLst>
          <pc:docMk/>
          <pc:sldMk cId="2155555332" sldId="1317"/>
        </pc:sldMkLst>
        <pc:spChg chg="mod">
          <ac:chgData name="Routledge, Mandy" userId="bacdedf5-8e30-494b-ad8b-f27fa30c4f8d" providerId="ADAL" clId="{4DCF0D35-5888-41CC-BE08-514000AA44C1}" dt="2021-04-26T08:42:34.962" v="7" actId="5793"/>
          <ac:spMkLst>
            <pc:docMk/>
            <pc:sldMk cId="2155555332" sldId="1317"/>
            <ac:spMk id="3" creationId="{00000000-0000-0000-0000-000000000000}"/>
          </ac:spMkLst>
        </pc:spChg>
      </pc:sldChg>
      <pc:sldChg chg="del">
        <pc:chgData name="Routledge, Mandy" userId="bacdedf5-8e30-494b-ad8b-f27fa30c4f8d" providerId="ADAL" clId="{4DCF0D35-5888-41CC-BE08-514000AA44C1}" dt="2021-04-26T08:42:46.472" v="14" actId="2696"/>
        <pc:sldMkLst>
          <pc:docMk/>
          <pc:sldMk cId="2296988383" sldId="135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29-6-2021</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29-6-2021</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a:buNone/>
            </a:pPr>
            <a:r>
              <a:rPr lang="nl-NL" sz="1400" dirty="0"/>
              <a:t>Duurzaam: zo dat het niet slecht is voor de natuur</a:t>
            </a:r>
          </a:p>
          <a:p>
            <a:pPr marL="0" indent="0">
              <a:buNone/>
            </a:pPr>
            <a:r>
              <a:rPr lang="nl-NL" sz="1400" dirty="0"/>
              <a:t>Het kledingstuk: iets wat je aan kunt trekken, bijvoorbeeld een jas of een broek</a:t>
            </a:r>
          </a:p>
          <a:p>
            <a:pPr marL="0" indent="0">
              <a:buNone/>
            </a:pPr>
            <a:r>
              <a:rPr lang="nl-NL" sz="1400" dirty="0"/>
              <a:t>Via: op, door</a:t>
            </a:r>
          </a:p>
          <a:p>
            <a:pPr marL="0" indent="0">
              <a:buNone/>
            </a:pPr>
            <a:r>
              <a:rPr lang="nl-NL" sz="1400" dirty="0"/>
              <a:t>De jongere: iemand van ongeveer 12 tot 20 jaar</a:t>
            </a:r>
          </a:p>
          <a:p>
            <a:pPr marL="0" indent="0">
              <a:buNone/>
            </a:pPr>
            <a:r>
              <a:rPr lang="nl-NL" sz="1400" dirty="0"/>
              <a:t>Het milieu: de lucht die je inademt en de natuur om je heen</a:t>
            </a:r>
          </a:p>
          <a:p>
            <a:pPr marL="0" indent="0">
              <a:buNone/>
            </a:pPr>
            <a:r>
              <a:rPr lang="nl-NL" sz="1400" dirty="0"/>
              <a:t>Recyclen: nieuwe spullen maken van oude spullen</a:t>
            </a:r>
          </a:p>
          <a:p>
            <a:pPr marL="0" indent="0">
              <a:buNone/>
            </a:pPr>
            <a:r>
              <a:rPr lang="nl-NL" sz="1400" dirty="0"/>
              <a:t>Uniek: heel bijzonder, er is er maar één van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extLst>
      <p:ext uri="{BB962C8B-B14F-4D97-AF65-F5344CB8AC3E}">
        <p14:creationId xmlns:p14="http://schemas.microsoft.com/office/powerpoint/2010/main" val="2452786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602208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2410196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14</a:t>
            </a:fld>
            <a:endParaRPr lang="nl-NL" dirty="0"/>
          </a:p>
        </p:txBody>
      </p:sp>
    </p:spTree>
    <p:extLst>
      <p:ext uri="{BB962C8B-B14F-4D97-AF65-F5344CB8AC3E}">
        <p14:creationId xmlns:p14="http://schemas.microsoft.com/office/powerpoint/2010/main" val="3624927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15</a:t>
            </a:fld>
            <a:endParaRPr lang="nl-NL" dirty="0"/>
          </a:p>
        </p:txBody>
      </p:sp>
    </p:spTree>
    <p:extLst>
      <p:ext uri="{BB962C8B-B14F-4D97-AF65-F5344CB8AC3E}">
        <p14:creationId xmlns:p14="http://schemas.microsoft.com/office/powerpoint/2010/main" val="2632735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360090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460917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803689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873302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29-6-2021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29-6-2021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29-6-2021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29-6-2021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29-6-2021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29-6-2021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29-6-2021</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29-6-2021</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29-6-2021</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29-6-2021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29-6-2021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29-6-2021</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1.png"/><Relationship Id="rId7"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EJssndl_51c" TargetMode="External"/><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hyperlink" Target="https://www.youtube.com/watch?v=eW7T79OnXlE" TargetMode="External"/><Relationship Id="rId4" Type="http://schemas.openxmlformats.org/officeDocument/2006/relationships/hyperlink" Target="https://www.youtube.com/watch?v=ODh-6Iu9Pqo"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0444" y="0"/>
            <a:ext cx="9144000" cy="6858000"/>
          </a:xfrm>
        </p:spPr>
        <p:txBody>
          <a:bodyPr>
            <a:noAutofit/>
          </a:bodyPr>
          <a:lstStyle/>
          <a:p>
            <a:pPr marL="0" indent="0">
              <a:buNone/>
            </a:pPr>
            <a:r>
              <a:rPr lang="nl-NL" sz="2000" u="sng" dirty="0"/>
              <a:t>Semantisatieverhaal AA:</a:t>
            </a:r>
          </a:p>
          <a:p>
            <a:pPr marL="0" indent="0">
              <a:buNone/>
            </a:pPr>
            <a:r>
              <a:rPr lang="nl-NL" sz="2000" dirty="0"/>
              <a:t>Weten jullie nog wie Boyan Slat is? Die jongen die bezig is de plastic soep uit de oceanen te halen? Nou, hij heeft ondertussen al heel veel plastic flessen, plastic tasjes en plastic visnetten uit de zee gehaald met zijn bijzondere installatie (</a:t>
            </a:r>
            <a:r>
              <a:rPr lang="nl-NL" sz="2000" dirty="0">
                <a:solidFill>
                  <a:srgbClr val="00B050"/>
                </a:solidFill>
              </a:rPr>
              <a:t>extra klik</a:t>
            </a:r>
            <a:r>
              <a:rPr lang="nl-NL" sz="2000" dirty="0"/>
              <a:t>).  Maar wat doen ze eigenlijk met al dat oude plastic? Wat denken jullie? (</a:t>
            </a:r>
            <a:r>
              <a:rPr lang="nl-NL" sz="2000" dirty="0">
                <a:solidFill>
                  <a:srgbClr val="00B050"/>
                </a:solidFill>
              </a:rPr>
              <a:t>geef gelegenheid te reageren</a:t>
            </a:r>
            <a:r>
              <a:rPr lang="nl-NL" sz="2000" dirty="0"/>
              <a:t>) Nou, ik zal het jullie vertellen: dat oude plastic gaan ze </a:t>
            </a:r>
            <a:r>
              <a:rPr lang="nl-NL" sz="2000" b="1" u="sng" dirty="0"/>
              <a:t>recyclen</a:t>
            </a:r>
            <a:r>
              <a:rPr lang="nl-NL" sz="2000" dirty="0"/>
              <a:t>. Ze gaan </a:t>
            </a:r>
            <a:r>
              <a:rPr lang="nl-NL" sz="2000" b="1" i="1" dirty="0"/>
              <a:t>nieuwe spullen maken van oude spullen. </a:t>
            </a:r>
            <a:r>
              <a:rPr lang="nl-NL" sz="2000" dirty="0"/>
              <a:t>Er zijn bijvoorbeeld modeontwerpers die van gerecycled plastic nieuwe </a:t>
            </a:r>
            <a:r>
              <a:rPr lang="nl-NL" sz="2000" b="1" u="sng" dirty="0"/>
              <a:t>kledingstukken</a:t>
            </a:r>
            <a:r>
              <a:rPr lang="nl-NL" sz="2000" dirty="0"/>
              <a:t> maken. Het kledingstuk is </a:t>
            </a:r>
            <a:r>
              <a:rPr lang="nl-NL" sz="2000" b="1" i="1" dirty="0"/>
              <a:t>iets wat je aan kunt trekken, bijvoorbeeld een jas of een broek</a:t>
            </a:r>
            <a:r>
              <a:rPr lang="nl-NL" sz="2000" dirty="0"/>
              <a:t>. Ook kun je brillen, meubels of lampen kopen die op een </a:t>
            </a:r>
            <a:r>
              <a:rPr lang="nl-NL" sz="2000" b="1" u="sng" dirty="0"/>
              <a:t>duurzame</a:t>
            </a:r>
            <a:r>
              <a:rPr lang="nl-NL" sz="2000" dirty="0"/>
              <a:t> manier gemaakt zijn. Dat betekent dat ze </a:t>
            </a:r>
            <a:r>
              <a:rPr lang="nl-NL" sz="2000" b="1" i="1" dirty="0"/>
              <a:t>zo gemaakt zijn dat het niet slecht is voor de natuur. </a:t>
            </a:r>
            <a:r>
              <a:rPr lang="nl-NL" sz="2000" dirty="0"/>
              <a:t>Zo’n product is altijd </a:t>
            </a:r>
            <a:r>
              <a:rPr lang="nl-NL" sz="2000" b="1" u="sng" dirty="0"/>
              <a:t>uniek</a:t>
            </a:r>
            <a:r>
              <a:rPr lang="nl-NL" sz="2000" dirty="0"/>
              <a:t>, </a:t>
            </a:r>
            <a:r>
              <a:rPr lang="nl-NL" sz="2000" b="1" i="1" dirty="0"/>
              <a:t>heel bijzonder, er is er maar één van</a:t>
            </a:r>
            <a:r>
              <a:rPr lang="nl-NL" sz="2000" dirty="0"/>
              <a:t>. En die kun je dan alleen kopen </a:t>
            </a:r>
            <a:r>
              <a:rPr lang="nl-NL" sz="2000" b="1" u="sng" dirty="0"/>
              <a:t>via</a:t>
            </a:r>
            <a:r>
              <a:rPr lang="nl-NL" sz="2000" dirty="0"/>
              <a:t>, dat betekent </a:t>
            </a:r>
            <a:r>
              <a:rPr lang="nl-NL" sz="2000" b="1" i="1" dirty="0"/>
              <a:t>op, door</a:t>
            </a:r>
            <a:r>
              <a:rPr lang="nl-NL" sz="2000" dirty="0"/>
              <a:t>, een speciale site op het internet. Uit onderzoek blijkt dat vooral oudere mensen gerecyclede producten kopen. </a:t>
            </a:r>
            <a:r>
              <a:rPr lang="nl-NL" sz="2000" b="1" u="sng" dirty="0"/>
              <a:t>De jongere</a:t>
            </a:r>
            <a:r>
              <a:rPr lang="nl-NL" sz="2000" dirty="0"/>
              <a:t>, dat is </a:t>
            </a:r>
            <a:r>
              <a:rPr lang="nl-NL" sz="2000" b="1" i="1" dirty="0"/>
              <a:t>iemand van ongeveer 12 tot 20 jaar</a:t>
            </a:r>
            <a:r>
              <a:rPr lang="nl-NL" sz="2000" dirty="0"/>
              <a:t>, vindt </a:t>
            </a:r>
            <a:r>
              <a:rPr lang="nl-NL" sz="2000" b="1" u="sng" dirty="0"/>
              <a:t>het milieu</a:t>
            </a:r>
            <a:r>
              <a:rPr lang="nl-NL" sz="2000" dirty="0"/>
              <a:t>, </a:t>
            </a:r>
            <a:r>
              <a:rPr lang="nl-NL" sz="2000" b="1" i="1" dirty="0"/>
              <a:t>de lucht die je inademt en de natuur om je heen</a:t>
            </a:r>
            <a:r>
              <a:rPr lang="nl-NL" sz="2000" dirty="0"/>
              <a:t>, wel belangrijk maar zal deze gerecyclede producten alleen kopen als ze goedkoper zijn dan andere producten. Kopen jullie eigenlijk wel eens kleren die gemaakt zijn van oude flessen of oude kleren? </a:t>
            </a:r>
            <a:endParaRPr lang="nl-NL" sz="2000" b="1" i="1" dirty="0"/>
          </a:p>
        </p:txBody>
      </p:sp>
      <p:sp>
        <p:nvSpPr>
          <p:cNvPr id="4" name="Tekstvak 1"/>
          <p:cNvSpPr txBox="1"/>
          <p:nvPr/>
        </p:nvSpPr>
        <p:spPr>
          <a:xfrm>
            <a:off x="8649968" y="35332"/>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
        <p:nvSpPr>
          <p:cNvPr id="2" name="Rectangle 1">
            <a:extLst>
              <a:ext uri="{FF2B5EF4-FFF2-40B4-BE49-F238E27FC236}">
                <a16:creationId xmlns:a16="http://schemas.microsoft.com/office/drawing/2014/main" id="{A12F29BF-E32F-4D67-99EB-DAC7432961F5}"/>
              </a:ext>
            </a:extLst>
          </p:cNvPr>
          <p:cNvSpPr>
            <a:spLocks noChangeArrowheads="1"/>
          </p:cNvSpPr>
          <p:nvPr/>
        </p:nvSpPr>
        <p:spPr bwMode="auto">
          <a:xfrm>
            <a:off x="9396536" y="-4443068"/>
            <a:ext cx="3168352" cy="8827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23805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NL" altLang="nl-NL" b="1" dirty="0">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800" b="0" i="0" u="none" strike="noStrike" cap="none" normalizeH="0" baseline="0" dirty="0">
                <a:ln>
                  <a:noFill/>
                </a:ln>
                <a:solidFill>
                  <a:schemeClr val="tx1"/>
                </a:solidFill>
                <a:effectLst/>
                <a:latin typeface="Arial" panose="020B0604020202020204" pitchFamily="34" charset="0"/>
              </a:rPr>
            </a:b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5" name="Rechthoek 4">
            <a:extLst>
              <a:ext uri="{FF2B5EF4-FFF2-40B4-BE49-F238E27FC236}">
                <a16:creationId xmlns:a16="http://schemas.microsoft.com/office/drawing/2014/main" id="{ADC2D12A-7E09-405F-81D7-7B06C0AC1B5A}"/>
              </a:ext>
            </a:extLst>
          </p:cNvPr>
          <p:cNvSpPr/>
          <p:nvPr/>
        </p:nvSpPr>
        <p:spPr>
          <a:xfrm>
            <a:off x="3995936" y="3445024"/>
            <a:ext cx="4572000" cy="369332"/>
          </a:xfrm>
          <a:prstGeom prst="rect">
            <a:avLst/>
          </a:prstGeom>
        </p:spPr>
        <p:txBody>
          <a:bodyPr>
            <a:spAutoFit/>
          </a:bodyPr>
          <a:lstStyle/>
          <a:p>
            <a:endParaRPr lang="nl-NL" dirty="0"/>
          </a:p>
        </p:txBody>
      </p:sp>
      <p:sp>
        <p:nvSpPr>
          <p:cNvPr id="6" name="Rectangle 1">
            <a:extLst>
              <a:ext uri="{FF2B5EF4-FFF2-40B4-BE49-F238E27FC236}">
                <a16:creationId xmlns:a16="http://schemas.microsoft.com/office/drawing/2014/main" id="{D0783D60-8CCC-4FEB-A5E1-BC0B82D9D936}"/>
              </a:ext>
            </a:extLst>
          </p:cNvPr>
          <p:cNvSpPr>
            <a:spLocks noChangeArrowheads="1"/>
          </p:cNvSpPr>
          <p:nvPr/>
        </p:nvSpPr>
        <p:spPr bwMode="auto">
          <a:xfrm>
            <a:off x="0" y="-218625"/>
            <a:ext cx="65" cy="4372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5555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7384"/>
            <a:ext cx="9361040" cy="1323439"/>
          </a:xfrm>
          <a:prstGeom prst="rect">
            <a:avLst/>
          </a:prstGeom>
          <a:noFill/>
        </p:spPr>
        <p:txBody>
          <a:bodyPr wrap="square" rtlCol="0">
            <a:spAutoFit/>
          </a:bodyPr>
          <a:lstStyle/>
          <a:p>
            <a:r>
              <a:rPr lang="nl-NL" sz="8000" b="1" u="sng" dirty="0">
                <a:latin typeface="Century Gothic" panose="020B0502020202020204" pitchFamily="34" charset="0"/>
              </a:rPr>
              <a:t>het milieu</a:t>
            </a:r>
          </a:p>
        </p:txBody>
      </p:sp>
      <p:pic>
        <p:nvPicPr>
          <p:cNvPr id="4" name="Afbeelding 3" descr="Afbeelding met buiten, gras, berg, person&#10;&#10;Automatisch gegenereerde beschrijving">
            <a:extLst>
              <a:ext uri="{FF2B5EF4-FFF2-40B4-BE49-F238E27FC236}">
                <a16:creationId xmlns:a16="http://schemas.microsoft.com/office/drawing/2014/main" id="{047A6385-B557-4348-BFC8-D2F87BCBFEE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5350" y="1484784"/>
            <a:ext cx="7353300" cy="4905375"/>
          </a:xfrm>
          <a:prstGeom prst="rect">
            <a:avLst/>
          </a:prstGeom>
        </p:spPr>
      </p:pic>
    </p:spTree>
    <p:extLst>
      <p:ext uri="{BB962C8B-B14F-4D97-AF65-F5344CB8AC3E}">
        <p14:creationId xmlns:p14="http://schemas.microsoft.com/office/powerpoint/2010/main" val="3870861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4408" y="404664"/>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uniek</a:t>
            </a:r>
            <a:r>
              <a:rPr lang="nl-NL" sz="4800" b="1" dirty="0">
                <a:solidFill>
                  <a:srgbClr val="387038"/>
                </a:solidFill>
                <a:effectLst/>
                <a:latin typeface="Century Gothic" panose="020B0502020202020204" pitchFamily="34" charset="0"/>
                <a:ea typeface="Calibri"/>
                <a:cs typeface="Times New Roman"/>
              </a:rPr>
              <a:t> </a:t>
            </a:r>
          </a:p>
        </p:txBody>
      </p:sp>
      <p:sp>
        <p:nvSpPr>
          <p:cNvPr id="13" name="Tekstvak 2"/>
          <p:cNvSpPr txBox="1">
            <a:spLocks noChangeArrowheads="1"/>
          </p:cNvSpPr>
          <p:nvPr/>
        </p:nvSpPr>
        <p:spPr bwMode="auto">
          <a:xfrm>
            <a:off x="4427982" y="332656"/>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alledaags</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1586" y="1646624"/>
            <a:ext cx="4226574" cy="470007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heel bijzonder, er is er maar één van</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4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Deze is lamp is </a:t>
            </a:r>
            <a:r>
              <a:rPr lang="nl-NL" sz="2000" i="1" u="sng" dirty="0">
                <a:solidFill>
                  <a:srgbClr val="387038"/>
                </a:solidFill>
                <a:latin typeface="Century Gothic" panose="020B0502020202020204" pitchFamily="34" charset="0"/>
                <a:ea typeface="Calibri"/>
                <a:cs typeface="Times New Roman"/>
              </a:rPr>
              <a:t>uniek</a:t>
            </a:r>
            <a:r>
              <a:rPr lang="nl-NL" sz="2000" i="1" dirty="0">
                <a:solidFill>
                  <a:srgbClr val="387038"/>
                </a:solidFill>
                <a:latin typeface="Century Gothic" panose="020B0502020202020204" pitchFamily="34" charset="0"/>
                <a:ea typeface="Calibri"/>
                <a:cs typeface="Times New Roman"/>
              </a:rPr>
              <a:t> omdat hij van gebruikte flessen is gemaakt.</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37911" y="1606886"/>
            <a:ext cx="4226575" cy="455841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komt veel voor</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Deze lamp is </a:t>
            </a:r>
            <a:r>
              <a:rPr lang="nl-NL" sz="2000" i="1" u="sng" dirty="0">
                <a:solidFill>
                  <a:srgbClr val="387038"/>
                </a:solidFill>
                <a:latin typeface="Century Gothic" panose="020B0502020202020204" pitchFamily="34" charset="0"/>
                <a:ea typeface="Calibri"/>
                <a:cs typeface="Times New Roman"/>
              </a:rPr>
              <a:t>alledaags</a:t>
            </a:r>
            <a:r>
              <a:rPr lang="nl-NL" sz="2000" i="1" dirty="0">
                <a:solidFill>
                  <a:srgbClr val="387038"/>
                </a:solidFill>
                <a:latin typeface="Century Gothic" panose="020B0502020202020204" pitchFamily="34" charset="0"/>
                <a:ea typeface="Calibri"/>
                <a:cs typeface="Times New Roman"/>
              </a:rPr>
              <a:t>. Je ziet hem in de meeste huizen wel hangen.</a:t>
            </a: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E83211F1-C07F-47EA-AE49-E9C8DC62E99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6724" y="2659322"/>
            <a:ext cx="3615042" cy="2544598"/>
          </a:xfrm>
          <a:prstGeom prst="rect">
            <a:avLst/>
          </a:prstGeom>
        </p:spPr>
      </p:pic>
      <p:sp>
        <p:nvSpPr>
          <p:cNvPr id="4" name="Tekstvak 3">
            <a:extLst>
              <a:ext uri="{FF2B5EF4-FFF2-40B4-BE49-F238E27FC236}">
                <a16:creationId xmlns:a16="http://schemas.microsoft.com/office/drawing/2014/main" id="{B9E3222F-DA16-4C93-8579-C6EA87994E87}"/>
              </a:ext>
            </a:extLst>
          </p:cNvPr>
          <p:cNvSpPr txBox="1"/>
          <p:nvPr/>
        </p:nvSpPr>
        <p:spPr>
          <a:xfrm>
            <a:off x="3240965" y="4995932"/>
            <a:ext cx="2520280" cy="215444"/>
          </a:xfrm>
          <a:prstGeom prst="rect">
            <a:avLst/>
          </a:prstGeom>
          <a:noFill/>
        </p:spPr>
        <p:txBody>
          <a:bodyPr wrap="square" rtlCol="0">
            <a:spAutoFit/>
          </a:bodyPr>
          <a:lstStyle/>
          <a:p>
            <a:r>
              <a:rPr lang="nl-NL" sz="800" dirty="0"/>
              <a:t>Bron :mixedgrill.nl</a:t>
            </a:r>
          </a:p>
        </p:txBody>
      </p:sp>
      <p:pic>
        <p:nvPicPr>
          <p:cNvPr id="6" name="Afbeelding 5" descr="Afbeelding met porselein&#10;&#10;Automatisch gegenereerde beschrijving">
            <a:extLst>
              <a:ext uri="{FF2B5EF4-FFF2-40B4-BE49-F238E27FC236}">
                <a16:creationId xmlns:a16="http://schemas.microsoft.com/office/drawing/2014/main" id="{7B8E9E41-B740-4B42-BA27-23F9A757D65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61244" y="2548645"/>
            <a:ext cx="2408303" cy="2582397"/>
          </a:xfrm>
          <a:prstGeom prst="rect">
            <a:avLst/>
          </a:prstGeom>
        </p:spPr>
      </p:pic>
      <p:sp>
        <p:nvSpPr>
          <p:cNvPr id="9" name="Tekstvak 8">
            <a:extLst>
              <a:ext uri="{FF2B5EF4-FFF2-40B4-BE49-F238E27FC236}">
                <a16:creationId xmlns:a16="http://schemas.microsoft.com/office/drawing/2014/main" id="{96C49CEA-7232-4C3C-B49D-AD4EFC7EC79C}"/>
              </a:ext>
            </a:extLst>
          </p:cNvPr>
          <p:cNvSpPr txBox="1"/>
          <p:nvPr/>
        </p:nvSpPr>
        <p:spPr>
          <a:xfrm>
            <a:off x="7507156" y="4888210"/>
            <a:ext cx="2160240" cy="215444"/>
          </a:xfrm>
          <a:prstGeom prst="rect">
            <a:avLst/>
          </a:prstGeom>
          <a:noFill/>
        </p:spPr>
        <p:txBody>
          <a:bodyPr wrap="square" rtlCol="0">
            <a:spAutoFit/>
          </a:bodyPr>
          <a:lstStyle/>
          <a:p>
            <a:r>
              <a:rPr lang="nl-NL" sz="800" dirty="0"/>
              <a:t>Bron: bol.com</a:t>
            </a:r>
          </a:p>
        </p:txBody>
      </p:sp>
    </p:spTree>
    <p:extLst>
      <p:ext uri="{BB962C8B-B14F-4D97-AF65-F5344CB8AC3E}">
        <p14:creationId xmlns:p14="http://schemas.microsoft.com/office/powerpoint/2010/main" val="3955866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 y="332656"/>
            <a:ext cx="4737911"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recyclen</a:t>
            </a:r>
            <a:endParaRPr lang="nl-NL" sz="59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2" y="332656"/>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afdanken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1586" y="1555120"/>
            <a:ext cx="4226574" cy="479157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nieuw spullen maken van oude spullen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4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Er zijn bedrijven die flessen uit de oceaan kunnen </a:t>
            </a:r>
            <a:r>
              <a:rPr lang="nl-NL" sz="2000" i="1" u="sng" dirty="0">
                <a:solidFill>
                  <a:srgbClr val="387038"/>
                </a:solidFill>
                <a:latin typeface="Century Gothic" panose="020B0502020202020204" pitchFamily="34" charset="0"/>
                <a:ea typeface="Calibri"/>
                <a:cs typeface="Times New Roman"/>
              </a:rPr>
              <a:t>recyclen</a:t>
            </a:r>
            <a:r>
              <a:rPr lang="nl-NL" sz="2000" i="1" dirty="0">
                <a:solidFill>
                  <a:srgbClr val="387038"/>
                </a:solidFill>
                <a:latin typeface="Century Gothic" panose="020B0502020202020204" pitchFamily="34" charset="0"/>
                <a:ea typeface="Calibri"/>
                <a:cs typeface="Times New Roman"/>
              </a:rPr>
              <a:t>. Er worden allerlei nieuwe dingen van gemaakt.</a:t>
            </a:r>
          </a:p>
          <a:p>
            <a:pPr algn="ctr">
              <a:spcAft>
                <a:spcPts val="0"/>
              </a:spcAft>
            </a:pPr>
            <a:endParaRPr lang="nl-NL"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37910" y="1484783"/>
            <a:ext cx="4226575" cy="462506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niet meer willen gebruiken</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40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000" dirty="0">
                <a:effectLst/>
                <a:latin typeface="Century Gothic" panose="020B0502020202020204" pitchFamily="34" charset="0"/>
                <a:ea typeface="Calibri"/>
                <a:cs typeface="Times New Roman"/>
              </a:rPr>
              <a:t>  </a:t>
            </a:r>
            <a:br>
              <a:rPr lang="nl-NL" sz="2000" i="1" dirty="0">
                <a:solidFill>
                  <a:srgbClr val="387038"/>
                </a:solidFill>
                <a:effectLst/>
                <a:latin typeface="Century Gothic" panose="020B0502020202020204" pitchFamily="34" charset="0"/>
                <a:ea typeface="Calibri"/>
                <a:cs typeface="Times New Roman"/>
              </a:rPr>
            </a:b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r>
              <a:rPr lang="nl-NL" sz="2000" i="1" dirty="0">
                <a:solidFill>
                  <a:srgbClr val="387038"/>
                </a:solidFill>
                <a:effectLst/>
                <a:latin typeface="Century Gothic" panose="020B0502020202020204" pitchFamily="34" charset="0"/>
                <a:ea typeface="Calibri"/>
                <a:cs typeface="Times New Roman"/>
              </a:rPr>
              <a:t>De meeste mensen </a:t>
            </a:r>
            <a:r>
              <a:rPr lang="nl-NL" sz="2000" i="1" u="sng" dirty="0">
                <a:solidFill>
                  <a:srgbClr val="387038"/>
                </a:solidFill>
                <a:effectLst/>
                <a:latin typeface="Century Gothic" panose="020B0502020202020204" pitchFamily="34" charset="0"/>
                <a:ea typeface="Calibri"/>
                <a:cs typeface="Times New Roman"/>
              </a:rPr>
              <a:t>danken</a:t>
            </a:r>
            <a:r>
              <a:rPr lang="nl-NL" sz="2000" i="1" dirty="0">
                <a:solidFill>
                  <a:srgbClr val="387038"/>
                </a:solidFill>
                <a:effectLst/>
                <a:latin typeface="Century Gothic" panose="020B0502020202020204" pitchFamily="34" charset="0"/>
                <a:ea typeface="Calibri"/>
                <a:cs typeface="Times New Roman"/>
              </a:rPr>
              <a:t> hun oude meubels gewoon </a:t>
            </a:r>
            <a:r>
              <a:rPr lang="nl-NL" sz="2000" i="1" u="sng" dirty="0">
                <a:solidFill>
                  <a:srgbClr val="387038"/>
                </a:solidFill>
                <a:effectLst/>
                <a:latin typeface="Century Gothic" panose="020B0502020202020204" pitchFamily="34" charset="0"/>
                <a:ea typeface="Calibri"/>
                <a:cs typeface="Times New Roman"/>
              </a:rPr>
              <a:t>af</a:t>
            </a:r>
            <a:r>
              <a:rPr lang="nl-NL" sz="2000" i="1" dirty="0">
                <a:solidFill>
                  <a:srgbClr val="387038"/>
                </a:solidFill>
                <a:effectLst/>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EEAEC0F1-4761-4918-9A30-30C354D9A72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7556" y="2478636"/>
            <a:ext cx="3929454" cy="2476547"/>
          </a:xfrm>
          <a:prstGeom prst="rect">
            <a:avLst/>
          </a:prstGeom>
        </p:spPr>
      </p:pic>
      <p:pic>
        <p:nvPicPr>
          <p:cNvPr id="5" name="Afbeelding 4" descr="Afbeelding met gras, buiten, plaats, groen&#10;&#10;Automatisch gegenereerde beschrijving">
            <a:extLst>
              <a:ext uri="{FF2B5EF4-FFF2-40B4-BE49-F238E27FC236}">
                <a16:creationId xmlns:a16="http://schemas.microsoft.com/office/drawing/2014/main" id="{E893C7F4-3FE7-4018-AF29-59CFF060086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32040" y="2420888"/>
            <a:ext cx="3844404" cy="2552684"/>
          </a:xfrm>
          <a:prstGeom prst="rect">
            <a:avLst/>
          </a:prstGeom>
        </p:spPr>
      </p:pic>
    </p:spTree>
    <p:extLst>
      <p:ext uri="{BB962C8B-B14F-4D97-AF65-F5344CB8AC3E}">
        <p14:creationId xmlns:p14="http://schemas.microsoft.com/office/powerpoint/2010/main" val="1049646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195" y="241314"/>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650494" y="551076"/>
            <a:ext cx="5089858"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286431" y="473606"/>
            <a:ext cx="5813961" cy="706252"/>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nl-NL" sz="4800" b="1" dirty="0">
                <a:solidFill>
                  <a:prstClr val="black"/>
                </a:solidFill>
                <a:latin typeface="Century Gothic" panose="020B0502020202020204" pitchFamily="34" charset="0"/>
                <a:ea typeface="Calibri"/>
                <a:cs typeface="Times New Roman"/>
              </a:rPr>
              <a:t>het kledingstuk</a:t>
            </a:r>
            <a:endParaRPr kumimoji="0" lang="nl-NL" sz="4800" b="1"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7" name="Text Box 14"/>
          <p:cNvSpPr txBox="1"/>
          <p:nvPr/>
        </p:nvSpPr>
        <p:spPr>
          <a:xfrm>
            <a:off x="323529" y="3221461"/>
            <a:ext cx="2531958" cy="75937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247001" y="3245474"/>
            <a:ext cx="2647889" cy="630961"/>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nl-NL" sz="4000" dirty="0">
                <a:solidFill>
                  <a:prstClr val="black"/>
                </a:solidFill>
                <a:latin typeface="Century Gothic" panose="020B0502020202020204" pitchFamily="34" charset="0"/>
                <a:ea typeface="Calibri"/>
                <a:cs typeface="Times New Roman"/>
              </a:rPr>
              <a:t>de hoody</a:t>
            </a:r>
            <a:endParaRPr kumimoji="0" lang="nl-NL" sz="400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11" name="Text Box 14"/>
          <p:cNvSpPr txBox="1"/>
          <p:nvPr/>
        </p:nvSpPr>
        <p:spPr>
          <a:xfrm>
            <a:off x="6313975" y="3235992"/>
            <a:ext cx="2647889" cy="73842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pic>
        <p:nvPicPr>
          <p:cNvPr id="15" name="Afbeelding 14"/>
          <p:cNvPicPr/>
          <p:nvPr/>
        </p:nvPicPr>
        <p:blipFill>
          <a:blip r:embed="rId4"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9" name="Text Box 14">
            <a:extLst>
              <a:ext uri="{FF2B5EF4-FFF2-40B4-BE49-F238E27FC236}">
                <a16:creationId xmlns:a16="http://schemas.microsoft.com/office/drawing/2014/main" id="{CE0A12AA-D1F8-4504-A860-DE2698771594}"/>
              </a:ext>
            </a:extLst>
          </p:cNvPr>
          <p:cNvSpPr txBox="1"/>
          <p:nvPr/>
        </p:nvSpPr>
        <p:spPr>
          <a:xfrm>
            <a:off x="3923928" y="1284726"/>
            <a:ext cx="4657810" cy="128017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20" name="Tekstvak 2">
            <a:extLst>
              <a:ext uri="{FF2B5EF4-FFF2-40B4-BE49-F238E27FC236}">
                <a16:creationId xmlns:a16="http://schemas.microsoft.com/office/drawing/2014/main" id="{72197F98-5130-4950-968B-BEF14CA76704}"/>
              </a:ext>
            </a:extLst>
          </p:cNvPr>
          <p:cNvSpPr txBox="1">
            <a:spLocks noChangeArrowheads="1"/>
          </p:cNvSpPr>
          <p:nvPr/>
        </p:nvSpPr>
        <p:spPr bwMode="auto">
          <a:xfrm>
            <a:off x="3491880" y="1227939"/>
            <a:ext cx="5089858" cy="1007448"/>
          </a:xfrm>
          <a:prstGeom prst="rect">
            <a:avLst/>
          </a:prstGeom>
          <a:noFill/>
          <a:ln w="9525">
            <a:noFill/>
            <a:miter lim="800000"/>
            <a:headEnd/>
            <a:tailEnd/>
          </a:ln>
        </p:spPr>
        <p:txBody>
          <a:bodyPr rot="0" vert="horz" wrap="square" lIns="91440" tIns="45720" rIns="91440" bIns="45720" anchor="t" anchorCtr="0">
            <a:noAutofit/>
          </a:bodyPr>
          <a:lstStyle/>
          <a:p>
            <a:pPr lvl="1" indent="-457200" eaLnBrk="0" fontAlgn="t" hangingPunct="0">
              <a:spcBef>
                <a:spcPct val="0"/>
              </a:spcBef>
              <a:spcAft>
                <a:spcPct val="0"/>
              </a:spcAft>
            </a:pPr>
            <a:r>
              <a:rPr lang="nl-NL" altLang="nl-NL" sz="2400" dirty="0">
                <a:solidFill>
                  <a:srgbClr val="4F4F4F"/>
                </a:solidFill>
                <a:latin typeface="Century Gothic" panose="020B0502020202020204" pitchFamily="34" charset="0"/>
              </a:rPr>
              <a:t>      = </a:t>
            </a:r>
            <a:r>
              <a:rPr lang="nl-NL" altLang="nl-NL" sz="2800" dirty="0">
                <a:solidFill>
                  <a:srgbClr val="4F4F4F"/>
                </a:solidFill>
                <a:latin typeface="Century Gothic" panose="020B0502020202020204" pitchFamily="34" charset="0"/>
              </a:rPr>
              <a:t>iets wat je aan kunt trekken, bijvoorbeeld een jas of een broek</a:t>
            </a:r>
          </a:p>
        </p:txBody>
      </p:sp>
      <p:sp>
        <p:nvSpPr>
          <p:cNvPr id="17" name="Text Box 14"/>
          <p:cNvSpPr txBox="1"/>
          <p:nvPr/>
        </p:nvSpPr>
        <p:spPr>
          <a:xfrm>
            <a:off x="3028543" y="3235952"/>
            <a:ext cx="3207876" cy="74488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sp>
        <p:nvSpPr>
          <p:cNvPr id="9" name="Tekstvak 8">
            <a:extLst>
              <a:ext uri="{FF2B5EF4-FFF2-40B4-BE49-F238E27FC236}">
                <a16:creationId xmlns:a16="http://schemas.microsoft.com/office/drawing/2014/main" id="{3ADEAA87-E465-4772-9814-61E4F61C5D4B}"/>
              </a:ext>
            </a:extLst>
          </p:cNvPr>
          <p:cNvSpPr txBox="1"/>
          <p:nvPr/>
        </p:nvSpPr>
        <p:spPr>
          <a:xfrm>
            <a:off x="2651960" y="3234201"/>
            <a:ext cx="3865721" cy="707886"/>
          </a:xfrm>
          <a:prstGeom prst="rect">
            <a:avLst/>
          </a:prstGeom>
          <a:noFill/>
        </p:spPr>
        <p:txBody>
          <a:bodyPr wrap="square" rtlCol="0">
            <a:spAutoFit/>
          </a:bodyPr>
          <a:lstStyle/>
          <a:p>
            <a:pPr algn="ctr"/>
            <a:r>
              <a:rPr lang="nl-NL" sz="4000" dirty="0">
                <a:latin typeface="Century Gothic" panose="020B0502020202020204" pitchFamily="34" charset="0"/>
              </a:rPr>
              <a:t>het kostuum</a:t>
            </a:r>
          </a:p>
        </p:txBody>
      </p:sp>
      <p:sp>
        <p:nvSpPr>
          <p:cNvPr id="4" name="Tekstvak 3">
            <a:extLst>
              <a:ext uri="{FF2B5EF4-FFF2-40B4-BE49-F238E27FC236}">
                <a16:creationId xmlns:a16="http://schemas.microsoft.com/office/drawing/2014/main" id="{B7470F3B-C8BF-4E9D-90C1-3A5BE0C1ABE6}"/>
              </a:ext>
            </a:extLst>
          </p:cNvPr>
          <p:cNvSpPr txBox="1"/>
          <p:nvPr/>
        </p:nvSpPr>
        <p:spPr>
          <a:xfrm>
            <a:off x="6236419" y="3228018"/>
            <a:ext cx="2969824" cy="707886"/>
          </a:xfrm>
          <a:prstGeom prst="rect">
            <a:avLst/>
          </a:prstGeom>
          <a:noFill/>
        </p:spPr>
        <p:txBody>
          <a:bodyPr wrap="square" rtlCol="0">
            <a:spAutoFit/>
          </a:bodyPr>
          <a:lstStyle/>
          <a:p>
            <a:r>
              <a:rPr lang="nl-NL" sz="4000" dirty="0">
                <a:latin typeface="Century Gothic" panose="020B0502020202020204" pitchFamily="34" charset="0"/>
              </a:rPr>
              <a:t>de romper</a:t>
            </a:r>
          </a:p>
        </p:txBody>
      </p:sp>
      <p:pic>
        <p:nvPicPr>
          <p:cNvPr id="12" name="Afbeelding 11" descr="Afbeelding met kleding, kostuum, person&#10;&#10;Automatisch gegenereerde beschrijving">
            <a:extLst>
              <a:ext uri="{FF2B5EF4-FFF2-40B4-BE49-F238E27FC236}">
                <a16:creationId xmlns:a16="http://schemas.microsoft.com/office/drawing/2014/main" id="{6365DD09-AF8B-47AB-9288-C942EF0746D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5833"/>
          <a:stretch/>
        </p:blipFill>
        <p:spPr>
          <a:xfrm>
            <a:off x="3995936" y="4025929"/>
            <a:ext cx="1656184" cy="2121148"/>
          </a:xfrm>
          <a:prstGeom prst="rect">
            <a:avLst/>
          </a:prstGeom>
        </p:spPr>
      </p:pic>
      <p:pic>
        <p:nvPicPr>
          <p:cNvPr id="18" name="Afbeelding 17" descr="Afbeelding met muur, persoon, person&#10;&#10;Automatisch gegenereerde beschrijving">
            <a:extLst>
              <a:ext uri="{FF2B5EF4-FFF2-40B4-BE49-F238E27FC236}">
                <a16:creationId xmlns:a16="http://schemas.microsoft.com/office/drawing/2014/main" id="{0921CB0D-630E-4D3B-BC8D-C5619F3EA83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8418" y="4010387"/>
            <a:ext cx="1885053" cy="2118957"/>
          </a:xfrm>
          <a:prstGeom prst="rect">
            <a:avLst/>
          </a:prstGeom>
        </p:spPr>
      </p:pic>
      <p:pic>
        <p:nvPicPr>
          <p:cNvPr id="24" name="Afbeelding 23" descr="Afbeelding met kleding, romper&#10;&#10;Automatisch gegenereerde beschrijving">
            <a:extLst>
              <a:ext uri="{FF2B5EF4-FFF2-40B4-BE49-F238E27FC236}">
                <a16:creationId xmlns:a16="http://schemas.microsoft.com/office/drawing/2014/main" id="{071071B5-2FFB-4E32-B745-6863C447029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67952" y="4022497"/>
            <a:ext cx="2165226" cy="2118956"/>
          </a:xfrm>
          <a:prstGeom prst="rect">
            <a:avLst/>
          </a:prstGeom>
        </p:spPr>
      </p:pic>
    </p:spTree>
    <p:extLst>
      <p:ext uri="{BB962C8B-B14F-4D97-AF65-F5344CB8AC3E}">
        <p14:creationId xmlns:p14="http://schemas.microsoft.com/office/powerpoint/2010/main" val="3329796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576" y="249934"/>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856695" y="551076"/>
            <a:ext cx="3421005"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603455" y="446601"/>
            <a:ext cx="3927997" cy="834896"/>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nl-NL" sz="4800" b="1" dirty="0">
                <a:solidFill>
                  <a:prstClr val="black"/>
                </a:solidFill>
                <a:latin typeface="Century Gothic" panose="020B0502020202020204" pitchFamily="34" charset="0"/>
                <a:ea typeface="Calibri"/>
                <a:cs typeface="Times New Roman"/>
              </a:rPr>
              <a:t>duurzaam</a:t>
            </a:r>
            <a:endParaRPr kumimoji="0" lang="nl-NL" sz="4800" b="1"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7" name="Text Box 14"/>
          <p:cNvSpPr txBox="1"/>
          <p:nvPr/>
        </p:nvSpPr>
        <p:spPr>
          <a:xfrm>
            <a:off x="248319" y="3826993"/>
            <a:ext cx="2091433" cy="76483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140379" y="3886305"/>
            <a:ext cx="2345657" cy="1323439"/>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nl-NL" sz="3600" dirty="0">
                <a:solidFill>
                  <a:prstClr val="black"/>
                </a:solidFill>
                <a:latin typeface="Century Gothic" panose="020B0502020202020204" pitchFamily="34" charset="0"/>
                <a:ea typeface="Calibri"/>
                <a:cs typeface="Times New Roman"/>
              </a:rPr>
              <a:t>recyclen</a:t>
            </a:r>
            <a:endParaRPr kumimoji="0" lang="nl-NL" sz="360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11" name="Text Box 14"/>
          <p:cNvSpPr txBox="1"/>
          <p:nvPr/>
        </p:nvSpPr>
        <p:spPr>
          <a:xfrm>
            <a:off x="6259706" y="3777569"/>
            <a:ext cx="2384293" cy="73842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pic>
        <p:nvPicPr>
          <p:cNvPr id="15" name="Afbeelding 14"/>
          <p:cNvPicPr/>
          <p:nvPr/>
        </p:nvPicPr>
        <p:blipFill>
          <a:blip r:embed="rId4"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9" name="Text Box 14">
            <a:extLst>
              <a:ext uri="{FF2B5EF4-FFF2-40B4-BE49-F238E27FC236}">
                <a16:creationId xmlns:a16="http://schemas.microsoft.com/office/drawing/2014/main" id="{CE0A12AA-D1F8-4504-A860-DE2698771594}"/>
              </a:ext>
            </a:extLst>
          </p:cNvPr>
          <p:cNvSpPr txBox="1"/>
          <p:nvPr/>
        </p:nvSpPr>
        <p:spPr>
          <a:xfrm>
            <a:off x="2538994" y="1296069"/>
            <a:ext cx="4278944" cy="100744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20" name="Tekstvak 2">
            <a:extLst>
              <a:ext uri="{FF2B5EF4-FFF2-40B4-BE49-F238E27FC236}">
                <a16:creationId xmlns:a16="http://schemas.microsoft.com/office/drawing/2014/main" id="{72197F98-5130-4950-968B-BEF14CA76704}"/>
              </a:ext>
            </a:extLst>
          </p:cNvPr>
          <p:cNvSpPr txBox="1">
            <a:spLocks noChangeArrowheads="1"/>
          </p:cNvSpPr>
          <p:nvPr/>
        </p:nvSpPr>
        <p:spPr bwMode="auto">
          <a:xfrm>
            <a:off x="2175697" y="1302528"/>
            <a:ext cx="4783000" cy="1007448"/>
          </a:xfrm>
          <a:prstGeom prst="rect">
            <a:avLst/>
          </a:prstGeom>
          <a:noFill/>
          <a:ln w="9525">
            <a:noFill/>
            <a:miter lim="800000"/>
            <a:headEnd/>
            <a:tailEnd/>
          </a:ln>
        </p:spPr>
        <p:txBody>
          <a:bodyPr rot="0" vert="horz" wrap="square" lIns="91440" tIns="45720" rIns="91440" bIns="45720" anchor="t" anchorCtr="0">
            <a:noAutofit/>
          </a:bodyPr>
          <a:lstStyle/>
          <a:p>
            <a:pPr lvl="1" indent="-457200" eaLnBrk="0" fontAlgn="t" hangingPunct="0">
              <a:spcBef>
                <a:spcPct val="0"/>
              </a:spcBef>
              <a:spcAft>
                <a:spcPct val="0"/>
              </a:spcAft>
            </a:pPr>
            <a:r>
              <a:rPr lang="nl-NL" altLang="nl-NL" sz="2400" dirty="0">
                <a:solidFill>
                  <a:srgbClr val="4F4F4F"/>
                </a:solidFill>
                <a:latin typeface="Century Gothic" panose="020B0502020202020204" pitchFamily="34" charset="0"/>
              </a:rPr>
              <a:t>      = </a:t>
            </a:r>
            <a:r>
              <a:rPr lang="nl-NL" altLang="nl-NL" sz="2800" dirty="0">
                <a:solidFill>
                  <a:srgbClr val="4F4F4F"/>
                </a:solidFill>
                <a:latin typeface="Century Gothic" panose="020B0502020202020204" pitchFamily="34" charset="0"/>
              </a:rPr>
              <a:t>zo dat het niet slecht is voor de natuur</a:t>
            </a:r>
          </a:p>
        </p:txBody>
      </p:sp>
      <p:sp>
        <p:nvSpPr>
          <p:cNvPr id="17" name="Text Box 14"/>
          <p:cNvSpPr txBox="1"/>
          <p:nvPr/>
        </p:nvSpPr>
        <p:spPr>
          <a:xfrm>
            <a:off x="2771800" y="3645024"/>
            <a:ext cx="3256163" cy="93804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sp>
        <p:nvSpPr>
          <p:cNvPr id="4" name="Tekstvak 3">
            <a:extLst>
              <a:ext uri="{FF2B5EF4-FFF2-40B4-BE49-F238E27FC236}">
                <a16:creationId xmlns:a16="http://schemas.microsoft.com/office/drawing/2014/main" id="{B7470F3B-C8BF-4E9D-90C1-3A5BE0C1ABE6}"/>
              </a:ext>
            </a:extLst>
          </p:cNvPr>
          <p:cNvSpPr txBox="1"/>
          <p:nvPr/>
        </p:nvSpPr>
        <p:spPr>
          <a:xfrm>
            <a:off x="6235357" y="3823615"/>
            <a:ext cx="2731309" cy="646331"/>
          </a:xfrm>
          <a:prstGeom prst="rect">
            <a:avLst/>
          </a:prstGeom>
          <a:noFill/>
        </p:spPr>
        <p:txBody>
          <a:bodyPr wrap="square" rtlCol="0">
            <a:spAutoFit/>
          </a:bodyPr>
          <a:lstStyle/>
          <a:p>
            <a:r>
              <a:rPr lang="nl-NL" sz="3600" dirty="0">
                <a:latin typeface="Century Gothic" panose="020B0502020202020204" pitchFamily="34" charset="0"/>
              </a:rPr>
              <a:t>de e-auto</a:t>
            </a:r>
          </a:p>
        </p:txBody>
      </p:sp>
      <p:pic>
        <p:nvPicPr>
          <p:cNvPr id="2" name="Afbeelding 1">
            <a:extLst>
              <a:ext uri="{FF2B5EF4-FFF2-40B4-BE49-F238E27FC236}">
                <a16:creationId xmlns:a16="http://schemas.microsoft.com/office/drawing/2014/main" id="{307E569C-AFE4-4C81-9BA8-F2BE403AC94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0327" y="4652495"/>
            <a:ext cx="2091433" cy="1481362"/>
          </a:xfrm>
          <a:prstGeom prst="rect">
            <a:avLst/>
          </a:prstGeom>
        </p:spPr>
      </p:pic>
      <p:pic>
        <p:nvPicPr>
          <p:cNvPr id="10" name="Afbeelding 9">
            <a:extLst>
              <a:ext uri="{FF2B5EF4-FFF2-40B4-BE49-F238E27FC236}">
                <a16:creationId xmlns:a16="http://schemas.microsoft.com/office/drawing/2014/main" id="{EF5C4552-4C1C-4050-9FC9-531435785CB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76256" y="577762"/>
            <a:ext cx="1501736" cy="1501736"/>
          </a:xfrm>
          <a:prstGeom prst="rect">
            <a:avLst/>
          </a:prstGeom>
        </p:spPr>
      </p:pic>
      <p:pic>
        <p:nvPicPr>
          <p:cNvPr id="14" name="Afbeelding 13" descr="Afbeelding met lucht, buiten, gebouw, huis&#10;&#10;Automatisch gegenereerde beschrijving">
            <a:extLst>
              <a:ext uri="{FF2B5EF4-FFF2-40B4-BE49-F238E27FC236}">
                <a16:creationId xmlns:a16="http://schemas.microsoft.com/office/drawing/2014/main" id="{4B58E768-01ED-4AE0-8DD6-186F57071C2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59832" y="4641544"/>
            <a:ext cx="2694212" cy="1471040"/>
          </a:xfrm>
          <a:prstGeom prst="rect">
            <a:avLst/>
          </a:prstGeom>
        </p:spPr>
      </p:pic>
      <p:pic>
        <p:nvPicPr>
          <p:cNvPr id="22" name="Afbeelding 21" descr="Afbeelding met tekst, lucht, buiten, gras&#10;&#10;Automatisch gegenereerde beschrijving">
            <a:extLst>
              <a:ext uri="{FF2B5EF4-FFF2-40B4-BE49-F238E27FC236}">
                <a16:creationId xmlns:a16="http://schemas.microsoft.com/office/drawing/2014/main" id="{74F60E5A-20C3-47E3-AF6B-F66857CA972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21774" y="4546309"/>
            <a:ext cx="2277405" cy="1614016"/>
          </a:xfrm>
          <a:prstGeom prst="rect">
            <a:avLst/>
          </a:prstGeom>
        </p:spPr>
      </p:pic>
      <p:sp>
        <p:nvSpPr>
          <p:cNvPr id="18" name="Tekstvak 2">
            <a:extLst>
              <a:ext uri="{FF2B5EF4-FFF2-40B4-BE49-F238E27FC236}">
                <a16:creationId xmlns:a16="http://schemas.microsoft.com/office/drawing/2014/main" id="{EEFED868-D999-4D77-AFED-FB47C49995F0}"/>
              </a:ext>
            </a:extLst>
          </p:cNvPr>
          <p:cNvSpPr txBox="1">
            <a:spLocks noChangeArrowheads="1"/>
          </p:cNvSpPr>
          <p:nvPr/>
        </p:nvSpPr>
        <p:spPr bwMode="auto">
          <a:xfrm>
            <a:off x="2571495" y="3717032"/>
            <a:ext cx="3706205" cy="1154097"/>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70000"/>
              </a:lnSpc>
              <a:spcBef>
                <a:spcPts val="0"/>
              </a:spcBef>
              <a:spcAft>
                <a:spcPts val="800"/>
              </a:spcAft>
              <a:buClrTx/>
              <a:buSzTx/>
              <a:buFontTx/>
              <a:buNone/>
              <a:tabLst/>
              <a:defRPr/>
            </a:pPr>
            <a:r>
              <a:rPr lang="nl-NL" sz="3600" dirty="0">
                <a:solidFill>
                  <a:prstClr val="black"/>
                </a:solidFill>
                <a:latin typeface="Century Gothic" panose="020B0502020202020204" pitchFamily="34" charset="0"/>
                <a:ea typeface="Calibri"/>
                <a:cs typeface="Times New Roman"/>
              </a:rPr>
              <a:t>het zonnepaneel</a:t>
            </a:r>
            <a:endParaRPr kumimoji="0" lang="nl-NL" sz="360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2995860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57841" y="4581128"/>
            <a:ext cx="2053920"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2692022" y="4014915"/>
            <a:ext cx="291765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5739463" y="3438171"/>
            <a:ext cx="3123469"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141592" y="4612834"/>
            <a:ext cx="261463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800" dirty="0">
                <a:latin typeface="Century Gothic" panose="020B0502020202020204" pitchFamily="34" charset="0"/>
                <a:ea typeface="Calibri"/>
                <a:cs typeface="Times New Roman"/>
              </a:rPr>
              <a:t>het kind</a:t>
            </a:r>
            <a:endParaRPr lang="nl-NL" sz="3800" dirty="0">
              <a:effectLst/>
              <a:latin typeface="Century Gothic" panose="020B0502020202020204" pitchFamily="34" charset="0"/>
              <a:ea typeface="Calibri"/>
              <a:cs typeface="Times New Roman"/>
            </a:endParaRPr>
          </a:p>
        </p:txBody>
      </p:sp>
      <p:sp>
        <p:nvSpPr>
          <p:cNvPr id="9" name="Text Box 14"/>
          <p:cNvSpPr txBox="1"/>
          <p:nvPr/>
        </p:nvSpPr>
        <p:spPr>
          <a:xfrm>
            <a:off x="2262593" y="3997416"/>
            <a:ext cx="3766763" cy="70104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800" dirty="0">
                <a:latin typeface="Century Gothic" panose="020B0502020202020204" pitchFamily="34" charset="0"/>
                <a:ea typeface="Calibri"/>
                <a:cs typeface="Times New Roman"/>
              </a:rPr>
              <a:t>d</a:t>
            </a:r>
            <a:r>
              <a:rPr lang="nl-NL" sz="3800" dirty="0">
                <a:effectLst/>
                <a:latin typeface="Century Gothic" panose="020B0502020202020204" pitchFamily="34" charset="0"/>
                <a:ea typeface="Calibri"/>
                <a:cs typeface="Times New Roman"/>
              </a:rPr>
              <a:t>e jongere</a:t>
            </a:r>
          </a:p>
        </p:txBody>
      </p:sp>
      <p:sp>
        <p:nvSpPr>
          <p:cNvPr id="10" name="Text Box 14"/>
          <p:cNvSpPr txBox="1"/>
          <p:nvPr/>
        </p:nvSpPr>
        <p:spPr>
          <a:xfrm>
            <a:off x="5493877" y="3390155"/>
            <a:ext cx="3647047"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800" dirty="0">
                <a:latin typeface="Century Gothic" panose="020B0502020202020204" pitchFamily="34" charset="0"/>
                <a:ea typeface="Calibri"/>
                <a:cs typeface="Times New Roman"/>
              </a:rPr>
              <a:t>d</a:t>
            </a:r>
            <a:r>
              <a:rPr lang="nl-NL" sz="3800" dirty="0">
                <a:effectLst/>
                <a:latin typeface="Century Gothic" panose="020B0502020202020204" pitchFamily="34" charset="0"/>
                <a:ea typeface="Calibri"/>
                <a:cs typeface="Times New Roman"/>
              </a:rPr>
              <a:t>e bejaarde</a:t>
            </a:r>
          </a:p>
        </p:txBody>
      </p:sp>
      <p:sp>
        <p:nvSpPr>
          <p:cNvPr id="11" name="Text Box 14"/>
          <p:cNvSpPr txBox="1"/>
          <p:nvPr/>
        </p:nvSpPr>
        <p:spPr>
          <a:xfrm>
            <a:off x="491982" y="498290"/>
            <a:ext cx="5069932"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u="sng" dirty="0">
                <a:solidFill>
                  <a:srgbClr val="387038"/>
                </a:solidFill>
                <a:effectLst/>
                <a:latin typeface="Century Gothic" panose="020B0502020202020204" pitchFamily="34" charset="0"/>
                <a:ea typeface="Calibri"/>
                <a:cs typeface="Times New Roman"/>
              </a:rPr>
              <a:t>De jongere</a:t>
            </a:r>
            <a:r>
              <a:rPr lang="nl-NL" sz="2000" i="1" dirty="0">
                <a:solidFill>
                  <a:srgbClr val="387038"/>
                </a:solidFill>
                <a:effectLst/>
                <a:latin typeface="Century Gothic" panose="020B0502020202020204" pitchFamily="34" charset="0"/>
                <a:ea typeface="Calibri"/>
                <a:cs typeface="Times New Roman"/>
              </a:rPr>
              <a:t> koopt alleen gerecyclede producten als ze goedkoop zijn.</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158714" y="4910826"/>
            <a:ext cx="4725654" cy="93428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3191417" y="4890381"/>
            <a:ext cx="4676676" cy="36037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altLang="nl-NL" sz="2800" dirty="0">
                <a:solidFill>
                  <a:srgbClr val="4F4F4F"/>
                </a:solidFill>
                <a:latin typeface="Century Gothic" panose="020B0502020202020204" pitchFamily="34" charset="0"/>
              </a:rPr>
              <a:t>iemand van ongeveer 12 tot 20 jaar</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032433" y="4309312"/>
            <a:ext cx="2830499"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7" name="Tekstvak 2"/>
          <p:cNvSpPr txBox="1">
            <a:spLocks noChangeArrowheads="1"/>
          </p:cNvSpPr>
          <p:nvPr/>
        </p:nvSpPr>
        <p:spPr bwMode="auto">
          <a:xfrm>
            <a:off x="6012160" y="4302244"/>
            <a:ext cx="2850772"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oud persoon</a:t>
            </a:r>
            <a:endParaRPr lang="nl-NL" sz="1100" dirty="0">
              <a:effectLst/>
              <a:latin typeface="Century Gothic" panose="020B0502020202020204" pitchFamily="34" charset="0"/>
              <a:ea typeface="Calibri"/>
              <a:cs typeface="Times New Roman"/>
            </a:endParaRPr>
          </a:p>
        </p:txBody>
      </p:sp>
      <p:pic>
        <p:nvPicPr>
          <p:cNvPr id="12" name="Afbeelding 11">
            <a:extLst>
              <a:ext uri="{FF2B5EF4-FFF2-40B4-BE49-F238E27FC236}">
                <a16:creationId xmlns:a16="http://schemas.microsoft.com/office/drawing/2014/main" id="{02FA388B-6106-4277-9DCB-C9AA82A399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92022" y="1815319"/>
            <a:ext cx="2929502" cy="2017326"/>
          </a:xfrm>
          <a:prstGeom prst="rect">
            <a:avLst/>
          </a:prstGeom>
        </p:spPr>
      </p:pic>
      <p:pic>
        <p:nvPicPr>
          <p:cNvPr id="13" name="Afbeelding 12" descr="Afbeelding met persoon, binnen, zitten, mensen&#10;&#10;Automatisch gegenereerde beschrijving">
            <a:extLst>
              <a:ext uri="{FF2B5EF4-FFF2-40B4-BE49-F238E27FC236}">
                <a16:creationId xmlns:a16="http://schemas.microsoft.com/office/drawing/2014/main" id="{05B2144D-BE57-476D-8283-3F98F490FA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42983" y="1287155"/>
            <a:ext cx="3019949" cy="2017326"/>
          </a:xfrm>
          <a:prstGeom prst="rect">
            <a:avLst/>
          </a:prstGeom>
        </p:spPr>
      </p:pic>
      <p:pic>
        <p:nvPicPr>
          <p:cNvPr id="20" name="Afbeelding 19" descr="Afbeelding met boom, buiten, persoon, sport&#10;&#10;Automatisch gegenereerde beschrijving">
            <a:extLst>
              <a:ext uri="{FF2B5EF4-FFF2-40B4-BE49-F238E27FC236}">
                <a16:creationId xmlns:a16="http://schemas.microsoft.com/office/drawing/2014/main" id="{D8DD001E-CE0F-4F27-9150-2E46C56FEFD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7760" y="2804157"/>
            <a:ext cx="2122803" cy="1616753"/>
          </a:xfrm>
          <a:prstGeom prst="rect">
            <a:avLst/>
          </a:prstGeom>
        </p:spPr>
      </p:pic>
    </p:spTree>
    <p:extLst>
      <p:ext uri="{BB962C8B-B14F-4D97-AF65-F5344CB8AC3E}">
        <p14:creationId xmlns:p14="http://schemas.microsoft.com/office/powerpoint/2010/main" val="3984373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643" y="128229"/>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214749" y="2162525"/>
            <a:ext cx="3725404" cy="85860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475656" y="3212976"/>
            <a:ext cx="2132960"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a:off x="2594736" y="4468577"/>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3159576" y="1031024"/>
            <a:ext cx="2824847" cy="77081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1855283" y="2192392"/>
            <a:ext cx="4444335" cy="48859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het milieu</a:t>
            </a:r>
            <a:endParaRPr lang="nl-NL" sz="4800" b="1" dirty="0">
              <a:effectLst/>
              <a:latin typeface="Century Gothic" panose="020B0502020202020204" pitchFamily="34" charset="0"/>
              <a:ea typeface="Calibri"/>
              <a:cs typeface="Times New Roman"/>
            </a:endParaRPr>
          </a:p>
        </p:txBody>
      </p:sp>
      <p:sp>
        <p:nvSpPr>
          <p:cNvPr id="15" name="Text Box 14"/>
          <p:cNvSpPr txBox="1"/>
          <p:nvPr/>
        </p:nvSpPr>
        <p:spPr>
          <a:xfrm>
            <a:off x="306980" y="4312699"/>
            <a:ext cx="3955266" cy="67215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470062" y="4314707"/>
            <a:ext cx="5160914"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de bodem</a:t>
            </a:r>
            <a:endParaRPr lang="nl-NL" sz="400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420798" y="6257792"/>
            <a:ext cx="1543690" cy="555583"/>
          </a:xfrm>
          <a:prstGeom prst="rect">
            <a:avLst/>
          </a:prstGeom>
        </p:spPr>
      </p:pic>
      <p:sp>
        <p:nvSpPr>
          <p:cNvPr id="17" name="Text Box 14"/>
          <p:cNvSpPr txBox="1"/>
          <p:nvPr/>
        </p:nvSpPr>
        <p:spPr>
          <a:xfrm>
            <a:off x="323527" y="3074306"/>
            <a:ext cx="6984777" cy="83752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323527" y="3060301"/>
            <a:ext cx="6984777" cy="891398"/>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3600" dirty="0">
                <a:effectLst/>
                <a:latin typeface="Century Gothic" panose="020B0502020202020204" pitchFamily="34" charset="0"/>
                <a:ea typeface="Calibri"/>
                <a:cs typeface="Times New Roman"/>
              </a:rPr>
              <a:t>= </a:t>
            </a:r>
            <a:r>
              <a:rPr lang="nl-NL" sz="2800" dirty="0">
                <a:latin typeface="Century Gothic" panose="020B0502020202020204" pitchFamily="34" charset="0"/>
              </a:rPr>
              <a:t>de lucht die je inademt en de natuur om je heen</a:t>
            </a:r>
          </a:p>
          <a:p>
            <a:pPr>
              <a:lnSpc>
                <a:spcPct val="107000"/>
              </a:lnSpc>
              <a:spcAft>
                <a:spcPts val="800"/>
              </a:spcAft>
            </a:pPr>
            <a:r>
              <a:rPr lang="nl-NL" sz="3600" dirty="0">
                <a:effectLst/>
                <a:latin typeface="Century Gothic" panose="020B0502020202020204" pitchFamily="34" charset="0"/>
                <a:ea typeface="Calibri"/>
                <a:cs typeface="Times New Roman"/>
              </a:rPr>
              <a:t>          </a:t>
            </a:r>
          </a:p>
        </p:txBody>
      </p:sp>
      <p:sp>
        <p:nvSpPr>
          <p:cNvPr id="7" name="Text Box 14"/>
          <p:cNvSpPr txBox="1"/>
          <p:nvPr/>
        </p:nvSpPr>
        <p:spPr>
          <a:xfrm>
            <a:off x="3063852" y="38602"/>
            <a:ext cx="6444128"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4000" dirty="0">
              <a:effectLst/>
              <a:latin typeface="Century Gothic" panose="020B0502020202020204" pitchFamily="34" charset="0"/>
              <a:ea typeface="Calibri"/>
              <a:cs typeface="Times New Roman"/>
            </a:endParaRPr>
          </a:p>
        </p:txBody>
      </p:sp>
      <p:cxnSp>
        <p:nvCxnSpPr>
          <p:cNvPr id="26" name="Rechte verbindingslijn 25">
            <a:extLst>
              <a:ext uri="{FF2B5EF4-FFF2-40B4-BE49-F238E27FC236}">
                <a16:creationId xmlns:a16="http://schemas.microsoft.com/office/drawing/2014/main" id="{B3DD1AE7-C7A3-43A8-B446-0E617170FB20}"/>
              </a:ext>
            </a:extLst>
          </p:cNvPr>
          <p:cNvCxnSpPr>
            <a:cxnSpLocks/>
          </p:cNvCxnSpPr>
          <p:nvPr/>
        </p:nvCxnSpPr>
        <p:spPr>
          <a:xfrm flipH="1">
            <a:off x="3442671" y="1801834"/>
            <a:ext cx="429491" cy="3708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Box 14"/>
          <p:cNvSpPr txBox="1"/>
          <p:nvPr/>
        </p:nvSpPr>
        <p:spPr>
          <a:xfrm>
            <a:off x="3042557" y="1088805"/>
            <a:ext cx="3006762"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het water</a:t>
            </a:r>
            <a:endParaRPr lang="nl-NL" sz="40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384DD6F4-BEF0-4765-81E0-E722412C26E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12690" y="4327034"/>
            <a:ext cx="2536418" cy="707197"/>
          </a:xfrm>
          <a:prstGeom prst="rect">
            <a:avLst/>
          </a:prstGeom>
        </p:spPr>
      </p:pic>
      <p:cxnSp>
        <p:nvCxnSpPr>
          <p:cNvPr id="27" name="Rechte verbindingslijn 26">
            <a:extLst>
              <a:ext uri="{FF2B5EF4-FFF2-40B4-BE49-F238E27FC236}">
                <a16:creationId xmlns:a16="http://schemas.microsoft.com/office/drawing/2014/main" id="{BE343CA2-6D5D-41E4-8A8D-1C97006E66EC}"/>
              </a:ext>
            </a:extLst>
          </p:cNvPr>
          <p:cNvCxnSpPr>
            <a:cxnSpLocks/>
          </p:cNvCxnSpPr>
          <p:nvPr/>
        </p:nvCxnSpPr>
        <p:spPr>
          <a:xfrm>
            <a:off x="5436096" y="3925835"/>
            <a:ext cx="432048" cy="4011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kstvak 24">
            <a:extLst>
              <a:ext uri="{FF2B5EF4-FFF2-40B4-BE49-F238E27FC236}">
                <a16:creationId xmlns:a16="http://schemas.microsoft.com/office/drawing/2014/main" id="{E9917A01-3786-41A7-BDFC-3BCF604CF5BA}"/>
              </a:ext>
            </a:extLst>
          </p:cNvPr>
          <p:cNvSpPr txBox="1"/>
          <p:nvPr/>
        </p:nvSpPr>
        <p:spPr>
          <a:xfrm>
            <a:off x="5028186" y="4280635"/>
            <a:ext cx="2658529" cy="707886"/>
          </a:xfrm>
          <a:prstGeom prst="rect">
            <a:avLst/>
          </a:prstGeom>
          <a:noFill/>
        </p:spPr>
        <p:txBody>
          <a:bodyPr wrap="square" rtlCol="0">
            <a:spAutoFit/>
          </a:bodyPr>
          <a:lstStyle/>
          <a:p>
            <a:r>
              <a:rPr lang="nl-NL" sz="4000" dirty="0">
                <a:latin typeface="Century Gothic" panose="020B0502020202020204" pitchFamily="34" charset="0"/>
              </a:rPr>
              <a:t>de lucht</a:t>
            </a:r>
          </a:p>
        </p:txBody>
      </p:sp>
      <p:cxnSp>
        <p:nvCxnSpPr>
          <p:cNvPr id="29" name="Rechte verbindingslijn 28">
            <a:extLst>
              <a:ext uri="{FF2B5EF4-FFF2-40B4-BE49-F238E27FC236}">
                <a16:creationId xmlns:a16="http://schemas.microsoft.com/office/drawing/2014/main" id="{B6338AD4-CA48-4845-A723-A3228DE2C20D}"/>
              </a:ext>
            </a:extLst>
          </p:cNvPr>
          <p:cNvCxnSpPr>
            <a:cxnSpLocks/>
          </p:cNvCxnSpPr>
          <p:nvPr/>
        </p:nvCxnSpPr>
        <p:spPr>
          <a:xfrm flipH="1">
            <a:off x="1855283" y="3911830"/>
            <a:ext cx="556477" cy="4008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Afbeelding 10">
            <a:extLst>
              <a:ext uri="{FF2B5EF4-FFF2-40B4-BE49-F238E27FC236}">
                <a16:creationId xmlns:a16="http://schemas.microsoft.com/office/drawing/2014/main" id="{FC8B5F0C-9435-4E65-9AF1-478F444A489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68908" y="1866220"/>
            <a:ext cx="1711356" cy="1140905"/>
          </a:xfrm>
          <a:prstGeom prst="rect">
            <a:avLst/>
          </a:prstGeom>
        </p:spPr>
      </p:pic>
      <p:pic>
        <p:nvPicPr>
          <p:cNvPr id="10" name="Afbeelding 9" descr="Afbeelding met grond, persoon, buiten, hand&#10;&#10;Automatisch gegenereerde beschrijving">
            <a:extLst>
              <a:ext uri="{FF2B5EF4-FFF2-40B4-BE49-F238E27FC236}">
                <a16:creationId xmlns:a16="http://schemas.microsoft.com/office/drawing/2014/main" id="{D979313D-DC9D-4885-A4B7-7F90B39B558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9513" y="5013176"/>
            <a:ext cx="2980399" cy="1678769"/>
          </a:xfrm>
          <a:prstGeom prst="rect">
            <a:avLst/>
          </a:prstGeom>
        </p:spPr>
      </p:pic>
      <p:pic>
        <p:nvPicPr>
          <p:cNvPr id="24" name="Afbeelding 23" descr="Afbeelding met lucht, buiten, dag, zanderig&#10;&#10;Automatisch gegenereerde beschrijving">
            <a:extLst>
              <a:ext uri="{FF2B5EF4-FFF2-40B4-BE49-F238E27FC236}">
                <a16:creationId xmlns:a16="http://schemas.microsoft.com/office/drawing/2014/main" id="{7D4B0C43-C828-499D-9690-9E4B136A3A3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21867" y="5081514"/>
            <a:ext cx="2830453" cy="1380353"/>
          </a:xfrm>
          <a:prstGeom prst="rect">
            <a:avLst/>
          </a:prstGeom>
        </p:spPr>
      </p:pic>
      <p:pic>
        <p:nvPicPr>
          <p:cNvPr id="31" name="Afbeelding 30" descr="Afbeelding met boom, natuur, water, buiten&#10;&#10;Automatisch gegenereerde beschrijving">
            <a:extLst>
              <a:ext uri="{FF2B5EF4-FFF2-40B4-BE49-F238E27FC236}">
                <a16:creationId xmlns:a16="http://schemas.microsoft.com/office/drawing/2014/main" id="{E2702B29-FC2D-4DF0-BC29-A2D2A25DDE8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63729" y="477022"/>
            <a:ext cx="2768111" cy="1652709"/>
          </a:xfrm>
          <a:prstGeom prst="rect">
            <a:avLst/>
          </a:prstGeom>
        </p:spPr>
      </p:pic>
    </p:spTree>
    <p:extLst>
      <p:ext uri="{BB962C8B-B14F-4D97-AF65-F5344CB8AC3E}">
        <p14:creationId xmlns:p14="http://schemas.microsoft.com/office/powerpoint/2010/main" val="2399253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vak 5"/>
          <p:cNvSpPr txBox="1"/>
          <p:nvPr/>
        </p:nvSpPr>
        <p:spPr>
          <a:xfrm>
            <a:off x="1" y="14858"/>
            <a:ext cx="9144000" cy="6678751"/>
          </a:xfrm>
          <a:prstGeom prst="rect">
            <a:avLst/>
          </a:prstGeom>
          <a:noFill/>
        </p:spPr>
        <p:txBody>
          <a:bodyPr wrap="square" rtlCol="0">
            <a:spAutoFit/>
          </a:bodyPr>
          <a:lstStyle/>
          <a:p>
            <a:pPr fontAlgn="t"/>
            <a:r>
              <a:rPr lang="nl-NL" sz="8000" b="1" u="sng" dirty="0">
                <a:solidFill>
                  <a:prstClr val="black"/>
                </a:solidFill>
                <a:latin typeface="Century Gothic" panose="020B0502020202020204" pitchFamily="34" charset="0"/>
              </a:rPr>
              <a:t>via</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solidFill>
                  <a:prstClr val="black"/>
                </a:solidFill>
                <a:latin typeface="Century Gothic" panose="020B0502020202020204" pitchFamily="34" charset="0"/>
              </a:rPr>
              <a:t>op, door</a:t>
            </a:r>
            <a:endParaRPr lang="nl-NL" sz="2800" i="1" dirty="0">
              <a:solidFill>
                <a:srgbClr val="387038"/>
              </a:solidFill>
              <a:latin typeface="Century Gothic" panose="020B0502020202020204" pitchFamily="34" charset="0"/>
              <a:ea typeface="Calibri"/>
              <a:cs typeface="Times New Roman"/>
            </a:endParaRPr>
          </a:p>
          <a:p>
            <a:endParaRPr lang="nl-NL" sz="2800" i="1" dirty="0">
              <a:solidFill>
                <a:srgbClr val="387038"/>
              </a:solidFill>
              <a:latin typeface="Century Gothic" panose="020B0502020202020204" pitchFamily="34" charset="0"/>
              <a:ea typeface="Calibri"/>
              <a:cs typeface="Times New Roman"/>
            </a:endParaRPr>
          </a:p>
          <a:p>
            <a:endParaRPr lang="nl-NL" sz="2800" i="1" dirty="0">
              <a:solidFill>
                <a:srgbClr val="387038"/>
              </a:solidFill>
              <a:latin typeface="Century Gothic" panose="020B0502020202020204" pitchFamily="34" charset="0"/>
              <a:ea typeface="Calibri"/>
              <a:cs typeface="Times New Roman"/>
            </a:endParaRPr>
          </a:p>
          <a:p>
            <a:endParaRPr lang="nl-NL" sz="2800" i="1" dirty="0">
              <a:solidFill>
                <a:srgbClr val="387038"/>
              </a:solidFill>
              <a:latin typeface="Century Gothic" panose="020B0502020202020204" pitchFamily="34" charset="0"/>
              <a:ea typeface="Calibri"/>
              <a:cs typeface="Times New Roman"/>
            </a:endParaRPr>
          </a:p>
          <a:p>
            <a:endParaRPr lang="nl-NL" sz="2800" i="1" dirty="0">
              <a:solidFill>
                <a:srgbClr val="387038"/>
              </a:solidFill>
              <a:latin typeface="Century Gothic" panose="020B0502020202020204" pitchFamily="34" charset="0"/>
              <a:ea typeface="Calibri"/>
              <a:cs typeface="Times New Roman"/>
            </a:endParaRPr>
          </a:p>
          <a:p>
            <a:endParaRPr lang="nl-NL" sz="1600" i="1" dirty="0">
              <a:solidFill>
                <a:srgbClr val="387038"/>
              </a:solidFill>
              <a:latin typeface="Century Gothic" panose="020B0502020202020204" pitchFamily="34" charset="0"/>
              <a:ea typeface="Calibri"/>
              <a:cs typeface="Times New Roman"/>
            </a:endParaRPr>
          </a:p>
          <a:p>
            <a:endParaRPr lang="nl-NL" sz="1600" i="1" dirty="0">
              <a:solidFill>
                <a:srgbClr val="387038"/>
              </a:solidFill>
              <a:latin typeface="Century Gothic" panose="020B0502020202020204" pitchFamily="34" charset="0"/>
              <a:ea typeface="Calibri"/>
              <a:cs typeface="Times New Roman"/>
            </a:endParaRPr>
          </a:p>
          <a:p>
            <a:endParaRPr lang="nl-NL" sz="1600" i="1" dirty="0">
              <a:solidFill>
                <a:srgbClr val="387038"/>
              </a:solidFill>
              <a:latin typeface="Century Gothic" panose="020B0502020202020204" pitchFamily="34" charset="0"/>
              <a:ea typeface="Calibri"/>
              <a:cs typeface="Times New Roman"/>
            </a:endParaRPr>
          </a:p>
          <a:p>
            <a:endParaRPr lang="nl-NL" sz="2800" i="1" dirty="0">
              <a:solidFill>
                <a:srgbClr val="387038"/>
              </a:solidFill>
              <a:latin typeface="Century Gothic" panose="020B0502020202020204" pitchFamily="34" charset="0"/>
              <a:ea typeface="Calibri"/>
              <a:cs typeface="Times New Roman"/>
            </a:endParaRPr>
          </a:p>
          <a:p>
            <a:endParaRPr lang="nl-NL" sz="2800" i="1" u="sng" dirty="0">
              <a:solidFill>
                <a:srgbClr val="387038"/>
              </a:solidFill>
              <a:latin typeface="Century Gothic" panose="020B0502020202020204" pitchFamily="34" charset="0"/>
              <a:ea typeface="Calibri"/>
              <a:cs typeface="Times New Roman"/>
            </a:endParaRPr>
          </a:p>
          <a:p>
            <a:endParaRPr lang="nl-NL" sz="2800" i="1" dirty="0">
              <a:solidFill>
                <a:srgbClr val="387038"/>
              </a:solidFill>
              <a:latin typeface="Century Gothic" panose="020B0502020202020204" pitchFamily="34" charset="0"/>
              <a:ea typeface="Calibri"/>
              <a:cs typeface="Times New Roman"/>
            </a:endParaRPr>
          </a:p>
          <a:p>
            <a:r>
              <a:rPr lang="nl-NL" sz="2800" i="1" dirty="0">
                <a:solidFill>
                  <a:srgbClr val="387038"/>
                </a:solidFill>
                <a:latin typeface="Century Gothic" panose="020B0502020202020204" pitchFamily="34" charset="0"/>
                <a:ea typeface="Calibri"/>
                <a:cs typeface="Times New Roman"/>
              </a:rPr>
              <a:t>Er zijn producten die je alleen </a:t>
            </a:r>
            <a:r>
              <a:rPr lang="nl-NL" sz="2800" i="1" u="sng" dirty="0">
                <a:solidFill>
                  <a:srgbClr val="387038"/>
                </a:solidFill>
                <a:latin typeface="Century Gothic" panose="020B0502020202020204" pitchFamily="34" charset="0"/>
                <a:ea typeface="Calibri"/>
                <a:cs typeface="Times New Roman"/>
              </a:rPr>
              <a:t>via</a:t>
            </a:r>
            <a:r>
              <a:rPr lang="nl-NL" sz="2800" i="1" dirty="0">
                <a:solidFill>
                  <a:srgbClr val="387038"/>
                </a:solidFill>
                <a:latin typeface="Century Gothic" panose="020B0502020202020204" pitchFamily="34" charset="0"/>
                <a:ea typeface="Calibri"/>
                <a:cs typeface="Times New Roman"/>
              </a:rPr>
              <a:t> een website kunt bestellen.</a:t>
            </a:r>
            <a:endParaRPr lang="nl-NL" sz="2800" i="1" dirty="0">
              <a:solidFill>
                <a:srgbClr val="00B050"/>
              </a:solidFill>
              <a:latin typeface="Century Gothic" panose="020B0502020202020204" pitchFamily="34" charset="0"/>
            </a:endParaRPr>
          </a:p>
        </p:txBody>
      </p:sp>
      <p:pic>
        <p:nvPicPr>
          <p:cNvPr id="2" name="Afbeelding 1">
            <a:extLst>
              <a:ext uri="{FF2B5EF4-FFF2-40B4-BE49-F238E27FC236}">
                <a16:creationId xmlns:a16="http://schemas.microsoft.com/office/drawing/2014/main" id="{E0FC329C-7225-442E-8955-D71552155B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5856" y="1772816"/>
            <a:ext cx="5422090" cy="3663377"/>
          </a:xfrm>
          <a:prstGeom prst="rect">
            <a:avLst/>
          </a:prstGeom>
        </p:spPr>
      </p:pic>
    </p:spTree>
    <p:extLst>
      <p:ext uri="{BB962C8B-B14F-4D97-AF65-F5344CB8AC3E}">
        <p14:creationId xmlns:p14="http://schemas.microsoft.com/office/powerpoint/2010/main" val="1002027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26 – 29 juni 2021</a:t>
            </a: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lucht&#10;&#10;Automatisch gegenereerde beschrijving">
            <a:extLst>
              <a:ext uri="{FF2B5EF4-FFF2-40B4-BE49-F238E27FC236}">
                <a16:creationId xmlns:a16="http://schemas.microsoft.com/office/drawing/2014/main" id="{13F3DF8C-7E13-4D8A-A489-AB5C0441433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6244" y="764704"/>
            <a:ext cx="5725691" cy="2999523"/>
          </a:xfrm>
          <a:prstGeom prst="rect">
            <a:avLst/>
          </a:prstGeom>
        </p:spPr>
      </p:pic>
      <p:sp>
        <p:nvSpPr>
          <p:cNvPr id="5" name="Rechthoek 4">
            <a:extLst>
              <a:ext uri="{FF2B5EF4-FFF2-40B4-BE49-F238E27FC236}">
                <a16:creationId xmlns:a16="http://schemas.microsoft.com/office/drawing/2014/main" id="{62C6D616-8460-4092-8AB4-681EA3E193C2}"/>
              </a:ext>
            </a:extLst>
          </p:cNvPr>
          <p:cNvSpPr/>
          <p:nvPr/>
        </p:nvSpPr>
        <p:spPr>
          <a:xfrm>
            <a:off x="971600" y="4202689"/>
            <a:ext cx="4572000" cy="646331"/>
          </a:xfrm>
          <a:prstGeom prst="rect">
            <a:avLst/>
          </a:prstGeom>
        </p:spPr>
        <p:txBody>
          <a:bodyPr>
            <a:spAutoFit/>
          </a:bodyPr>
          <a:lstStyle/>
          <a:p>
            <a:r>
              <a:rPr lang="nl-NL" dirty="0">
                <a:hlinkClick r:id="rId3"/>
              </a:rPr>
              <a:t>Boyan Slat over de uitvinding waarmee hij plastic uit zee vist - YouTube</a:t>
            </a:r>
            <a:endParaRPr lang="nl-NL" dirty="0"/>
          </a:p>
        </p:txBody>
      </p:sp>
      <p:sp>
        <p:nvSpPr>
          <p:cNvPr id="6" name="Rechthoek 5">
            <a:extLst>
              <a:ext uri="{FF2B5EF4-FFF2-40B4-BE49-F238E27FC236}">
                <a16:creationId xmlns:a16="http://schemas.microsoft.com/office/drawing/2014/main" id="{623E163E-D78E-42D1-82A7-3F9A328F0570}"/>
              </a:ext>
            </a:extLst>
          </p:cNvPr>
          <p:cNvSpPr/>
          <p:nvPr/>
        </p:nvSpPr>
        <p:spPr>
          <a:xfrm>
            <a:off x="971600" y="4985078"/>
            <a:ext cx="4572000" cy="923330"/>
          </a:xfrm>
          <a:prstGeom prst="rect">
            <a:avLst/>
          </a:prstGeom>
        </p:spPr>
        <p:txBody>
          <a:bodyPr>
            <a:spAutoFit/>
          </a:bodyPr>
          <a:lstStyle/>
          <a:p>
            <a:r>
              <a:rPr lang="nl-NL" dirty="0">
                <a:hlinkClick r:id="rId4"/>
              </a:rPr>
              <a:t>https://www.youtube.com/watch?v=ODh-6Iu9Pqo</a:t>
            </a:r>
            <a:endParaRPr lang="nl-NL" dirty="0"/>
          </a:p>
          <a:p>
            <a:endParaRPr lang="nl-NL" dirty="0"/>
          </a:p>
        </p:txBody>
      </p:sp>
      <p:sp>
        <p:nvSpPr>
          <p:cNvPr id="7" name="Rechthoek 6">
            <a:extLst>
              <a:ext uri="{FF2B5EF4-FFF2-40B4-BE49-F238E27FC236}">
                <a16:creationId xmlns:a16="http://schemas.microsoft.com/office/drawing/2014/main" id="{C1FF4F9D-C35E-45A4-8EB8-189130C1C2D5}"/>
              </a:ext>
            </a:extLst>
          </p:cNvPr>
          <p:cNvSpPr/>
          <p:nvPr/>
        </p:nvSpPr>
        <p:spPr>
          <a:xfrm>
            <a:off x="971600" y="5733256"/>
            <a:ext cx="4572000" cy="923330"/>
          </a:xfrm>
          <a:prstGeom prst="rect">
            <a:avLst/>
          </a:prstGeom>
        </p:spPr>
        <p:txBody>
          <a:bodyPr>
            <a:spAutoFit/>
          </a:bodyPr>
          <a:lstStyle/>
          <a:p>
            <a:r>
              <a:rPr lang="en-US" dirty="0">
                <a:hlinkClick r:id="rId5"/>
              </a:rPr>
              <a:t>The Ocean Cleanup Sunglasses: Unboxing &amp; Features | Cleaning Oceans | The Ocean Cleanup - YouTube</a:t>
            </a:r>
            <a:endParaRPr lang="nl-NL" dirty="0"/>
          </a:p>
        </p:txBody>
      </p:sp>
      <p:sp>
        <p:nvSpPr>
          <p:cNvPr id="2" name="Tekstvak 1">
            <a:extLst>
              <a:ext uri="{FF2B5EF4-FFF2-40B4-BE49-F238E27FC236}">
                <a16:creationId xmlns:a16="http://schemas.microsoft.com/office/drawing/2014/main" id="{D80F4F02-578F-4C12-A326-38A2DCE9174A}"/>
              </a:ext>
            </a:extLst>
          </p:cNvPr>
          <p:cNvSpPr txBox="1"/>
          <p:nvPr/>
        </p:nvSpPr>
        <p:spPr>
          <a:xfrm>
            <a:off x="5796136" y="3812927"/>
            <a:ext cx="2592288" cy="215444"/>
          </a:xfrm>
          <a:prstGeom prst="rect">
            <a:avLst/>
          </a:prstGeom>
          <a:noFill/>
        </p:spPr>
        <p:txBody>
          <a:bodyPr wrap="square" rtlCol="0">
            <a:spAutoFit/>
          </a:bodyPr>
          <a:lstStyle/>
          <a:p>
            <a:r>
              <a:rPr lang="nl-NL" sz="800" dirty="0"/>
              <a:t>Bron: henktepper.nl</a:t>
            </a:r>
          </a:p>
        </p:txBody>
      </p:sp>
    </p:spTree>
    <p:extLst>
      <p:ext uri="{BB962C8B-B14F-4D97-AF65-F5344CB8AC3E}">
        <p14:creationId xmlns:p14="http://schemas.microsoft.com/office/powerpoint/2010/main" val="3049964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79512" y="-157785"/>
            <a:ext cx="11409158" cy="1323439"/>
          </a:xfrm>
          <a:prstGeom prst="rect">
            <a:avLst/>
          </a:prstGeom>
          <a:noFill/>
        </p:spPr>
        <p:txBody>
          <a:bodyPr wrap="square" rtlCol="0">
            <a:spAutoFit/>
          </a:bodyPr>
          <a:lstStyle/>
          <a:p>
            <a:r>
              <a:rPr lang="nl-NL" sz="8000" b="1" u="sng" dirty="0">
                <a:latin typeface="Century Gothic" panose="020B0502020202020204" pitchFamily="34" charset="0"/>
              </a:rPr>
              <a:t>recyclen</a:t>
            </a:r>
          </a:p>
        </p:txBody>
      </p:sp>
      <p:sp>
        <p:nvSpPr>
          <p:cNvPr id="11" name="Rechthoek 10">
            <a:extLst>
              <a:ext uri="{FF2B5EF4-FFF2-40B4-BE49-F238E27FC236}">
                <a16:creationId xmlns:a16="http://schemas.microsoft.com/office/drawing/2014/main" id="{512F1857-1110-4B7E-A885-904A968CD1A3}"/>
              </a:ext>
            </a:extLst>
          </p:cNvPr>
          <p:cNvSpPr/>
          <p:nvPr/>
        </p:nvSpPr>
        <p:spPr>
          <a:xfrm>
            <a:off x="2199305" y="3508721"/>
            <a:ext cx="481222" cy="369332"/>
          </a:xfrm>
          <a:prstGeom prst="rect">
            <a:avLst/>
          </a:prstGeom>
        </p:spPr>
        <p:txBody>
          <a:bodyPr wrap="none">
            <a:spAutoFit/>
          </a:bodyPr>
          <a:lstStyle/>
          <a:p>
            <a:pPr lvl="0"/>
            <a:r>
              <a:rPr lang="nl-NL" dirty="0">
                <a:solidFill>
                  <a:schemeClr val="bg1"/>
                </a:solidFill>
              </a:rPr>
              <a:t>pip</a:t>
            </a:r>
          </a:p>
        </p:txBody>
      </p:sp>
      <p:sp>
        <p:nvSpPr>
          <p:cNvPr id="13" name="Rechthoek 12">
            <a:extLst>
              <a:ext uri="{FF2B5EF4-FFF2-40B4-BE49-F238E27FC236}">
                <a16:creationId xmlns:a16="http://schemas.microsoft.com/office/drawing/2014/main" id="{50C8DFDE-CEAC-4C2F-BE22-9A612A348305}"/>
              </a:ext>
            </a:extLst>
          </p:cNvPr>
          <p:cNvSpPr/>
          <p:nvPr/>
        </p:nvSpPr>
        <p:spPr>
          <a:xfrm>
            <a:off x="3379480" y="4082016"/>
            <a:ext cx="596638" cy="369332"/>
          </a:xfrm>
          <a:prstGeom prst="rect">
            <a:avLst/>
          </a:prstGeom>
        </p:spPr>
        <p:txBody>
          <a:bodyPr wrap="none">
            <a:spAutoFit/>
          </a:bodyPr>
          <a:lstStyle/>
          <a:p>
            <a:r>
              <a:rPr lang="nl-NL" dirty="0">
                <a:solidFill>
                  <a:schemeClr val="bg1"/>
                </a:solidFill>
              </a:rPr>
              <a:t>piep</a:t>
            </a:r>
          </a:p>
        </p:txBody>
      </p:sp>
      <p:sp>
        <p:nvSpPr>
          <p:cNvPr id="10" name="Tekstvak 9">
            <a:extLst>
              <a:ext uri="{FF2B5EF4-FFF2-40B4-BE49-F238E27FC236}">
                <a16:creationId xmlns:a16="http://schemas.microsoft.com/office/drawing/2014/main" id="{9E08D5BA-E45C-497B-84BB-D127FC3372D7}"/>
              </a:ext>
            </a:extLst>
          </p:cNvPr>
          <p:cNvSpPr txBox="1"/>
          <p:nvPr/>
        </p:nvSpPr>
        <p:spPr>
          <a:xfrm>
            <a:off x="542667" y="1564175"/>
            <a:ext cx="4536504" cy="2431435"/>
          </a:xfrm>
          <a:prstGeom prst="rect">
            <a:avLst/>
          </a:prstGeom>
          <a:noFill/>
        </p:spPr>
        <p:txBody>
          <a:bodyPr wrap="square" rtlCol="0">
            <a:spAutoFit/>
          </a:bodyPr>
          <a:lstStyle/>
          <a:p>
            <a:endParaRPr lang="nl-NL" sz="2000" dirty="0">
              <a:solidFill>
                <a:schemeClr val="accent6">
                  <a:lumMod val="50000"/>
                </a:schemeClr>
              </a:solidFill>
              <a:latin typeface="Century Gothic" panose="020B0502020202020204" pitchFamily="34" charset="0"/>
            </a:endParaRPr>
          </a:p>
          <a:p>
            <a:endParaRPr lang="nl-NL" sz="2000" dirty="0">
              <a:solidFill>
                <a:schemeClr val="accent6">
                  <a:lumMod val="50000"/>
                </a:schemeClr>
              </a:solidFill>
              <a:latin typeface="Century Gothic" panose="020B0502020202020204" pitchFamily="34" charset="0"/>
            </a:endParaRPr>
          </a:p>
          <a:p>
            <a:endParaRPr lang="nl-NL" sz="2000" dirty="0">
              <a:solidFill>
                <a:schemeClr val="accent6">
                  <a:lumMod val="50000"/>
                </a:schemeClr>
              </a:solidFill>
              <a:latin typeface="Century Gothic" panose="020B0502020202020204" pitchFamily="34" charset="0"/>
            </a:endParaRPr>
          </a:p>
          <a:p>
            <a:endParaRPr lang="nl-NL" sz="2000" dirty="0">
              <a:solidFill>
                <a:schemeClr val="accent6">
                  <a:lumMod val="50000"/>
                </a:schemeClr>
              </a:solidFill>
              <a:latin typeface="Century Gothic" panose="020B0502020202020204" pitchFamily="34" charset="0"/>
            </a:endParaRPr>
          </a:p>
          <a:p>
            <a:endParaRPr lang="nl-NL" dirty="0">
              <a:solidFill>
                <a:schemeClr val="accent6">
                  <a:lumMod val="50000"/>
                </a:schemeClr>
              </a:solidFill>
            </a:endParaRPr>
          </a:p>
          <a:p>
            <a:endParaRPr lang="nl-NL" dirty="0">
              <a:solidFill>
                <a:schemeClr val="accent6">
                  <a:lumMod val="50000"/>
                </a:schemeClr>
              </a:solidFill>
            </a:endParaRPr>
          </a:p>
          <a:p>
            <a:endParaRPr lang="nl-NL" dirty="0">
              <a:solidFill>
                <a:schemeClr val="accent6">
                  <a:lumMod val="50000"/>
                </a:schemeClr>
              </a:solidFill>
            </a:endParaRPr>
          </a:p>
          <a:p>
            <a:endParaRPr lang="nl-NL" dirty="0">
              <a:solidFill>
                <a:schemeClr val="accent6">
                  <a:lumMod val="50000"/>
                </a:schemeClr>
              </a:solidFill>
            </a:endParaRPr>
          </a:p>
        </p:txBody>
      </p:sp>
      <p:pic>
        <p:nvPicPr>
          <p:cNvPr id="5" name="Afbeelding 4" descr="Afbeelding met binnen, schoeisel&#10;&#10;Automatisch gegenereerde beschrijving">
            <a:extLst>
              <a:ext uri="{FF2B5EF4-FFF2-40B4-BE49-F238E27FC236}">
                <a16:creationId xmlns:a16="http://schemas.microsoft.com/office/drawing/2014/main" id="{49088668-F102-4CDB-8D23-7EF5C819C8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79171" y="4417102"/>
            <a:ext cx="3822489" cy="2239978"/>
          </a:xfrm>
          <a:prstGeom prst="rect">
            <a:avLst/>
          </a:prstGeom>
        </p:spPr>
      </p:pic>
      <p:pic>
        <p:nvPicPr>
          <p:cNvPr id="9" name="Afbeelding 8" descr="Afbeelding met lucht, buiten, natuur&#10;&#10;Automatisch gegenereerde beschrijving">
            <a:extLst>
              <a:ext uri="{FF2B5EF4-FFF2-40B4-BE49-F238E27FC236}">
                <a16:creationId xmlns:a16="http://schemas.microsoft.com/office/drawing/2014/main" id="{E1DF923C-1BCB-493B-88B5-D2B2CA124B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9512" y="1503433"/>
            <a:ext cx="3678474" cy="2170300"/>
          </a:xfrm>
          <a:prstGeom prst="rect">
            <a:avLst/>
          </a:prstGeom>
        </p:spPr>
      </p:pic>
      <p:pic>
        <p:nvPicPr>
          <p:cNvPr id="15" name="Afbeelding 14" descr="Afbeelding met plant&#10;&#10;Automatisch gegenereerde beschrijving">
            <a:extLst>
              <a:ext uri="{FF2B5EF4-FFF2-40B4-BE49-F238E27FC236}">
                <a16:creationId xmlns:a16="http://schemas.microsoft.com/office/drawing/2014/main" id="{932A6024-E390-4520-B5CE-6F42BB6C23D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88039" y="2747971"/>
            <a:ext cx="3317354" cy="2488016"/>
          </a:xfrm>
          <a:prstGeom prst="rect">
            <a:avLst/>
          </a:prstGeom>
        </p:spPr>
      </p:pic>
      <p:sp>
        <p:nvSpPr>
          <p:cNvPr id="16" name="Pijl: gekromd links 15">
            <a:extLst>
              <a:ext uri="{FF2B5EF4-FFF2-40B4-BE49-F238E27FC236}">
                <a16:creationId xmlns:a16="http://schemas.microsoft.com/office/drawing/2014/main" id="{FD3B667F-5CE3-4023-98A1-24ACE47927E6}"/>
              </a:ext>
            </a:extLst>
          </p:cNvPr>
          <p:cNvSpPr/>
          <p:nvPr/>
        </p:nvSpPr>
        <p:spPr>
          <a:xfrm rot="18149136">
            <a:off x="4693297" y="1025308"/>
            <a:ext cx="771747" cy="177619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pic>
        <p:nvPicPr>
          <p:cNvPr id="19" name="Afbeelding 18">
            <a:extLst>
              <a:ext uri="{FF2B5EF4-FFF2-40B4-BE49-F238E27FC236}">
                <a16:creationId xmlns:a16="http://schemas.microsoft.com/office/drawing/2014/main" id="{11F48A31-FDA6-435C-A004-041B8286EAC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4134309" flipH="1">
            <a:off x="3175357" y="5422412"/>
            <a:ext cx="1562255" cy="1048244"/>
          </a:xfrm>
          <a:prstGeom prst="rect">
            <a:avLst/>
          </a:prstGeom>
        </p:spPr>
      </p:pic>
    </p:spTree>
    <p:extLst>
      <p:ext uri="{BB962C8B-B14F-4D97-AF65-F5344CB8AC3E}">
        <p14:creationId xmlns:p14="http://schemas.microsoft.com/office/powerpoint/2010/main" val="1987543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61764" y="55253"/>
            <a:ext cx="8820472" cy="1323439"/>
          </a:xfrm>
          <a:prstGeom prst="rect">
            <a:avLst/>
          </a:prstGeom>
          <a:noFill/>
        </p:spPr>
        <p:txBody>
          <a:bodyPr wrap="square" rtlCol="0">
            <a:spAutoFit/>
          </a:bodyPr>
          <a:lstStyle/>
          <a:p>
            <a:r>
              <a:rPr lang="nl-NL" sz="8000" b="1" u="sng" dirty="0">
                <a:latin typeface="Century Gothic" panose="020B0502020202020204" pitchFamily="34" charset="0"/>
              </a:rPr>
              <a:t>het kledingstuk</a:t>
            </a:r>
          </a:p>
        </p:txBody>
      </p:sp>
      <p:sp>
        <p:nvSpPr>
          <p:cNvPr id="3" name="Tekstvak 2">
            <a:extLst>
              <a:ext uri="{FF2B5EF4-FFF2-40B4-BE49-F238E27FC236}">
                <a16:creationId xmlns:a16="http://schemas.microsoft.com/office/drawing/2014/main" id="{6FAF8D36-4899-4106-A366-FD77EF9EA380}"/>
              </a:ext>
            </a:extLst>
          </p:cNvPr>
          <p:cNvSpPr txBox="1"/>
          <p:nvPr/>
        </p:nvSpPr>
        <p:spPr>
          <a:xfrm>
            <a:off x="6695728" y="6513887"/>
            <a:ext cx="2448272" cy="215444"/>
          </a:xfrm>
          <a:prstGeom prst="rect">
            <a:avLst/>
          </a:prstGeom>
          <a:noFill/>
        </p:spPr>
        <p:txBody>
          <a:bodyPr wrap="square" rtlCol="0">
            <a:spAutoFit/>
          </a:bodyPr>
          <a:lstStyle/>
          <a:p>
            <a:r>
              <a:rPr lang="nl-NL" sz="800" dirty="0"/>
              <a:t>Bron: fashionunited.be</a:t>
            </a:r>
          </a:p>
        </p:txBody>
      </p:sp>
      <p:pic>
        <p:nvPicPr>
          <p:cNvPr id="7" name="Afbeelding 6" descr="Afbeelding met water, buiten, persoon, watersport&#10;&#10;Automatisch gegenereerde beschrijving">
            <a:extLst>
              <a:ext uri="{FF2B5EF4-FFF2-40B4-BE49-F238E27FC236}">
                <a16:creationId xmlns:a16="http://schemas.microsoft.com/office/drawing/2014/main" id="{6407E40D-F362-40B9-8967-7D088894CC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3608" y="1556792"/>
            <a:ext cx="6809953" cy="4951929"/>
          </a:xfrm>
          <a:prstGeom prst="rect">
            <a:avLst/>
          </a:prstGeom>
        </p:spPr>
      </p:pic>
    </p:spTree>
    <p:extLst>
      <p:ext uri="{BB962C8B-B14F-4D97-AF65-F5344CB8AC3E}">
        <p14:creationId xmlns:p14="http://schemas.microsoft.com/office/powerpoint/2010/main" val="451292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29829"/>
            <a:ext cx="9036496" cy="1440160"/>
          </a:xfrm>
          <a:prstGeom prst="rect">
            <a:avLst/>
          </a:prstGeom>
        </p:spPr>
        <p:txBody>
          <a:bodyPr vert="horz" lIns="91440" tIns="45720" rIns="91440" bIns="45720" rtlCol="0" anchor="ctr">
            <a:noAutofit/>
          </a:bodyPr>
          <a:lstStyle/>
          <a:p>
            <a:pPr>
              <a:spcBef>
                <a:spcPct val="0"/>
              </a:spcBef>
              <a:spcAft>
                <a:spcPts val="600"/>
              </a:spcAft>
            </a:pPr>
            <a:r>
              <a:rPr lang="nl-NL" sz="8000" b="1" u="sng" dirty="0">
                <a:latin typeface="Century Gothic" panose="020B0502020202020204" pitchFamily="34" charset="0"/>
                <a:ea typeface="+mj-ea"/>
                <a:cs typeface="+mj-cs"/>
              </a:rPr>
              <a:t>duurzaam</a:t>
            </a:r>
            <a:endParaRPr lang="nl-NL" sz="8000" b="1" u="sng" kern="1200" dirty="0">
              <a:latin typeface="Century Gothic" panose="020B0502020202020204" pitchFamily="34" charset="0"/>
              <a:ea typeface="+mj-ea"/>
              <a:cs typeface="+mj-cs"/>
            </a:endParaRPr>
          </a:p>
        </p:txBody>
      </p:sp>
      <p:sp>
        <p:nvSpPr>
          <p:cNvPr id="4" name="Tekstvak 3">
            <a:extLst>
              <a:ext uri="{FF2B5EF4-FFF2-40B4-BE49-F238E27FC236}">
                <a16:creationId xmlns:a16="http://schemas.microsoft.com/office/drawing/2014/main" id="{EB4B28F5-86DB-458D-9AF5-97934458949F}"/>
              </a:ext>
            </a:extLst>
          </p:cNvPr>
          <p:cNvSpPr txBox="1"/>
          <p:nvPr/>
        </p:nvSpPr>
        <p:spPr>
          <a:xfrm>
            <a:off x="1021315" y="1687020"/>
            <a:ext cx="5616624" cy="1015663"/>
          </a:xfrm>
          <a:prstGeom prst="rect">
            <a:avLst/>
          </a:prstGeom>
          <a:noFill/>
        </p:spPr>
        <p:txBody>
          <a:bodyPr wrap="square" rtlCol="0">
            <a:spAutoFit/>
          </a:bodyPr>
          <a:lstStyle/>
          <a:p>
            <a:r>
              <a:rPr lang="nl-NL" sz="6000" dirty="0">
                <a:solidFill>
                  <a:srgbClr val="FF0000"/>
                </a:solidFill>
              </a:rPr>
              <a:t>               </a:t>
            </a:r>
            <a:endParaRPr lang="nl-NL" sz="8800" dirty="0"/>
          </a:p>
        </p:txBody>
      </p:sp>
      <p:pic>
        <p:nvPicPr>
          <p:cNvPr id="5" name="Afbeelding 4" descr="Afbeelding met keukenapparaat&#10;&#10;Automatisch gegenereerde beschrijving">
            <a:extLst>
              <a:ext uri="{FF2B5EF4-FFF2-40B4-BE49-F238E27FC236}">
                <a16:creationId xmlns:a16="http://schemas.microsoft.com/office/drawing/2014/main" id="{915651F8-7661-4C84-8F06-9ED7AB51A5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8870" y="1556792"/>
            <a:ext cx="4946259" cy="4946259"/>
          </a:xfrm>
          <a:prstGeom prst="rect">
            <a:avLst/>
          </a:prstGeom>
        </p:spPr>
      </p:pic>
      <p:sp>
        <p:nvSpPr>
          <p:cNvPr id="2" name="Tekstvak 1">
            <a:extLst>
              <a:ext uri="{FF2B5EF4-FFF2-40B4-BE49-F238E27FC236}">
                <a16:creationId xmlns:a16="http://schemas.microsoft.com/office/drawing/2014/main" id="{05891168-7283-414B-B9BA-0C3CF7561DFE}"/>
              </a:ext>
            </a:extLst>
          </p:cNvPr>
          <p:cNvSpPr txBox="1"/>
          <p:nvPr/>
        </p:nvSpPr>
        <p:spPr>
          <a:xfrm>
            <a:off x="1727684" y="2538229"/>
            <a:ext cx="2664296" cy="369332"/>
          </a:xfrm>
          <a:prstGeom prst="rect">
            <a:avLst/>
          </a:prstGeom>
          <a:noFill/>
        </p:spPr>
        <p:txBody>
          <a:bodyPr wrap="square" rtlCol="0">
            <a:spAutoFit/>
          </a:bodyPr>
          <a:lstStyle/>
          <a:p>
            <a:r>
              <a:rPr lang="nl-NL" dirty="0"/>
              <a:t>inzamelen</a:t>
            </a:r>
          </a:p>
        </p:txBody>
      </p:sp>
      <p:sp>
        <p:nvSpPr>
          <p:cNvPr id="3" name="Tekstvak 2">
            <a:extLst>
              <a:ext uri="{FF2B5EF4-FFF2-40B4-BE49-F238E27FC236}">
                <a16:creationId xmlns:a16="http://schemas.microsoft.com/office/drawing/2014/main" id="{847911B1-54A3-44E5-B6E5-2C2441F494A3}"/>
              </a:ext>
            </a:extLst>
          </p:cNvPr>
          <p:cNvSpPr txBox="1"/>
          <p:nvPr/>
        </p:nvSpPr>
        <p:spPr>
          <a:xfrm>
            <a:off x="6516216" y="2867511"/>
            <a:ext cx="2232248" cy="369332"/>
          </a:xfrm>
          <a:prstGeom prst="rect">
            <a:avLst/>
          </a:prstGeom>
          <a:noFill/>
        </p:spPr>
        <p:txBody>
          <a:bodyPr wrap="square" rtlCol="0">
            <a:spAutoFit/>
          </a:bodyPr>
          <a:lstStyle/>
          <a:p>
            <a:r>
              <a:rPr lang="nl-NL" dirty="0"/>
              <a:t>maken</a:t>
            </a:r>
          </a:p>
        </p:txBody>
      </p:sp>
      <p:sp>
        <p:nvSpPr>
          <p:cNvPr id="7" name="Tekstvak 6">
            <a:extLst>
              <a:ext uri="{FF2B5EF4-FFF2-40B4-BE49-F238E27FC236}">
                <a16:creationId xmlns:a16="http://schemas.microsoft.com/office/drawing/2014/main" id="{72BD331E-565D-475F-9F88-B09FB270CB4E}"/>
              </a:ext>
            </a:extLst>
          </p:cNvPr>
          <p:cNvSpPr txBox="1"/>
          <p:nvPr/>
        </p:nvSpPr>
        <p:spPr>
          <a:xfrm>
            <a:off x="3948196" y="6051492"/>
            <a:ext cx="3096344" cy="369332"/>
          </a:xfrm>
          <a:prstGeom prst="rect">
            <a:avLst/>
          </a:prstGeom>
          <a:noFill/>
        </p:spPr>
        <p:txBody>
          <a:bodyPr wrap="square" rtlCol="0">
            <a:spAutoFit/>
          </a:bodyPr>
          <a:lstStyle/>
          <a:p>
            <a:r>
              <a:rPr lang="nl-NL" dirty="0"/>
              <a:t>gebruiken</a:t>
            </a:r>
          </a:p>
        </p:txBody>
      </p:sp>
    </p:spTree>
    <p:extLst>
      <p:ext uri="{BB962C8B-B14F-4D97-AF65-F5344CB8AC3E}">
        <p14:creationId xmlns:p14="http://schemas.microsoft.com/office/powerpoint/2010/main" val="4251169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a:extLst>
              <a:ext uri="{FF2B5EF4-FFF2-40B4-BE49-F238E27FC236}">
                <a16:creationId xmlns:a16="http://schemas.microsoft.com/office/drawing/2014/main" id="{918A8456-5F48-4EB5-B862-8AAE058F410E}"/>
              </a:ext>
            </a:extLst>
          </p:cNvPr>
          <p:cNvSpPr txBox="1"/>
          <p:nvPr/>
        </p:nvSpPr>
        <p:spPr>
          <a:xfrm>
            <a:off x="90871" y="35105"/>
            <a:ext cx="9073008" cy="1323439"/>
          </a:xfrm>
          <a:prstGeom prst="rect">
            <a:avLst/>
          </a:prstGeom>
          <a:noFill/>
        </p:spPr>
        <p:txBody>
          <a:bodyPr wrap="square" rtlCol="0">
            <a:spAutoFit/>
          </a:bodyPr>
          <a:lstStyle/>
          <a:p>
            <a:pPr lvl="0"/>
            <a:r>
              <a:rPr lang="nl-NL" sz="8000" b="1" u="sng" dirty="0">
                <a:solidFill>
                  <a:prstClr val="black"/>
                </a:solidFill>
                <a:latin typeface="Century Gothic" panose="020B0502020202020204" pitchFamily="34" charset="0"/>
              </a:rPr>
              <a:t>uniek</a:t>
            </a:r>
          </a:p>
        </p:txBody>
      </p:sp>
      <p:pic>
        <p:nvPicPr>
          <p:cNvPr id="4" name="Afbeelding 3">
            <a:extLst>
              <a:ext uri="{FF2B5EF4-FFF2-40B4-BE49-F238E27FC236}">
                <a16:creationId xmlns:a16="http://schemas.microsoft.com/office/drawing/2014/main" id="{211063A7-7C1C-4A16-9E72-74AFCA831E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1600" y="1484784"/>
            <a:ext cx="7200800" cy="5076564"/>
          </a:xfrm>
          <a:prstGeom prst="rect">
            <a:avLst/>
          </a:prstGeom>
        </p:spPr>
      </p:pic>
      <p:sp>
        <p:nvSpPr>
          <p:cNvPr id="6" name="Tekstvak 5">
            <a:extLst>
              <a:ext uri="{FF2B5EF4-FFF2-40B4-BE49-F238E27FC236}">
                <a16:creationId xmlns:a16="http://schemas.microsoft.com/office/drawing/2014/main" id="{E514AC9B-892F-452E-911F-BA1CCD053A5E}"/>
              </a:ext>
            </a:extLst>
          </p:cNvPr>
          <p:cNvSpPr txBox="1"/>
          <p:nvPr/>
        </p:nvSpPr>
        <p:spPr>
          <a:xfrm>
            <a:off x="7092280" y="6237312"/>
            <a:ext cx="2664296" cy="215444"/>
          </a:xfrm>
          <a:prstGeom prst="rect">
            <a:avLst/>
          </a:prstGeom>
          <a:noFill/>
        </p:spPr>
        <p:txBody>
          <a:bodyPr wrap="square" rtlCol="0">
            <a:spAutoFit/>
          </a:bodyPr>
          <a:lstStyle/>
          <a:p>
            <a:r>
              <a:rPr lang="nl-NL" sz="800" dirty="0"/>
              <a:t>Bron: mixedgrill.nl</a:t>
            </a:r>
          </a:p>
        </p:txBody>
      </p:sp>
    </p:spTree>
    <p:extLst>
      <p:ext uri="{BB962C8B-B14F-4D97-AF65-F5344CB8AC3E}">
        <p14:creationId xmlns:p14="http://schemas.microsoft.com/office/powerpoint/2010/main" val="1319180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20138"/>
            <a:ext cx="9144000" cy="1323439"/>
          </a:xfrm>
          <a:prstGeom prst="rect">
            <a:avLst/>
          </a:prstGeom>
          <a:noFill/>
        </p:spPr>
        <p:txBody>
          <a:bodyPr wrap="square" rtlCol="0">
            <a:spAutoFit/>
          </a:bodyPr>
          <a:lstStyle/>
          <a:p>
            <a:r>
              <a:rPr lang="nl-NL" sz="8000" b="1" u="sng" dirty="0">
                <a:latin typeface="Century Gothic" panose="020B0502020202020204" pitchFamily="34" charset="0"/>
              </a:rPr>
              <a:t>via</a:t>
            </a:r>
          </a:p>
        </p:txBody>
      </p:sp>
      <p:sp>
        <p:nvSpPr>
          <p:cNvPr id="9" name="Tekstvak 8"/>
          <p:cNvSpPr txBox="1"/>
          <p:nvPr/>
        </p:nvSpPr>
        <p:spPr>
          <a:xfrm rot="20040098">
            <a:off x="6728849" y="2133383"/>
            <a:ext cx="2520280" cy="677108"/>
          </a:xfrm>
          <a:prstGeom prst="rect">
            <a:avLst/>
          </a:prstGeom>
          <a:noFill/>
        </p:spPr>
        <p:txBody>
          <a:bodyPr wrap="square" rtlCol="0">
            <a:spAutoFit/>
          </a:bodyPr>
          <a:lstStyle/>
          <a:p>
            <a:endParaRPr lang="nl-NL" dirty="0">
              <a:latin typeface="Tahoma" panose="020B0604030504040204" pitchFamily="34" charset="0"/>
              <a:ea typeface="Tahoma" panose="020B0604030504040204" pitchFamily="34" charset="0"/>
              <a:cs typeface="Tahoma" panose="020B0604030504040204" pitchFamily="34" charset="0"/>
            </a:endParaRPr>
          </a:p>
          <a:p>
            <a:endParaRPr lang="nl-NL" sz="2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5" name="Afbeelding 4" descr="Afbeelding met tekst, computer, binnen, computer&#10;&#10;Automatisch gegenereerde beschrijving">
            <a:extLst>
              <a:ext uri="{FF2B5EF4-FFF2-40B4-BE49-F238E27FC236}">
                <a16:creationId xmlns:a16="http://schemas.microsoft.com/office/drawing/2014/main" id="{C94957A4-B097-432A-A7F4-FBD8FD1A095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5576" y="1484784"/>
            <a:ext cx="7632848" cy="5098743"/>
          </a:xfrm>
          <a:prstGeom prst="rect">
            <a:avLst/>
          </a:prstGeom>
        </p:spPr>
      </p:pic>
      <p:pic>
        <p:nvPicPr>
          <p:cNvPr id="10" name="Afbeelding 9" descr="Afbeelding met tekst&#10;&#10;Automatisch gegenereerde beschrijving">
            <a:extLst>
              <a:ext uri="{FF2B5EF4-FFF2-40B4-BE49-F238E27FC236}">
                <a16:creationId xmlns:a16="http://schemas.microsoft.com/office/drawing/2014/main" id="{4CCA6DD6-A5E7-4F42-8FA7-1A6803A24E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458598">
            <a:off x="3914786" y="2195188"/>
            <a:ext cx="3376813" cy="2267289"/>
          </a:xfrm>
          <a:prstGeom prst="rect">
            <a:avLst/>
          </a:prstGeom>
        </p:spPr>
      </p:pic>
      <p:sp>
        <p:nvSpPr>
          <p:cNvPr id="11" name="Tekstvak 10">
            <a:extLst>
              <a:ext uri="{FF2B5EF4-FFF2-40B4-BE49-F238E27FC236}">
                <a16:creationId xmlns:a16="http://schemas.microsoft.com/office/drawing/2014/main" id="{F7A0ACD5-AD78-4631-A9CC-008F0FAC7289}"/>
              </a:ext>
            </a:extLst>
          </p:cNvPr>
          <p:cNvSpPr txBox="1"/>
          <p:nvPr/>
        </p:nvSpPr>
        <p:spPr>
          <a:xfrm>
            <a:off x="7164288" y="6215034"/>
            <a:ext cx="2232248" cy="215444"/>
          </a:xfrm>
          <a:prstGeom prst="rect">
            <a:avLst/>
          </a:prstGeom>
          <a:noFill/>
        </p:spPr>
        <p:txBody>
          <a:bodyPr wrap="square" rtlCol="0">
            <a:spAutoFit/>
          </a:bodyPr>
          <a:lstStyle/>
          <a:p>
            <a:r>
              <a:rPr lang="nl-NL" sz="800" dirty="0" err="1"/>
              <a:t>Bron:mixedgrill.nl</a:t>
            </a:r>
            <a:endParaRPr lang="nl-NL" sz="800" dirty="0"/>
          </a:p>
        </p:txBody>
      </p:sp>
    </p:spTree>
    <p:extLst>
      <p:ext uri="{BB962C8B-B14F-4D97-AF65-F5344CB8AC3E}">
        <p14:creationId xmlns:p14="http://schemas.microsoft.com/office/powerpoint/2010/main" val="879271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3752" y="0"/>
            <a:ext cx="9036496" cy="1323439"/>
          </a:xfrm>
          <a:prstGeom prst="rect">
            <a:avLst/>
          </a:prstGeom>
          <a:noFill/>
        </p:spPr>
        <p:txBody>
          <a:bodyPr wrap="square" rtlCol="0">
            <a:spAutoFit/>
          </a:bodyPr>
          <a:lstStyle/>
          <a:p>
            <a:r>
              <a:rPr lang="nl-NL" sz="8000" b="1" u="sng" dirty="0">
                <a:latin typeface="Century Gothic" panose="020B0502020202020204" pitchFamily="34" charset="0"/>
              </a:rPr>
              <a:t>de jongere</a:t>
            </a:r>
          </a:p>
        </p:txBody>
      </p:sp>
      <p:pic>
        <p:nvPicPr>
          <p:cNvPr id="4" name="Afbeelding 3" descr="Afbeelding met persoon, groep, mensen, poseren&#10;&#10;Automatisch gegenereerde beschrijving">
            <a:extLst>
              <a:ext uri="{FF2B5EF4-FFF2-40B4-BE49-F238E27FC236}">
                <a16:creationId xmlns:a16="http://schemas.microsoft.com/office/drawing/2014/main" id="{F7FF7A2E-5830-4135-93F7-6D9A2FD0BB0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5576" y="1323439"/>
            <a:ext cx="7632848" cy="5098742"/>
          </a:xfrm>
          <a:prstGeom prst="rect">
            <a:avLst/>
          </a:prstGeom>
        </p:spPr>
      </p:pic>
    </p:spTree>
    <p:extLst>
      <p:ext uri="{BB962C8B-B14F-4D97-AF65-F5344CB8AC3E}">
        <p14:creationId xmlns:p14="http://schemas.microsoft.com/office/powerpoint/2010/main" val="391277267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6069</TotalTime>
  <Words>702</Words>
  <Application>Microsoft Office PowerPoint</Application>
  <PresentationFormat>Diavoorstelling (4:3)</PresentationFormat>
  <Paragraphs>189</Paragraphs>
  <Slides>18</Slides>
  <Notes>13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18</vt:i4>
      </vt:variant>
    </vt:vector>
  </HeadingPairs>
  <TitlesOfParts>
    <vt:vector size="23" baseType="lpstr">
      <vt:lpstr>Arial</vt:lpstr>
      <vt:lpstr>Calibri</vt:lpstr>
      <vt:lpstr>Century Gothic</vt:lpstr>
      <vt:lpstr>Tahoma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Mariët</dc:creator>
  <cp:lastModifiedBy>Harmsel, Marjan ter</cp:lastModifiedBy>
  <cp:revision>992</cp:revision>
  <dcterms:created xsi:type="dcterms:W3CDTF">2020-12-15T09:16:44Z</dcterms:created>
  <dcterms:modified xsi:type="dcterms:W3CDTF">2021-06-29T09:12:27Z</dcterms:modified>
</cp:coreProperties>
</file>