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392" r:id="rId2"/>
    <p:sldId id="548" r:id="rId3"/>
    <p:sldId id="1425" r:id="rId4"/>
    <p:sldId id="1163" r:id="rId5"/>
    <p:sldId id="1387" r:id="rId6"/>
    <p:sldId id="1367" r:id="rId7"/>
    <p:sldId id="1266" r:id="rId8"/>
    <p:sldId id="1265" r:id="rId9"/>
    <p:sldId id="1388" r:id="rId10"/>
    <p:sldId id="1314" r:id="rId11"/>
    <p:sldId id="1243" r:id="rId12"/>
    <p:sldId id="1389" r:id="rId13"/>
    <p:sldId id="1386" r:id="rId14"/>
    <p:sldId id="934" r:id="rId15"/>
    <p:sldId id="1423" r:id="rId16"/>
    <p:sldId id="1421" r:id="rId17"/>
    <p:sldId id="1155" r:id="rId18"/>
    <p:sldId id="1418" r:id="rId19"/>
    <p:sldId id="1426" r:id="rId20"/>
    <p:sldId id="1420" r:id="rId21"/>
    <p:sldId id="1427" r:id="rId22"/>
    <p:sldId id="1419" r:id="rId23"/>
    <p:sldId id="1424" r:id="rId24"/>
    <p:sldId id="265"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392"/>
            <p14:sldId id="548"/>
            <p14:sldId id="1425"/>
            <p14:sldId id="1163"/>
            <p14:sldId id="1387"/>
            <p14:sldId id="1367"/>
            <p14:sldId id="1266"/>
            <p14:sldId id="1265"/>
            <p14:sldId id="1388"/>
            <p14:sldId id="1314"/>
            <p14:sldId id="1243"/>
            <p14:sldId id="1389"/>
            <p14:sldId id="1386"/>
            <p14:sldId id="934"/>
            <p14:sldId id="1423"/>
            <p14:sldId id="1421"/>
            <p14:sldId id="1155"/>
            <p14:sldId id="1418"/>
            <p14:sldId id="1426"/>
            <p14:sldId id="1420"/>
            <p14:sldId id="1427"/>
            <p14:sldId id="1419"/>
            <p14:sldId id="142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7925" autoAdjust="0"/>
  </p:normalViewPr>
  <p:slideViewPr>
    <p:cSldViewPr>
      <p:cViewPr varScale="1">
        <p:scale>
          <a:sx n="75" d="100"/>
          <a:sy n="75" d="100"/>
        </p:scale>
        <p:origin x="160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15-6-2021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15-6-2021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dirty="0"/>
              <a:t>het rijtuig: de wagen die door één of meer paarden getrokken wordt</a:t>
            </a:r>
          </a:p>
          <a:p>
            <a:pPr marL="0" indent="0">
              <a:buNone/>
            </a:pPr>
            <a:r>
              <a:rPr lang="nl-NL" dirty="0"/>
              <a:t>restaureren: iets weer maken zoals het vroeger was, opknappen</a:t>
            </a:r>
          </a:p>
          <a:p>
            <a:pPr marL="0" indent="0">
              <a:buNone/>
            </a:pPr>
            <a:r>
              <a:rPr lang="nl-NL" dirty="0"/>
              <a:t>de expositie: de tentoonstelling, de plek waar je alles kunt zien over een onderwerp</a:t>
            </a:r>
          </a:p>
          <a:p>
            <a:pPr marL="0" indent="0">
              <a:buNone/>
            </a:pPr>
            <a:r>
              <a:rPr lang="nl-NL" dirty="0"/>
              <a:t>inhuldigen: feestelijk laten beginnen van belangrijk werk dat iemand gaat doen</a:t>
            </a:r>
          </a:p>
          <a:p>
            <a:pPr marL="0" indent="0">
              <a:buNone/>
            </a:pPr>
            <a:r>
              <a:rPr lang="nl-NL" dirty="0"/>
              <a:t>in ontvangst nemen: aanpakken wat iemand aan je wil geven</a:t>
            </a:r>
          </a:p>
          <a:p>
            <a:pPr marL="0" indent="0">
              <a:buNone/>
            </a:pPr>
            <a:r>
              <a:rPr lang="nl-NL" dirty="0"/>
              <a:t>misleiden: iemand iets laten geloven wat niet klopt</a:t>
            </a:r>
          </a:p>
          <a:p>
            <a:pPr marL="0" indent="0">
              <a:buNone/>
            </a:pPr>
            <a:r>
              <a:rPr lang="nl-NL" dirty="0"/>
              <a:t>kolossaal: heel groot</a:t>
            </a:r>
          </a:p>
          <a:p>
            <a:pPr marL="0" indent="0">
              <a:buNone/>
            </a:pPr>
            <a:r>
              <a:rPr lang="nl-NL" dirty="0"/>
              <a:t>het symbool: het ding of teken met een speciale betekenis</a:t>
            </a:r>
          </a:p>
          <a:p>
            <a:pPr marL="0" indent="0">
              <a:buNone/>
            </a:pPr>
            <a:r>
              <a:rPr lang="nl-NL" dirty="0"/>
              <a:t>zorgvuldig: voorzichtig en met veel aandacht</a:t>
            </a:r>
          </a:p>
          <a:p>
            <a:pPr marL="0" indent="0">
              <a:buNone/>
            </a:pPr>
            <a:r>
              <a:rPr lang="nl-NL" dirty="0"/>
              <a:t>tegenwoordig: nu, in deze tijd</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464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69243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405793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59835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113334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297813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41019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425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8454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15671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2826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0698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15-6-2021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15-6-2021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err="1"/>
              <a:t>Semantisatieverhaal</a:t>
            </a:r>
            <a:r>
              <a:rPr lang="nl-NL" sz="2200" u="sng" dirty="0"/>
              <a:t> A:</a:t>
            </a:r>
          </a:p>
          <a:p>
            <a:pPr marL="0" lvl="0" indent="0" eaLnBrk="0" fontAlgn="t" hangingPunct="0">
              <a:spcBef>
                <a:spcPct val="0"/>
              </a:spcBef>
              <a:spcAft>
                <a:spcPct val="0"/>
              </a:spcAft>
              <a:buNone/>
            </a:pPr>
            <a:r>
              <a:rPr lang="nl-NL" sz="1700" dirty="0"/>
              <a:t>Kennen jullie de film Titanic? (</a:t>
            </a:r>
            <a:r>
              <a:rPr lang="nl-NL" sz="1700" dirty="0">
                <a:solidFill>
                  <a:srgbClr val="92D050"/>
                </a:solidFill>
              </a:rPr>
              <a:t>klik voor extra dia</a:t>
            </a:r>
            <a:r>
              <a:rPr lang="nl-NL" sz="1700" dirty="0"/>
              <a:t>) De film was jaren geleden een enorme hit en heeft heel veel belangrijke filmprijzen gewonnen. Zo kon de regisseur een Oscar (dat is zo’n filmprijs) </a:t>
            </a:r>
            <a:r>
              <a:rPr lang="nl-NL" sz="1700" b="1" u="sng" dirty="0"/>
              <a:t>in ontvangst</a:t>
            </a:r>
            <a:r>
              <a:rPr lang="nl-NL" sz="1700" u="sng" dirty="0"/>
              <a:t> </a:t>
            </a:r>
            <a:r>
              <a:rPr lang="nl-NL" sz="1700" b="1" u="sng" dirty="0"/>
              <a:t>nemen</a:t>
            </a:r>
            <a:r>
              <a:rPr lang="nl-NL" sz="1700" dirty="0"/>
              <a:t> voor de beste regie. In ontvangst nemen betekent </a:t>
            </a:r>
            <a:r>
              <a:rPr lang="nl-NL" sz="1700" b="1" i="1" dirty="0"/>
              <a:t>aanpakken wat iemand aan je wil geven</a:t>
            </a:r>
            <a:r>
              <a:rPr lang="nl-NL" sz="1700" dirty="0"/>
              <a:t>. In de film zie je een liefdesverhaal tussen twee mensen die elkaar ontmoeten op een boot. De film speelt zich af in het verleden. Toen gingen er bijvoorbeeld nog </a:t>
            </a:r>
            <a:r>
              <a:rPr lang="nl-NL" sz="1700" b="1" u="sng" dirty="0"/>
              <a:t>rijtuigen</a:t>
            </a:r>
            <a:r>
              <a:rPr lang="nl-NL" sz="1700" dirty="0"/>
              <a:t> mee aan boord. Het rijtuig is </a:t>
            </a:r>
            <a:r>
              <a:rPr lang="nl-NL" sz="1700" b="1" i="1" dirty="0"/>
              <a:t>de wagen die door één of meer paarden getrokken wordt</a:t>
            </a:r>
            <a:r>
              <a:rPr lang="nl-NL" sz="1700" dirty="0"/>
              <a:t>. </a:t>
            </a:r>
            <a:r>
              <a:rPr lang="nl-NL" sz="1700" b="1" u="sng" dirty="0"/>
              <a:t>Tegenwoordig</a:t>
            </a:r>
            <a:r>
              <a:rPr lang="nl-NL" sz="1700" dirty="0"/>
              <a:t> zie je dat niet meer. </a:t>
            </a:r>
            <a:r>
              <a:rPr lang="nl-NL" sz="1700" b="1" i="1" dirty="0"/>
              <a:t>Nu, in deze tijd</a:t>
            </a:r>
            <a:r>
              <a:rPr lang="nl-NL" sz="1700" dirty="0"/>
              <a:t> nemen mensen meestal een auto of camper mee aan boord. Wist je trouwens dat Willem-Alexander tijdens het </a:t>
            </a:r>
            <a:r>
              <a:rPr lang="nl-NL" sz="1700" b="1" u="sng" dirty="0"/>
              <a:t>inhuldigen</a:t>
            </a:r>
            <a:r>
              <a:rPr lang="nl-NL" sz="1700" dirty="0"/>
              <a:t> als koning ook gebruik maakte van een boot? Kijk maar naar de foto. Inhuldigen betekent </a:t>
            </a:r>
            <a:r>
              <a:rPr lang="nl-NL" sz="1700" b="1" i="1" dirty="0"/>
              <a:t>feestelijk laten beginnen van belangrijk werk dat iemand gaat doen</a:t>
            </a:r>
            <a:r>
              <a:rPr lang="nl-NL" sz="1700" dirty="0"/>
              <a:t>. Maar goed, de </a:t>
            </a:r>
            <a:r>
              <a:rPr lang="nl-NL" sz="1700" b="1" u="sng" dirty="0"/>
              <a:t>kolossale</a:t>
            </a:r>
            <a:r>
              <a:rPr lang="nl-NL" sz="1700" dirty="0"/>
              <a:t> boot van dit verhaal heette de Titanic. De boot was echt </a:t>
            </a:r>
            <a:r>
              <a:rPr lang="nl-NL" sz="1700" b="1" i="1" dirty="0"/>
              <a:t>heel groot</a:t>
            </a:r>
            <a:r>
              <a:rPr lang="nl-NL" sz="1700" dirty="0"/>
              <a:t>. Tijdens de reis gaat het verschrikkelijk mis. De boot vaart tegen een ijsberg aan en zinkt. Dit is ook echt gebeurd en heel veel mensen zijn daardoor overleden. Ze zeggen dat sommige mensen op de boot zijn </a:t>
            </a:r>
            <a:r>
              <a:rPr lang="nl-NL" sz="1700" b="1" u="sng" dirty="0"/>
              <a:t>misleid</a:t>
            </a:r>
            <a:r>
              <a:rPr lang="nl-NL" sz="1700" dirty="0"/>
              <a:t>. Misleiden betekent </a:t>
            </a:r>
            <a:r>
              <a:rPr lang="nl-NL" sz="1700" b="1" i="1" dirty="0"/>
              <a:t>iemand iets laten geloven wat niet klopt</a:t>
            </a:r>
            <a:r>
              <a:rPr lang="nl-NL" sz="1700" dirty="0"/>
              <a:t>. Ze zeiden bijvoorbeeld dat er niet genoeg reddingsboten waren, terwijl er nog wel een aantal waren. Er hadden dus meer mensen gered kunnen worden! In de film verdrinkt één van de hoofdrolspelers aan het einde van het verhaal. De vrouw die het overleeft, gooit een speciale, waardevolle ketting in het water. Ze was altijd heel </a:t>
            </a:r>
            <a:r>
              <a:rPr lang="nl-NL" sz="1700" b="1" u="sng" dirty="0"/>
              <a:t>zorgvuldig</a:t>
            </a:r>
            <a:r>
              <a:rPr lang="nl-NL" sz="1700" dirty="0"/>
              <a:t> met de ketting omgegaan. Ze ging er </a:t>
            </a:r>
            <a:r>
              <a:rPr lang="nl-NL" sz="1700" b="1" i="1" dirty="0"/>
              <a:t>voorzichtig en met veel aandacht mee om</a:t>
            </a:r>
            <a:r>
              <a:rPr lang="nl-NL" sz="1700" dirty="0"/>
              <a:t>. Maar nu was de ketting </a:t>
            </a:r>
            <a:r>
              <a:rPr lang="nl-NL" sz="1700" b="1" u="sng" dirty="0"/>
              <a:t>een symbool</a:t>
            </a:r>
            <a:r>
              <a:rPr lang="nl-NL" sz="1700" dirty="0"/>
              <a:t> voor de liefde tussen de hoofdrolspelers. Het symbool is </a:t>
            </a:r>
            <a:r>
              <a:rPr lang="nl-NL" sz="1700" b="1" i="1" dirty="0"/>
              <a:t>het ding of teken met een speciale betekenis</a:t>
            </a:r>
            <a:r>
              <a:rPr lang="nl-NL" sz="1700" dirty="0"/>
              <a:t>. </a:t>
            </a:r>
          </a:p>
          <a:p>
            <a:pPr marL="0" lvl="0" indent="0" eaLnBrk="0" fontAlgn="t" hangingPunct="0">
              <a:spcBef>
                <a:spcPct val="0"/>
              </a:spcBef>
              <a:spcAft>
                <a:spcPct val="0"/>
              </a:spcAft>
              <a:buNone/>
            </a:pPr>
            <a:r>
              <a:rPr lang="nl-NL" sz="1700" dirty="0"/>
              <a:t>Wist je trouwens dat er ook </a:t>
            </a:r>
            <a:r>
              <a:rPr lang="nl-NL" sz="1700" b="1" u="sng" dirty="0"/>
              <a:t>exposities</a:t>
            </a:r>
            <a:r>
              <a:rPr lang="nl-NL" sz="1700" dirty="0"/>
              <a:t> over de Titanic zijn? Een expositie is </a:t>
            </a:r>
            <a:r>
              <a:rPr lang="nl-NL" sz="1700" b="1" i="1" dirty="0"/>
              <a:t>een tentoonstelling, de plek waar je alles kunt zien over een onderwerp</a:t>
            </a:r>
            <a:r>
              <a:rPr lang="nl-NL" sz="1700" dirty="0"/>
              <a:t>. Voor de expositie hebben ze ook vondsten </a:t>
            </a:r>
            <a:r>
              <a:rPr lang="nl-NL" sz="1700" b="1" u="sng" dirty="0"/>
              <a:t>gerestaureerd</a:t>
            </a:r>
            <a:r>
              <a:rPr lang="nl-NL" sz="1700" dirty="0"/>
              <a:t>. Restaureren betekent </a:t>
            </a:r>
            <a:r>
              <a:rPr lang="nl-NL" sz="1700" b="1" i="1" dirty="0"/>
              <a:t>iets weer maken zoals het vroeger was, opknappen</a:t>
            </a:r>
            <a:r>
              <a:rPr lang="nl-NL" sz="1700" dirty="0"/>
              <a:t>. Wat denken jullie allemaal tijdens zo’n expositie te zien?</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
        <p:nvSpPr>
          <p:cNvPr id="2" name="Rectangle 1">
            <a:extLst>
              <a:ext uri="{FF2B5EF4-FFF2-40B4-BE49-F238E27FC236}">
                <a16:creationId xmlns:a16="http://schemas.microsoft.com/office/drawing/2014/main" id="{92E0A0EB-2785-4D5E-BB23-736A5A4313BF}"/>
              </a:ext>
            </a:extLst>
          </p:cNvPr>
          <p:cNvSpPr>
            <a:spLocks noChangeArrowheads="1"/>
          </p:cNvSpPr>
          <p:nvPr/>
        </p:nvSpPr>
        <p:spPr bwMode="auto">
          <a:xfrm>
            <a:off x="0" y="-357124"/>
            <a:ext cx="65" cy="7142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408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73008" cy="1292662"/>
          </a:xfrm>
          <a:prstGeom prst="rect">
            <a:avLst/>
          </a:prstGeom>
          <a:noFill/>
        </p:spPr>
        <p:txBody>
          <a:bodyPr wrap="square" rtlCol="0">
            <a:spAutoFit/>
          </a:bodyPr>
          <a:lstStyle/>
          <a:p>
            <a:r>
              <a:rPr lang="nl-NL" sz="7800" b="1" u="sng" dirty="0">
                <a:latin typeface="Century Gothic" panose="020B0502020202020204" pitchFamily="34" charset="0"/>
              </a:rPr>
              <a:t>zorgvuldig</a:t>
            </a:r>
          </a:p>
        </p:txBody>
      </p:sp>
      <p:pic>
        <p:nvPicPr>
          <p:cNvPr id="4" name="Afbeelding 3">
            <a:extLst>
              <a:ext uri="{FF2B5EF4-FFF2-40B4-BE49-F238E27FC236}">
                <a16:creationId xmlns:a16="http://schemas.microsoft.com/office/drawing/2014/main" id="{D8082D82-6DA6-426B-ACC0-F7B32CB5FA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1556792"/>
            <a:ext cx="5040560" cy="5040560"/>
          </a:xfrm>
          <a:prstGeom prst="rect">
            <a:avLst/>
          </a:prstGeom>
        </p:spPr>
      </p:pic>
      <p:pic>
        <p:nvPicPr>
          <p:cNvPr id="3" name="Afbeelding 2" descr="Afbeelding met accessoire, kettinkje&#10;&#10;Automatisch gegenereerde beschrijving">
            <a:extLst>
              <a:ext uri="{FF2B5EF4-FFF2-40B4-BE49-F238E27FC236}">
                <a16:creationId xmlns:a16="http://schemas.microsoft.com/office/drawing/2014/main" id="{A34D917A-BD3E-4DBA-906C-40F48FAF0E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rot="1255063">
            <a:off x="3515354" y="4905305"/>
            <a:ext cx="1224136" cy="1164213"/>
          </a:xfrm>
          <a:prstGeom prst="rect">
            <a:avLst/>
          </a:prstGeom>
        </p:spPr>
      </p:pic>
    </p:spTree>
    <p:extLst>
      <p:ext uri="{BB962C8B-B14F-4D97-AF65-F5344CB8AC3E}">
        <p14:creationId xmlns:p14="http://schemas.microsoft.com/office/powerpoint/2010/main" val="175542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323439"/>
          </a:xfrm>
          <a:prstGeom prst="rect">
            <a:avLst/>
          </a:prstGeom>
          <a:noFill/>
        </p:spPr>
        <p:txBody>
          <a:bodyPr wrap="square" rtlCol="0">
            <a:spAutoFit/>
          </a:bodyPr>
          <a:lstStyle/>
          <a:p>
            <a:r>
              <a:rPr lang="nl-NL" sz="8000" b="1" u="sng" dirty="0">
                <a:latin typeface="Century Gothic" panose="020B0502020202020204" pitchFamily="34" charset="0"/>
              </a:rPr>
              <a:t>het symbool</a:t>
            </a:r>
          </a:p>
        </p:txBody>
      </p:sp>
      <p:pic>
        <p:nvPicPr>
          <p:cNvPr id="4" name="Afbeelding 3" descr="Afbeelding met oceaanbodem&#10;&#10;Automatisch gegenereerde beschrijving">
            <a:extLst>
              <a:ext uri="{FF2B5EF4-FFF2-40B4-BE49-F238E27FC236}">
                <a16:creationId xmlns:a16="http://schemas.microsoft.com/office/drawing/2014/main" id="{DAF6F77C-C008-46ED-A7BF-3CDA2DEE4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760717"/>
            <a:ext cx="8064896" cy="4548603"/>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expositie</a:t>
            </a:r>
            <a:endParaRPr lang="nl-NL" sz="6800" b="1" u="sng" dirty="0">
              <a:latin typeface="Century Gothic" panose="020B0502020202020204" pitchFamily="34" charset="0"/>
            </a:endParaRPr>
          </a:p>
        </p:txBody>
      </p:sp>
      <p:pic>
        <p:nvPicPr>
          <p:cNvPr id="3" name="Afbeelding 2" descr="Afbeelding met binnen, meubels&#10;&#10;Automatisch gegenereerde beschrijving">
            <a:extLst>
              <a:ext uri="{FF2B5EF4-FFF2-40B4-BE49-F238E27FC236}">
                <a16:creationId xmlns:a16="http://schemas.microsoft.com/office/drawing/2014/main" id="{D6CED9BB-3693-4C99-BB74-DED1B278D7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84783"/>
            <a:ext cx="7848872" cy="5180255"/>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restaureren</a:t>
            </a:r>
            <a:endParaRPr lang="nl-NL" sz="6800" b="1" u="sng" dirty="0">
              <a:latin typeface="Century Gothic" panose="020B0502020202020204" pitchFamily="34" charset="0"/>
            </a:endParaRPr>
          </a:p>
        </p:txBody>
      </p:sp>
      <p:pic>
        <p:nvPicPr>
          <p:cNvPr id="4" name="Afbeelding 3" descr="Afbeelding met binnen, werken, tafel, werktafel&#10;&#10;Automatisch gegenereerde beschrijving">
            <a:extLst>
              <a:ext uri="{FF2B5EF4-FFF2-40B4-BE49-F238E27FC236}">
                <a16:creationId xmlns:a16="http://schemas.microsoft.com/office/drawing/2014/main" id="{CD9AD9AF-80FA-4F27-B479-65DCF7EEC2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848872" cy="5227351"/>
          </a:xfrm>
          <a:prstGeom prst="rect">
            <a:avLst/>
          </a:prstGeom>
        </p:spPr>
      </p:pic>
    </p:spTree>
    <p:extLst>
      <p:ext uri="{BB962C8B-B14F-4D97-AF65-F5344CB8AC3E}">
        <p14:creationId xmlns:p14="http://schemas.microsoft.com/office/powerpoint/2010/main" val="282915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8" y="43228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kolossaal</a:t>
            </a:r>
            <a:r>
              <a:rPr lang="nl-NL" sz="4800" b="1" dirty="0">
                <a:solidFill>
                  <a:srgbClr val="387038"/>
                </a:solidFill>
                <a:effectLst/>
                <a:latin typeface="Century Gothic" panose="020B0502020202020204" pitchFamily="34" charset="0"/>
                <a:ea typeface="Calibri"/>
                <a:cs typeface="Times New Roman"/>
              </a:rPr>
              <a:t> </a:t>
            </a:r>
          </a:p>
        </p:txBody>
      </p:sp>
      <p:sp>
        <p:nvSpPr>
          <p:cNvPr id="13" name="Tekstvak 2"/>
          <p:cNvSpPr txBox="1">
            <a:spLocks noChangeArrowheads="1"/>
          </p:cNvSpPr>
          <p:nvPr/>
        </p:nvSpPr>
        <p:spPr bwMode="auto">
          <a:xfrm>
            <a:off x="4427982" y="41223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minuscuul</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groot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a:t>
            </a:r>
            <a:r>
              <a:rPr lang="nl-NL" sz="2000" i="1" u="sng" dirty="0">
                <a:solidFill>
                  <a:srgbClr val="387038"/>
                </a:solidFill>
                <a:latin typeface="Century Gothic" panose="020B0502020202020204" pitchFamily="34" charset="0"/>
                <a:ea typeface="Calibri"/>
                <a:cs typeface="Times New Roman"/>
              </a:rPr>
              <a:t>kolossale</a:t>
            </a:r>
            <a:r>
              <a:rPr lang="nl-NL" sz="2000" i="1" dirty="0">
                <a:solidFill>
                  <a:srgbClr val="387038"/>
                </a:solidFill>
                <a:latin typeface="Century Gothic" panose="020B0502020202020204" pitchFamily="34" charset="0"/>
                <a:ea typeface="Calibri"/>
                <a:cs typeface="Times New Roman"/>
              </a:rPr>
              <a:t> boot heette de Titanic.</a:t>
            </a:r>
            <a:endParaRPr lang="nl-NL" sz="12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9897" y="1473406"/>
            <a:ext cx="4226575" cy="47912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klein, bijna onzichtbaar</a:t>
            </a:r>
            <a:r>
              <a:rPr lang="nl-NL" sz="3200" dirty="0">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zeilboten zijn </a:t>
            </a:r>
            <a:r>
              <a:rPr lang="nl-NL" sz="2000" i="1" u="sng" dirty="0">
                <a:solidFill>
                  <a:srgbClr val="387038"/>
                </a:solidFill>
                <a:latin typeface="Century Gothic" panose="020B0502020202020204" pitchFamily="34" charset="0"/>
                <a:ea typeface="Calibri"/>
                <a:cs typeface="Times New Roman"/>
              </a:rPr>
              <a:t>minuscuul</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oot, buiten, water, lucht&#10;&#10;Automatisch gegenereerde beschrijving">
            <a:extLst>
              <a:ext uri="{FF2B5EF4-FFF2-40B4-BE49-F238E27FC236}">
                <a16:creationId xmlns:a16="http://schemas.microsoft.com/office/drawing/2014/main" id="{BD540D8D-0001-4616-902A-654AC91EB8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753" y="2686333"/>
            <a:ext cx="3926239" cy="2614875"/>
          </a:xfrm>
          <a:prstGeom prst="rect">
            <a:avLst/>
          </a:prstGeom>
        </p:spPr>
      </p:pic>
      <p:pic>
        <p:nvPicPr>
          <p:cNvPr id="3" name="Afbeelding 2" descr="Afbeelding met tekst, buiten, vaartuig, zeilschip&#10;&#10;Automatisch gegenereerde beschrijving">
            <a:extLst>
              <a:ext uri="{FF2B5EF4-FFF2-40B4-BE49-F238E27FC236}">
                <a16:creationId xmlns:a16="http://schemas.microsoft.com/office/drawing/2014/main" id="{19C7F4FD-9A58-4424-B911-71BE0ED724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6249" y="2927010"/>
            <a:ext cx="3954223" cy="2230182"/>
          </a:xfrm>
          <a:prstGeom prst="rect">
            <a:avLst/>
          </a:prstGeom>
        </p:spPr>
      </p:pic>
    </p:spTree>
    <p:extLst>
      <p:ext uri="{BB962C8B-B14F-4D97-AF65-F5344CB8AC3E}">
        <p14:creationId xmlns:p14="http://schemas.microsoft.com/office/powerpoint/2010/main" val="340942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5012426" y="144251"/>
            <a:ext cx="3843538" cy="83647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ontvangst</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07504" y="322908"/>
            <a:ext cx="4467810"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overhandigen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latin typeface="Century Gothic" panose="020B0502020202020204" pitchFamily="34" charset="0"/>
                <a:ea typeface="Calibri"/>
                <a:cs typeface="Times New Roman"/>
              </a:rPr>
              <a:t>= aan iemand geven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De presentator </a:t>
            </a:r>
            <a:r>
              <a:rPr lang="nl-NL" i="1" u="sng" dirty="0">
                <a:solidFill>
                  <a:srgbClr val="387038"/>
                </a:solidFill>
                <a:latin typeface="Century Gothic" panose="020B0502020202020204" pitchFamily="34" charset="0"/>
                <a:ea typeface="Calibri"/>
                <a:cs typeface="Times New Roman"/>
              </a:rPr>
              <a:t>overhandigde</a:t>
            </a:r>
            <a:r>
              <a:rPr lang="nl-NL" i="1" dirty="0">
                <a:solidFill>
                  <a:srgbClr val="387038"/>
                </a:solidFill>
                <a:latin typeface="Century Gothic" panose="020B0502020202020204" pitchFamily="34" charset="0"/>
                <a:ea typeface="Calibri"/>
                <a:cs typeface="Times New Roman"/>
              </a:rPr>
              <a:t> de prijs aan de winnaar.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6962" y="1485834"/>
            <a:ext cx="4226575" cy="47788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aanpakken wat iemand aan je wil geven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De regisseur kon een Oscar </a:t>
            </a:r>
            <a:r>
              <a:rPr lang="nl-NL" i="1" u="sng" dirty="0">
                <a:solidFill>
                  <a:srgbClr val="387038"/>
                </a:solidFill>
                <a:latin typeface="Century Gothic" panose="020B0502020202020204" pitchFamily="34" charset="0"/>
                <a:ea typeface="Calibri"/>
                <a:cs typeface="Times New Roman"/>
              </a:rPr>
              <a:t>in ontvangst nemen</a:t>
            </a:r>
            <a:r>
              <a:rPr lang="nl-NL" i="1" dirty="0">
                <a:solidFill>
                  <a:srgbClr val="387038"/>
                </a:solidFill>
                <a:latin typeface="Century Gothic" panose="020B0502020202020204" pitchFamily="34" charset="0"/>
                <a:ea typeface="Calibri"/>
                <a:cs typeface="Times New Roman"/>
              </a:rPr>
              <a:t> voor de beste regie.</a:t>
            </a:r>
            <a:endParaRPr lang="nl-NL"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2B19C52E-816E-4A11-8A23-FFAC970B2976}"/>
              </a:ext>
            </a:extLst>
          </p:cNvPr>
          <p:cNvSpPr txBox="1">
            <a:spLocks noChangeArrowheads="1"/>
          </p:cNvSpPr>
          <p:nvPr/>
        </p:nvSpPr>
        <p:spPr bwMode="auto">
          <a:xfrm>
            <a:off x="4983691" y="674210"/>
            <a:ext cx="3843538" cy="83647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nemen</a:t>
            </a:r>
            <a:endParaRPr lang="nl-NL" sz="4800" b="1" dirty="0">
              <a:solidFill>
                <a:srgbClr val="387038"/>
              </a:solidFill>
              <a:effectLst/>
              <a:latin typeface="Century Gothic" panose="020B0502020202020204" pitchFamily="34" charset="0"/>
              <a:ea typeface="Calibri"/>
              <a:cs typeface="Times New Roman"/>
            </a:endParaRPr>
          </a:p>
        </p:txBody>
      </p:sp>
      <p:pic>
        <p:nvPicPr>
          <p:cNvPr id="3" name="Afbeelding 2" descr="Afbeelding met persoon, person, wijn, staand&#10;&#10;Automatisch gegenereerde beschrijving">
            <a:extLst>
              <a:ext uri="{FF2B5EF4-FFF2-40B4-BE49-F238E27FC236}">
                <a16:creationId xmlns:a16="http://schemas.microsoft.com/office/drawing/2014/main" id="{73335701-3015-4A4A-8DB3-9DFF09170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492896"/>
            <a:ext cx="3600400" cy="2772308"/>
          </a:xfrm>
          <a:prstGeom prst="rect">
            <a:avLst/>
          </a:prstGeom>
        </p:spPr>
      </p:pic>
      <p:pic>
        <p:nvPicPr>
          <p:cNvPr id="6" name="Afbeelding 5">
            <a:extLst>
              <a:ext uri="{FF2B5EF4-FFF2-40B4-BE49-F238E27FC236}">
                <a16:creationId xmlns:a16="http://schemas.microsoft.com/office/drawing/2014/main" id="{61BB2321-F351-4AF4-86A3-CB7CDCE2D52C}"/>
              </a:ext>
            </a:extLst>
          </p:cNvPr>
          <p:cNvPicPr>
            <a:picLocks noChangeAspect="1"/>
          </p:cNvPicPr>
          <p:nvPr/>
        </p:nvPicPr>
        <p:blipFill>
          <a:blip r:embed="rId6"/>
          <a:stretch>
            <a:fillRect/>
          </a:stretch>
        </p:blipFill>
        <p:spPr>
          <a:xfrm flipH="1">
            <a:off x="1129609" y="2492896"/>
            <a:ext cx="2514600" cy="2743200"/>
          </a:xfrm>
          <a:prstGeom prst="rect">
            <a:avLst/>
          </a:prstGeom>
        </p:spPr>
      </p:pic>
    </p:spTree>
    <p:extLst>
      <p:ext uri="{BB962C8B-B14F-4D97-AF65-F5344CB8AC3E}">
        <p14:creationId xmlns:p14="http://schemas.microsoft.com/office/powerpoint/2010/main" val="20533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destijds</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63963" y="439412"/>
            <a:ext cx="460851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latin typeface="Century Gothic" panose="020B0502020202020204" pitchFamily="34" charset="0"/>
                <a:ea typeface="Calibri"/>
                <a:cs typeface="Times New Roman"/>
              </a:rPr>
              <a:t>tegenwoordig</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die tijd, vroeger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p>
          <a:p>
            <a:pPr>
              <a:lnSpc>
                <a:spcPct val="107000"/>
              </a:lnSpc>
              <a:spcAft>
                <a:spcPts val="0"/>
              </a:spcAft>
            </a:pPr>
            <a:endParaRPr lang="nl-NL" sz="10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u="sng" dirty="0">
                <a:solidFill>
                  <a:srgbClr val="387038"/>
                </a:solidFill>
                <a:latin typeface="Century Gothic" panose="020B0502020202020204" pitchFamily="34" charset="0"/>
                <a:ea typeface="Calibri"/>
                <a:cs typeface="Times New Roman"/>
              </a:rPr>
              <a:t>Destijds</a:t>
            </a:r>
            <a:r>
              <a:rPr lang="nl-NL" sz="2200" i="1" dirty="0">
                <a:solidFill>
                  <a:srgbClr val="387038"/>
                </a:solidFill>
                <a:latin typeface="Century Gothic" panose="020B0502020202020204" pitchFamily="34" charset="0"/>
                <a:ea typeface="Calibri"/>
                <a:cs typeface="Times New Roman"/>
              </a:rPr>
              <a:t> gingen er rijtuigen mee aan boord.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heden, nu</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u="sng" dirty="0">
                <a:solidFill>
                  <a:srgbClr val="387038"/>
                </a:solidFill>
                <a:latin typeface="Century Gothic" panose="020B0502020202020204" pitchFamily="34" charset="0"/>
                <a:ea typeface="Calibri"/>
                <a:cs typeface="Times New Roman"/>
              </a:rPr>
              <a:t>Tegenwoordig</a:t>
            </a:r>
            <a:r>
              <a:rPr lang="nl-NL" sz="2200" i="1" dirty="0">
                <a:solidFill>
                  <a:srgbClr val="387038"/>
                </a:solidFill>
                <a:latin typeface="Century Gothic" panose="020B0502020202020204" pitchFamily="34" charset="0"/>
                <a:ea typeface="Calibri"/>
                <a:cs typeface="Times New Roman"/>
              </a:rPr>
              <a:t> nemen mensen een auto of camper mee aan boord.</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Stroomdiagram: Kaart 20"/>
          <p:cNvSpPr/>
          <p:nvPr/>
        </p:nvSpPr>
        <p:spPr>
          <a:xfrm>
            <a:off x="656418" y="2792102"/>
            <a:ext cx="3259420" cy="1273796"/>
          </a:xfrm>
          <a:prstGeom prst="flowChartPunchedCard">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743311" y="3051603"/>
            <a:ext cx="3072097" cy="830997"/>
          </a:xfrm>
          <a:prstGeom prst="rect">
            <a:avLst/>
          </a:prstGeom>
          <a:noFill/>
        </p:spPr>
        <p:txBody>
          <a:bodyPr wrap="square" rtlCol="0">
            <a:spAutoFit/>
          </a:bodyPr>
          <a:lstStyle/>
          <a:p>
            <a:r>
              <a:rPr lang="nl-NL" sz="4800" dirty="0">
                <a:solidFill>
                  <a:schemeClr val="accent4">
                    <a:lumMod val="75000"/>
                  </a:schemeClr>
                </a:solidFill>
                <a:latin typeface="Rockwell Condensed" panose="02060603050405020104" pitchFamily="18" charset="0"/>
              </a:rPr>
              <a:t>10 april 1912</a:t>
            </a:r>
          </a:p>
        </p:txBody>
      </p:sp>
      <p:sp>
        <p:nvSpPr>
          <p:cNvPr id="23" name="Stroomdiagram: Kaart 22"/>
          <p:cNvSpPr/>
          <p:nvPr/>
        </p:nvSpPr>
        <p:spPr>
          <a:xfrm>
            <a:off x="4860032" y="2778015"/>
            <a:ext cx="3888432" cy="1273796"/>
          </a:xfrm>
          <a:prstGeom prst="flowChartPunchedCar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5356213" y="2999414"/>
            <a:ext cx="5632374" cy="830997"/>
          </a:xfrm>
          <a:prstGeom prst="rect">
            <a:avLst/>
          </a:prstGeom>
          <a:noFill/>
        </p:spPr>
        <p:txBody>
          <a:bodyPr wrap="square" rtlCol="0">
            <a:spAutoFit/>
          </a:bodyPr>
          <a:lstStyle/>
          <a:p>
            <a:r>
              <a:rPr lang="nl-NL" sz="4800" dirty="0">
                <a:solidFill>
                  <a:schemeClr val="accent5">
                    <a:lumMod val="75000"/>
                  </a:schemeClr>
                </a:solidFill>
                <a:latin typeface="Rockwell Condensed" panose="02060603050405020104" pitchFamily="18" charset="0"/>
              </a:rPr>
              <a:t>15 juni 2021</a:t>
            </a:r>
          </a:p>
        </p:txBody>
      </p:sp>
    </p:spTree>
    <p:extLst>
      <p:ext uri="{BB962C8B-B14F-4D97-AF65-F5344CB8AC3E}">
        <p14:creationId xmlns:p14="http://schemas.microsoft.com/office/powerpoint/2010/main" val="44092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8" y="43228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zorgvuldig </a:t>
            </a:r>
          </a:p>
        </p:txBody>
      </p:sp>
      <p:sp>
        <p:nvSpPr>
          <p:cNvPr id="13" name="Tekstvak 2"/>
          <p:cNvSpPr txBox="1">
            <a:spLocks noChangeArrowheads="1"/>
          </p:cNvSpPr>
          <p:nvPr/>
        </p:nvSpPr>
        <p:spPr bwMode="auto">
          <a:xfrm>
            <a:off x="4427982" y="41223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slordig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latin typeface="Century Gothic" panose="020B0502020202020204" pitchFamily="34" charset="0"/>
                <a:ea typeface="Calibri"/>
                <a:cs typeface="Times New Roman"/>
              </a:rPr>
              <a:t>= voorzichtig en met veel aandacht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Ze ging heel </a:t>
            </a:r>
            <a:r>
              <a:rPr lang="nl-NL" sz="2000" i="1" u="sng" dirty="0">
                <a:solidFill>
                  <a:srgbClr val="387038"/>
                </a:solidFill>
                <a:latin typeface="Century Gothic" panose="020B0502020202020204" pitchFamily="34" charset="0"/>
                <a:ea typeface="Calibri"/>
                <a:cs typeface="Times New Roman"/>
              </a:rPr>
              <a:t>zorgvuldig</a:t>
            </a:r>
            <a:r>
              <a:rPr lang="nl-NL" sz="2000" i="1" dirty="0">
                <a:solidFill>
                  <a:srgbClr val="387038"/>
                </a:solidFill>
                <a:latin typeface="Century Gothic" panose="020B0502020202020204" pitchFamily="34" charset="0"/>
                <a:ea typeface="Calibri"/>
                <a:cs typeface="Times New Roman"/>
              </a:rPr>
              <a:t> met de ketting om.</a:t>
            </a:r>
            <a:endParaRPr lang="nl-NL" sz="12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0841" y="1516120"/>
            <a:ext cx="4226575" cy="45478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onverzorgd, niet zorgvuldig</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eigenaar gaat erg </a:t>
            </a:r>
            <a:r>
              <a:rPr lang="nl-NL" sz="2000" i="1" u="sng" dirty="0">
                <a:solidFill>
                  <a:srgbClr val="387038"/>
                </a:solidFill>
                <a:latin typeface="Century Gothic" panose="020B0502020202020204" pitchFamily="34" charset="0"/>
                <a:ea typeface="Calibri"/>
                <a:cs typeface="Times New Roman"/>
              </a:rPr>
              <a:t>slordig</a:t>
            </a:r>
            <a:r>
              <a:rPr lang="nl-NL" sz="2000" i="1" dirty="0">
                <a:solidFill>
                  <a:srgbClr val="387038"/>
                </a:solidFill>
                <a:latin typeface="Century Gothic" panose="020B0502020202020204" pitchFamily="34" charset="0"/>
                <a:ea typeface="Calibri"/>
                <a:cs typeface="Times New Roman"/>
              </a:rPr>
              <a:t> met deze slaapkamer om.</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A73862FE-CE1B-4954-B813-18A98E08C3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958" y="2379474"/>
            <a:ext cx="2992463" cy="2923406"/>
          </a:xfrm>
          <a:prstGeom prst="rect">
            <a:avLst/>
          </a:prstGeom>
        </p:spPr>
      </p:pic>
      <p:pic>
        <p:nvPicPr>
          <p:cNvPr id="4" name="Afbeelding 3" descr="Afbeelding met binnen, rommelig&#10;&#10;Automatisch gegenereerde beschrijving">
            <a:extLst>
              <a:ext uri="{FF2B5EF4-FFF2-40B4-BE49-F238E27FC236}">
                <a16:creationId xmlns:a16="http://schemas.microsoft.com/office/drawing/2014/main" id="{69006C07-7904-4941-9B74-B2B8CC3F28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5111" y="2492896"/>
            <a:ext cx="3833353" cy="2560680"/>
          </a:xfrm>
          <a:prstGeom prst="rect">
            <a:avLst/>
          </a:prstGeom>
        </p:spPr>
      </p:pic>
    </p:spTree>
    <p:extLst>
      <p:ext uri="{BB962C8B-B14F-4D97-AF65-F5344CB8AC3E}">
        <p14:creationId xmlns:p14="http://schemas.microsoft.com/office/powerpoint/2010/main" val="12941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8" y="43228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misleiden </a:t>
            </a:r>
          </a:p>
        </p:txBody>
      </p:sp>
      <p:sp>
        <p:nvSpPr>
          <p:cNvPr id="13" name="Tekstvak 2"/>
          <p:cNvSpPr txBox="1">
            <a:spLocks noChangeArrowheads="1"/>
          </p:cNvSpPr>
          <p:nvPr/>
        </p:nvSpPr>
        <p:spPr bwMode="auto">
          <a:xfrm>
            <a:off x="4851566" y="206538"/>
            <a:ext cx="3960442" cy="82119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de waarheid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latin typeface="Century Gothic" panose="020B0502020202020204" pitchFamily="34" charset="0"/>
                <a:ea typeface="Calibri"/>
                <a:cs typeface="Times New Roman"/>
              </a:rPr>
              <a:t>= iemand iets laten geloven wat niet klopt</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Ze zeggen dat sommige mensen op de boot zijn </a:t>
            </a:r>
            <a:r>
              <a:rPr lang="nl-NL" i="1" u="sng" dirty="0">
                <a:solidFill>
                  <a:srgbClr val="387038"/>
                </a:solidFill>
                <a:latin typeface="Century Gothic" panose="020B0502020202020204" pitchFamily="34" charset="0"/>
                <a:ea typeface="Calibri"/>
                <a:cs typeface="Times New Roman"/>
              </a:rPr>
              <a:t>misleid</a:t>
            </a:r>
            <a:r>
              <a:rPr lang="nl-NL"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0841" y="1516120"/>
            <a:ext cx="4226575" cy="45478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iemand iets vertellen wat werkelijk zo is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100"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Ik </a:t>
            </a:r>
            <a:r>
              <a:rPr lang="nl-NL" i="1" u="sng" dirty="0">
                <a:solidFill>
                  <a:srgbClr val="387038"/>
                </a:solidFill>
                <a:latin typeface="Century Gothic" panose="020B0502020202020204" pitchFamily="34" charset="0"/>
                <a:ea typeface="Calibri"/>
                <a:cs typeface="Times New Roman"/>
              </a:rPr>
              <a:t>spreek de waarheid</a:t>
            </a:r>
            <a:r>
              <a:rPr lang="nl-NL" i="1" dirty="0">
                <a:solidFill>
                  <a:srgbClr val="387038"/>
                </a:solidFill>
                <a:latin typeface="Century Gothic" panose="020B0502020202020204" pitchFamily="34" charset="0"/>
                <a:ea typeface="Calibri"/>
                <a:cs typeface="Times New Roman"/>
              </a:rPr>
              <a:t> als ik zeg dat deze broccoli groen is.</a:t>
            </a:r>
            <a:endParaRPr lang="nl-NL"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9D362305-FD94-4A80-9DF0-AAF30BFDAC87}"/>
              </a:ext>
            </a:extLst>
          </p:cNvPr>
          <p:cNvSpPr txBox="1">
            <a:spLocks noChangeArrowheads="1"/>
          </p:cNvSpPr>
          <p:nvPr/>
        </p:nvSpPr>
        <p:spPr bwMode="auto">
          <a:xfrm>
            <a:off x="4998301" y="661276"/>
            <a:ext cx="3960442" cy="82119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spreken</a:t>
            </a:r>
            <a:endParaRPr lang="nl-NL" sz="4800" dirty="0">
              <a:effectLst/>
              <a:latin typeface="Century Gothic" panose="020B0502020202020204" pitchFamily="34" charset="0"/>
              <a:ea typeface="Calibri"/>
              <a:cs typeface="Times New Roman"/>
            </a:endParaRPr>
          </a:p>
        </p:txBody>
      </p:sp>
      <p:pic>
        <p:nvPicPr>
          <p:cNvPr id="16" name="Afbeelding 15" descr="Afbeelding met buiten, transport&#10;&#10;Automatisch gegenereerde beschrijving">
            <a:extLst>
              <a:ext uri="{FF2B5EF4-FFF2-40B4-BE49-F238E27FC236}">
                <a16:creationId xmlns:a16="http://schemas.microsoft.com/office/drawing/2014/main" id="{4E21A391-FCC4-47E0-ADF4-638159C39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426" y="2464048"/>
            <a:ext cx="3434550" cy="2356101"/>
          </a:xfrm>
          <a:prstGeom prst="rect">
            <a:avLst/>
          </a:prstGeom>
        </p:spPr>
      </p:pic>
      <p:pic>
        <p:nvPicPr>
          <p:cNvPr id="5" name="Afbeelding 4" descr="Afbeelding met broccoli, groente, groen, rapini&#10;&#10;Automatisch gegenereerde beschrijving">
            <a:extLst>
              <a:ext uri="{FF2B5EF4-FFF2-40B4-BE49-F238E27FC236}">
                <a16:creationId xmlns:a16="http://schemas.microsoft.com/office/drawing/2014/main" id="{E0DCA825-7763-4A83-8ECA-3A36A813DD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9425" y="2544139"/>
            <a:ext cx="2650967" cy="2438889"/>
          </a:xfrm>
          <a:prstGeom prst="rect">
            <a:avLst/>
          </a:prstGeom>
        </p:spPr>
      </p:pic>
    </p:spTree>
    <p:extLst>
      <p:ext uri="{BB962C8B-B14F-4D97-AF65-F5344CB8AC3E}">
        <p14:creationId xmlns:p14="http://schemas.microsoft.com/office/powerpoint/2010/main" val="28213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15 </a:t>
            </a:r>
            <a:r>
              <a:rPr lang="nl-NL" dirty="0">
                <a:solidFill>
                  <a:srgbClr val="C00000"/>
                </a:solidFill>
                <a:latin typeface="Century Gothic" panose="020B0502020202020204" pitchFamily="34" charset="0"/>
              </a:rPr>
              <a:t>juni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398" y="43228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inhuldigen</a:t>
            </a:r>
            <a:r>
              <a:rPr lang="nl-NL" sz="4800" b="1" dirty="0">
                <a:solidFill>
                  <a:srgbClr val="387038"/>
                </a:solidFill>
                <a:effectLst/>
                <a:latin typeface="Century Gothic" panose="020B0502020202020204" pitchFamily="34" charset="0"/>
                <a:ea typeface="Calibri"/>
                <a:cs typeface="Times New Roman"/>
              </a:rPr>
              <a:t> </a:t>
            </a:r>
          </a:p>
        </p:txBody>
      </p:sp>
      <p:sp>
        <p:nvSpPr>
          <p:cNvPr id="13" name="Tekstvak 2"/>
          <p:cNvSpPr txBox="1">
            <a:spLocks noChangeArrowheads="1"/>
          </p:cNvSpPr>
          <p:nvPr/>
        </p:nvSpPr>
        <p:spPr bwMode="auto">
          <a:xfrm>
            <a:off x="4427982" y="412232"/>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aftreden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400" dirty="0">
                <a:latin typeface="Century Gothic" panose="020B0502020202020204" pitchFamily="34" charset="0"/>
                <a:ea typeface="Calibri"/>
                <a:cs typeface="Times New Roman"/>
              </a:rPr>
              <a:t>= feestelijk laten beginnen van belangrijk werk dat iemand gaat doen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Koning Willem Alexander werd feestelijk </a:t>
            </a:r>
            <a:r>
              <a:rPr lang="nl-NL" i="1" u="sng" dirty="0">
                <a:solidFill>
                  <a:srgbClr val="387038"/>
                </a:solidFill>
                <a:latin typeface="Century Gothic" panose="020B0502020202020204" pitchFamily="34" charset="0"/>
                <a:ea typeface="Calibri"/>
                <a:cs typeface="Times New Roman"/>
              </a:rPr>
              <a:t>ingehuldigd</a:t>
            </a:r>
            <a:r>
              <a:rPr lang="nl-NL"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6962" y="1485834"/>
            <a:ext cx="4226575" cy="47788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stoppen met een belangrijke baan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16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i="1" dirty="0">
                <a:solidFill>
                  <a:srgbClr val="387038"/>
                </a:solidFill>
                <a:latin typeface="Century Gothic" panose="020B0502020202020204" pitchFamily="34" charset="0"/>
                <a:ea typeface="Calibri"/>
                <a:cs typeface="Times New Roman"/>
              </a:rPr>
              <a:t>De moeder van Willem Alexander </a:t>
            </a:r>
            <a:r>
              <a:rPr lang="nl-NL" i="1" u="sng" dirty="0">
                <a:solidFill>
                  <a:srgbClr val="387038"/>
                </a:solidFill>
                <a:latin typeface="Century Gothic" panose="020B0502020202020204" pitchFamily="34" charset="0"/>
                <a:ea typeface="Calibri"/>
                <a:cs typeface="Times New Roman"/>
              </a:rPr>
              <a:t>treedt af</a:t>
            </a:r>
            <a:r>
              <a:rPr lang="nl-NL" i="1" dirty="0">
                <a:solidFill>
                  <a:srgbClr val="387038"/>
                </a:solidFill>
                <a:latin typeface="Century Gothic" panose="020B0502020202020204" pitchFamily="34" charset="0"/>
                <a:ea typeface="Calibri"/>
                <a:cs typeface="Times New Roman"/>
              </a:rPr>
              <a:t> op 30 april 2013.</a:t>
            </a:r>
            <a:endParaRPr lang="nl-NL"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961ED821-2520-4089-87FD-1E803C2A96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924944"/>
            <a:ext cx="3500297" cy="2042195"/>
          </a:xfrm>
          <a:prstGeom prst="rect">
            <a:avLst/>
          </a:prstGeom>
        </p:spPr>
      </p:pic>
      <p:pic>
        <p:nvPicPr>
          <p:cNvPr id="9" name="Afbeelding 8" descr="Afbeelding met persoon, binnen, tafel, eettafel&#10;&#10;Automatisch gegenereerde beschrijving">
            <a:extLst>
              <a:ext uri="{FF2B5EF4-FFF2-40B4-BE49-F238E27FC236}">
                <a16:creationId xmlns:a16="http://schemas.microsoft.com/office/drawing/2014/main" id="{F2C7EFE7-E6C3-41C4-9F84-DF8AA98DFC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703973"/>
            <a:ext cx="3400406" cy="2263166"/>
          </a:xfrm>
          <a:prstGeom prst="rect">
            <a:avLst/>
          </a:prstGeom>
        </p:spPr>
      </p:pic>
    </p:spTree>
    <p:extLst>
      <p:ext uri="{BB962C8B-B14F-4D97-AF65-F5344CB8AC3E}">
        <p14:creationId xmlns:p14="http://schemas.microsoft.com/office/powerpoint/2010/main" val="322419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742" y="394948"/>
            <a:ext cx="4737911"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restaureren</a:t>
            </a:r>
            <a:endParaRPr lang="nl-NL" sz="59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64417" y="405470"/>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repareren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55120"/>
            <a:ext cx="4226574" cy="47915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opknappen, iets weer maken zoals het vroeger was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Voor de expositie hebben ze vondsten </a:t>
            </a:r>
            <a:r>
              <a:rPr lang="nl-NL" sz="2000" i="1" u="sng" dirty="0">
                <a:solidFill>
                  <a:srgbClr val="387038"/>
                </a:solidFill>
                <a:latin typeface="Century Gothic" panose="020B0502020202020204" pitchFamily="34" charset="0"/>
                <a:ea typeface="Calibri"/>
                <a:cs typeface="Times New Roman"/>
              </a:rPr>
              <a:t>gerestaureerd</a:t>
            </a:r>
            <a:r>
              <a:rPr lang="nl-NL" sz="2000" i="1" dirty="0">
                <a:solidFill>
                  <a:srgbClr val="387038"/>
                </a:solidFill>
                <a:latin typeface="Century Gothic" panose="020B0502020202020204" pitchFamily="34" charset="0"/>
                <a:ea typeface="Calibri"/>
                <a:cs typeface="Times New Roman"/>
              </a:rPr>
              <a:t>.</a:t>
            </a:r>
            <a:endParaRPr lang="nl-NL" sz="2000" dirty="0">
              <a:latin typeface="Century Gothic" panose="020B0502020202020204" pitchFamily="34" charset="0"/>
              <a:ea typeface="Calibri"/>
              <a:cs typeface="Times New Roman"/>
            </a:endParaRPr>
          </a:p>
          <a:p>
            <a:pPr algn="ctr">
              <a:spcAft>
                <a:spcPts val="0"/>
              </a:spcAft>
            </a:pPr>
            <a:endParaRPr lang="nl-NL"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1" y="1555120"/>
            <a:ext cx="4226575" cy="46101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herstellen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i="1" dirty="0">
              <a:solidFill>
                <a:srgbClr val="387038"/>
              </a:solidFill>
              <a:latin typeface="Century Gothic" panose="020B0502020202020204" pitchFamily="34" charset="0"/>
              <a:ea typeface="Calibri"/>
              <a:cs typeface="Times New Roman"/>
            </a:endParaRPr>
          </a:p>
          <a:p>
            <a:pPr algn="ctr">
              <a:spcAft>
                <a:spcPts val="0"/>
              </a:spcAft>
            </a:pP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De ring die gevonden is op de Titanic moet eerst </a:t>
            </a:r>
            <a:r>
              <a:rPr lang="nl-NL" sz="2000" i="1" u="sng" dirty="0">
                <a:solidFill>
                  <a:srgbClr val="387038"/>
                </a:solidFill>
                <a:effectLst/>
                <a:latin typeface="Century Gothic" panose="020B0502020202020204" pitchFamily="34" charset="0"/>
                <a:ea typeface="Calibri"/>
                <a:cs typeface="Times New Roman"/>
              </a:rPr>
              <a:t>gerepareerd</a:t>
            </a:r>
            <a:r>
              <a:rPr lang="nl-NL" sz="2000" i="1" dirty="0">
                <a:solidFill>
                  <a:srgbClr val="387038"/>
                </a:solidFill>
                <a:effectLst/>
                <a:latin typeface="Century Gothic" panose="020B0502020202020204" pitchFamily="34" charset="0"/>
                <a:ea typeface="Calibri"/>
                <a:cs typeface="Times New Roman"/>
              </a:rPr>
              <a:t> worden. </a:t>
            </a: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binnen, werken, tafel, werktafel&#10;&#10;Automatisch gegenereerde beschrijving">
            <a:extLst>
              <a:ext uri="{FF2B5EF4-FFF2-40B4-BE49-F238E27FC236}">
                <a16:creationId xmlns:a16="http://schemas.microsoft.com/office/drawing/2014/main" id="{2CC9F29A-B0F5-4EB9-998E-E85F2F0991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932529"/>
            <a:ext cx="3384376" cy="2253995"/>
          </a:xfrm>
          <a:prstGeom prst="rect">
            <a:avLst/>
          </a:prstGeom>
        </p:spPr>
      </p:pic>
      <p:pic>
        <p:nvPicPr>
          <p:cNvPr id="2" name="Afbeelding 1">
            <a:extLst>
              <a:ext uri="{FF2B5EF4-FFF2-40B4-BE49-F238E27FC236}">
                <a16:creationId xmlns:a16="http://schemas.microsoft.com/office/drawing/2014/main" id="{06AD07B9-340F-443D-BC4C-823D5F7397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4497" y="2675618"/>
            <a:ext cx="3384376" cy="2260763"/>
          </a:xfrm>
          <a:prstGeom prst="rect">
            <a:avLst/>
          </a:prstGeom>
        </p:spPr>
      </p:pic>
    </p:spTree>
    <p:extLst>
      <p:ext uri="{BB962C8B-B14F-4D97-AF65-F5344CB8AC3E}">
        <p14:creationId xmlns:p14="http://schemas.microsoft.com/office/powerpoint/2010/main" val="321240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38979"/>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07704" y="476672"/>
            <a:ext cx="419337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07704" y="381550"/>
            <a:ext cx="420177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het</a:t>
            </a:r>
            <a:r>
              <a:rPr lang="nl-NL" sz="4800" b="1" dirty="0">
                <a:effectLst/>
                <a:latin typeface="Trebuchet MS" panose="020B0603020202020204" pitchFamily="34" charset="0"/>
                <a:ea typeface="Calibri"/>
                <a:cs typeface="Times New Roman"/>
              </a:rPr>
              <a:t> </a:t>
            </a:r>
            <a:r>
              <a:rPr lang="nl-NL" sz="4800" b="1" dirty="0">
                <a:latin typeface="Trebuchet MS" panose="020B0603020202020204" pitchFamily="34" charset="0"/>
                <a:ea typeface="Calibri"/>
                <a:cs typeface="Times New Roman"/>
              </a:rPr>
              <a:t>symbool</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757336"/>
            <a:ext cx="2615689" cy="5123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85627" y="3801674"/>
            <a:ext cx="2484095" cy="49814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Trebuchet MS" panose="020B0603020202020204" pitchFamily="34" charset="0"/>
                <a:ea typeface="Calibri"/>
                <a:cs typeface="Times New Roman"/>
              </a:rPr>
              <a:t>de wifi</a:t>
            </a:r>
            <a:endParaRPr lang="nl-NL" b="1" dirty="0">
              <a:effectLst/>
              <a:latin typeface="Trebuchet MS" panose="020B0603020202020204" pitchFamily="34" charset="0"/>
              <a:ea typeface="Calibri"/>
              <a:cs typeface="Times New Roman"/>
            </a:endParaRPr>
          </a:p>
        </p:txBody>
      </p:sp>
      <p:sp>
        <p:nvSpPr>
          <p:cNvPr id="9" name="Text Box 14"/>
          <p:cNvSpPr txBox="1"/>
          <p:nvPr/>
        </p:nvSpPr>
        <p:spPr>
          <a:xfrm>
            <a:off x="3100445" y="3763984"/>
            <a:ext cx="2839709" cy="5206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06337" y="3844637"/>
            <a:ext cx="2839709" cy="46774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Trebuchet MS" panose="020B0603020202020204" pitchFamily="34" charset="0"/>
                <a:ea typeface="Calibri"/>
                <a:cs typeface="Times New Roman"/>
              </a:rPr>
              <a:t>het geloof</a:t>
            </a:r>
            <a:endParaRPr lang="nl-NL" sz="1600" b="1" dirty="0">
              <a:effectLst/>
              <a:latin typeface="Trebuchet MS" panose="020B0603020202020204" pitchFamily="34" charset="0"/>
              <a:ea typeface="Calibri"/>
              <a:cs typeface="Times New Roman"/>
            </a:endParaRPr>
          </a:p>
        </p:txBody>
      </p:sp>
      <p:sp>
        <p:nvSpPr>
          <p:cNvPr id="11" name="Text Box 14"/>
          <p:cNvSpPr txBox="1"/>
          <p:nvPr/>
        </p:nvSpPr>
        <p:spPr>
          <a:xfrm>
            <a:off x="6062419" y="3757336"/>
            <a:ext cx="2715481" cy="52728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206622" y="3827641"/>
            <a:ext cx="2359705" cy="38667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Trebuchet MS" panose="020B0603020202020204" pitchFamily="34" charset="0"/>
                <a:ea typeface="Calibri"/>
                <a:cs typeface="Times New Roman"/>
              </a:rPr>
              <a:t>de liefde</a:t>
            </a:r>
            <a:endParaRPr lang="nl-NL" sz="3200" b="1" dirty="0">
              <a:effectLst/>
              <a:latin typeface="Trebuchet MS" panose="020B0603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5"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49714"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2549715" cy="18576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ding of teken met een speciale betekenis</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5D3B43DE-FC8F-4625-AC3A-051BA316E6F0}"/>
              </a:ext>
            </a:extLst>
          </p:cNvPr>
          <p:cNvPicPr>
            <a:picLocks noChangeAspect="1"/>
          </p:cNvPicPr>
          <p:nvPr/>
        </p:nvPicPr>
        <p:blipFill>
          <a:blip r:embed="rId6"/>
          <a:stretch>
            <a:fillRect/>
          </a:stretch>
        </p:blipFill>
        <p:spPr>
          <a:xfrm>
            <a:off x="785214" y="4365104"/>
            <a:ext cx="1842570" cy="1569222"/>
          </a:xfrm>
          <a:prstGeom prst="rect">
            <a:avLst/>
          </a:prstGeom>
        </p:spPr>
      </p:pic>
      <p:pic>
        <p:nvPicPr>
          <p:cNvPr id="3" name="Afbeelding 2">
            <a:extLst>
              <a:ext uri="{FF2B5EF4-FFF2-40B4-BE49-F238E27FC236}">
                <a16:creationId xmlns:a16="http://schemas.microsoft.com/office/drawing/2014/main" id="{F87385BE-D8E4-4A4E-AD4F-CAD239C72D26}"/>
              </a:ext>
            </a:extLst>
          </p:cNvPr>
          <p:cNvPicPr>
            <a:picLocks noChangeAspect="1"/>
          </p:cNvPicPr>
          <p:nvPr/>
        </p:nvPicPr>
        <p:blipFill>
          <a:blip r:embed="rId7"/>
          <a:stretch>
            <a:fillRect/>
          </a:stretch>
        </p:blipFill>
        <p:spPr>
          <a:xfrm>
            <a:off x="3779912" y="4352699"/>
            <a:ext cx="1216637" cy="1581628"/>
          </a:xfrm>
          <a:prstGeom prst="rect">
            <a:avLst/>
          </a:prstGeom>
        </p:spPr>
      </p:pic>
      <p:pic>
        <p:nvPicPr>
          <p:cNvPr id="18" name="Afbeelding 17" descr="Afbeelding met oceaanbodem&#10;&#10;Automatisch gegenereerde beschrijving">
            <a:extLst>
              <a:ext uri="{FF2B5EF4-FFF2-40B4-BE49-F238E27FC236}">
                <a16:creationId xmlns:a16="http://schemas.microsoft.com/office/drawing/2014/main" id="{B4C3925A-AA6D-48AA-893E-65C31E8F3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7305" y="4495441"/>
            <a:ext cx="2298127" cy="1296144"/>
          </a:xfrm>
          <a:prstGeom prst="rect">
            <a:avLst/>
          </a:prstGeom>
        </p:spPr>
      </p:pic>
    </p:spTree>
    <p:extLst>
      <p:ext uri="{BB962C8B-B14F-4D97-AF65-F5344CB8AC3E}">
        <p14:creationId xmlns:p14="http://schemas.microsoft.com/office/powerpoint/2010/main" val="177343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551" y="14656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52045" y="540613"/>
            <a:ext cx="617874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93803" y="484590"/>
            <a:ext cx="6436986"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800" b="1" dirty="0">
                <a:solidFill>
                  <a:prstClr val="black"/>
                </a:solidFill>
                <a:latin typeface="Century Gothic" panose="020B0502020202020204" pitchFamily="34" charset="0"/>
                <a:ea typeface="Calibri"/>
                <a:cs typeface="Times New Roman"/>
              </a:rPr>
              <a:t>het vervoermiddel</a:t>
            </a:r>
            <a:endPar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321848" y="3764769"/>
            <a:ext cx="2897760" cy="785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65981" y="3835908"/>
            <a:ext cx="2735541" cy="132343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3600" dirty="0">
                <a:solidFill>
                  <a:prstClr val="black"/>
                </a:solidFill>
                <a:latin typeface="Century Gothic" panose="020B0502020202020204" pitchFamily="34" charset="0"/>
                <a:ea typeface="Calibri"/>
                <a:cs typeface="Times New Roman"/>
              </a:rPr>
              <a:t>het rijtuig</a:t>
            </a:r>
            <a:endParaRPr kumimoji="0" lang="nl-NL" sz="360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1" name="Text Box 14"/>
          <p:cNvSpPr txBox="1"/>
          <p:nvPr/>
        </p:nvSpPr>
        <p:spPr>
          <a:xfrm>
            <a:off x="5990727" y="3760411"/>
            <a:ext cx="2860217" cy="790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02473" y="3825755"/>
            <a:ext cx="3007657" cy="955814"/>
          </a:xfrm>
          <a:prstGeom prst="rect">
            <a:avLst/>
          </a:prstGeom>
          <a:noFill/>
          <a:ln w="9525">
            <a:noFill/>
            <a:miter lim="800000"/>
            <a:headEnd/>
            <a:tailEnd/>
          </a:ln>
        </p:spPr>
        <p:txBody>
          <a:bodyPr rot="0" vert="horz" wrap="square" lIns="91440" tIns="45720" rIns="91440" bIns="45720" anchor="t" anchorCtr="0">
            <a:noAutofit/>
          </a:bodyPr>
          <a:lstStyle/>
          <a:p>
            <a:pPr lvl="0" algn="ctr">
              <a:lnSpc>
                <a:spcPct val="107000"/>
              </a:lnSpc>
              <a:spcAft>
                <a:spcPts val="800"/>
              </a:spcAft>
              <a:defRPr/>
            </a:pPr>
            <a:r>
              <a:rPr lang="nl-NL" sz="3600" dirty="0">
                <a:solidFill>
                  <a:prstClr val="black"/>
                </a:solidFill>
                <a:latin typeface="Century Gothic" panose="020B0502020202020204" pitchFamily="34" charset="0"/>
                <a:ea typeface="Calibri"/>
                <a:cs typeface="Times New Roman"/>
              </a:rPr>
              <a:t>de segway </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321848" y="2204864"/>
            <a:ext cx="2897760" cy="15372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327464" y="2136028"/>
            <a:ext cx="3007656" cy="1314802"/>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sz="2400" dirty="0">
                <a:latin typeface="Century Gothic" panose="020B0502020202020204" pitchFamily="34" charset="0"/>
              </a:rPr>
              <a:t>= de wagen die door één of meer paarden getrokken wordt</a:t>
            </a:r>
            <a:endParaRPr kumimoji="0" lang="nl-NL" sz="23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7" name="Text Box 14"/>
          <p:cNvSpPr txBox="1"/>
          <p:nvPr/>
        </p:nvSpPr>
        <p:spPr>
          <a:xfrm>
            <a:off x="3315137" y="3764769"/>
            <a:ext cx="2582528" cy="790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9" name="Tekstvak 8">
            <a:extLst>
              <a:ext uri="{FF2B5EF4-FFF2-40B4-BE49-F238E27FC236}">
                <a16:creationId xmlns:a16="http://schemas.microsoft.com/office/drawing/2014/main" id="{3ADEAA87-E465-4772-9814-61E4F61C5D4B}"/>
              </a:ext>
            </a:extLst>
          </p:cNvPr>
          <p:cNvSpPr txBox="1"/>
          <p:nvPr/>
        </p:nvSpPr>
        <p:spPr>
          <a:xfrm>
            <a:off x="3145655" y="3812629"/>
            <a:ext cx="3007656" cy="646331"/>
          </a:xfrm>
          <a:prstGeom prst="rect">
            <a:avLst/>
          </a:prstGeom>
          <a:noFill/>
        </p:spPr>
        <p:txBody>
          <a:bodyPr wrap="square" rtlCol="0">
            <a:spAutoFit/>
          </a:bodyPr>
          <a:lstStyle/>
          <a:p>
            <a:pPr algn="ctr"/>
            <a:r>
              <a:rPr lang="nl-NL" sz="3600" dirty="0">
                <a:latin typeface="Century Gothic" panose="020B0502020202020204" pitchFamily="34" charset="0"/>
              </a:rPr>
              <a:t>de bakfiets</a:t>
            </a:r>
          </a:p>
        </p:txBody>
      </p:sp>
      <p:pic>
        <p:nvPicPr>
          <p:cNvPr id="13" name="Afbeelding 12" descr="Afbeelding met buiten, grond, boom, weg&#10;&#10;Automatisch gegenereerde beschrijving">
            <a:extLst>
              <a:ext uri="{FF2B5EF4-FFF2-40B4-BE49-F238E27FC236}">
                <a16:creationId xmlns:a16="http://schemas.microsoft.com/office/drawing/2014/main" id="{6BC5DA68-362D-44E0-95DC-ECE0AC5D79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4365" y="4640108"/>
            <a:ext cx="1584176" cy="1973971"/>
          </a:xfrm>
          <a:prstGeom prst="rect">
            <a:avLst/>
          </a:prstGeom>
        </p:spPr>
      </p:pic>
      <p:pic>
        <p:nvPicPr>
          <p:cNvPr id="23" name="Afbeelding 22" descr="Afbeelding met buiten, vrouw, rijden, trekken&#10;&#10;Automatisch gegenereerde beschrijving">
            <a:extLst>
              <a:ext uri="{FF2B5EF4-FFF2-40B4-BE49-F238E27FC236}">
                <a16:creationId xmlns:a16="http://schemas.microsoft.com/office/drawing/2014/main" id="{51FB753A-FDE2-4E4E-9696-B3568ED07E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9940" y="4665342"/>
            <a:ext cx="1942358" cy="1779259"/>
          </a:xfrm>
          <a:prstGeom prst="rect">
            <a:avLst/>
          </a:prstGeom>
        </p:spPr>
      </p:pic>
      <p:pic>
        <p:nvPicPr>
          <p:cNvPr id="26" name="Afbeelding 25" descr="Afbeelding met paard, wagon, getekend, trekken&#10;&#10;Automatisch gegenereerde beschrijving">
            <a:extLst>
              <a:ext uri="{FF2B5EF4-FFF2-40B4-BE49-F238E27FC236}">
                <a16:creationId xmlns:a16="http://schemas.microsoft.com/office/drawing/2014/main" id="{F4CD72B4-475D-4EDC-9B03-978E48A4BF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258" y="4665342"/>
            <a:ext cx="3300507" cy="1812655"/>
          </a:xfrm>
          <a:prstGeom prst="rect">
            <a:avLst/>
          </a:prstGeom>
        </p:spPr>
      </p:pic>
    </p:spTree>
    <p:extLst>
      <p:ext uri="{BB962C8B-B14F-4D97-AF65-F5344CB8AC3E}">
        <p14:creationId xmlns:p14="http://schemas.microsoft.com/office/powerpoint/2010/main" val="138197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20"/>
            <a:ext cx="9128770" cy="63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16015" y="2483498"/>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016015" y="2408106"/>
            <a:ext cx="439248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Trebuchet MS"/>
                <a:ea typeface="Calibri"/>
                <a:cs typeface="Times New Roman"/>
              </a:rPr>
              <a:t>de expositie</a:t>
            </a:r>
            <a:endParaRPr lang="nl-NL" sz="11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stCxn id="13" idx="2"/>
          </p:cNvCxnSpPr>
          <p:nvPr/>
        </p:nvCxnSpPr>
        <p:spPr>
          <a:xfrm flipH="1">
            <a:off x="4713815" y="1129268"/>
            <a:ext cx="468824" cy="1375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747673"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99993" y="4262249"/>
            <a:ext cx="39604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463989" y="4258240"/>
            <a:ext cx="40324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belangstelling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39138" y="522357"/>
            <a:ext cx="30870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83560" y="506092"/>
            <a:ext cx="308338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vondsten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43310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45578" y="4287653"/>
            <a:ext cx="24909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galerij</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5" name="Text Box 14"/>
          <p:cNvSpPr txBox="1"/>
          <p:nvPr/>
        </p:nvSpPr>
        <p:spPr>
          <a:xfrm>
            <a:off x="458215" y="3199751"/>
            <a:ext cx="6622258" cy="9324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5"/>
          <p:cNvSpPr txBox="1"/>
          <p:nvPr/>
        </p:nvSpPr>
        <p:spPr>
          <a:xfrm>
            <a:off x="458214" y="3174752"/>
            <a:ext cx="6622259" cy="1384995"/>
          </a:xfrm>
          <a:prstGeom prst="rect">
            <a:avLst/>
          </a:prstGeom>
          <a:noFill/>
        </p:spPr>
        <p:txBody>
          <a:bodyPr wrap="square" rtlCol="0">
            <a:spAutoFit/>
          </a:bodyPr>
          <a:lstStyle/>
          <a:p>
            <a:r>
              <a:rPr lang="nl-NL" sz="2800" dirty="0">
                <a:latin typeface="Century Gothic" panose="020B0502020202020204" pitchFamily="34" charset="0"/>
              </a:rPr>
              <a:t>= de tentoonstelling, de plek waar je alles kunt zien over een onderwerp</a:t>
            </a:r>
          </a:p>
          <a:p>
            <a:endParaRPr lang="nl-NL" sz="2800" dirty="0"/>
          </a:p>
        </p:txBody>
      </p:sp>
      <p:pic>
        <p:nvPicPr>
          <p:cNvPr id="18" name="Afbeelding 17" descr="Afbeelding met binnen, kamer, scène, tafel&#10;&#10;Automatisch gegenereerde beschrijving">
            <a:extLst>
              <a:ext uri="{FF2B5EF4-FFF2-40B4-BE49-F238E27FC236}">
                <a16:creationId xmlns:a16="http://schemas.microsoft.com/office/drawing/2014/main" id="{2A2D4110-B8DE-4AC1-AF74-FD0BE164AC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923" y="4993966"/>
            <a:ext cx="1524000" cy="984504"/>
          </a:xfrm>
          <a:prstGeom prst="rect">
            <a:avLst/>
          </a:prstGeom>
        </p:spPr>
      </p:pic>
      <p:pic>
        <p:nvPicPr>
          <p:cNvPr id="6" name="Afbeelding 5" descr="Afbeelding met binnen, meubels&#10;&#10;Automatisch gegenereerde beschrijving">
            <a:extLst>
              <a:ext uri="{FF2B5EF4-FFF2-40B4-BE49-F238E27FC236}">
                <a16:creationId xmlns:a16="http://schemas.microsoft.com/office/drawing/2014/main" id="{57D81DA1-B1B6-4621-8D97-1238F8FB34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774" y="1916026"/>
            <a:ext cx="1901087" cy="1254717"/>
          </a:xfrm>
          <a:prstGeom prst="rect">
            <a:avLst/>
          </a:prstGeom>
        </p:spPr>
      </p:pic>
      <p:pic>
        <p:nvPicPr>
          <p:cNvPr id="17" name="Afbeelding 16" descr="Afbeelding met tekst, binnen, tafel&#10;&#10;Automatisch gegenereerde beschrijving">
            <a:extLst>
              <a:ext uri="{FF2B5EF4-FFF2-40B4-BE49-F238E27FC236}">
                <a16:creationId xmlns:a16="http://schemas.microsoft.com/office/drawing/2014/main" id="{F0C6EE42-AE83-4A33-8CE8-502660E7E1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6941" y="368625"/>
            <a:ext cx="1992028" cy="1318722"/>
          </a:xfrm>
          <a:prstGeom prst="rect">
            <a:avLst/>
          </a:prstGeom>
        </p:spPr>
      </p:pic>
      <p:pic>
        <p:nvPicPr>
          <p:cNvPr id="21" name="Afbeelding 20" descr="Afbeelding met binnen, tafel&#10;&#10;Automatisch gegenereerde beschrijving">
            <a:extLst>
              <a:ext uri="{FF2B5EF4-FFF2-40B4-BE49-F238E27FC236}">
                <a16:creationId xmlns:a16="http://schemas.microsoft.com/office/drawing/2014/main" id="{3E309183-BAB8-4C93-87F5-9A623B74CC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7316" y="4922148"/>
            <a:ext cx="2378713" cy="1588980"/>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B7A3E0D-8755-4650-B653-1551870329E4}"/>
              </a:ext>
            </a:extLst>
          </p:cNvPr>
          <p:cNvPicPr>
            <a:picLocks noChangeAspect="1"/>
          </p:cNvPicPr>
          <p:nvPr/>
        </p:nvPicPr>
        <p:blipFill>
          <a:blip r:embed="rId2"/>
          <a:stretch>
            <a:fillRect/>
          </a:stretch>
        </p:blipFill>
        <p:spPr>
          <a:xfrm>
            <a:off x="2205037" y="14287"/>
            <a:ext cx="4733925" cy="6829425"/>
          </a:xfrm>
          <a:prstGeom prst="rect">
            <a:avLst/>
          </a:prstGeom>
        </p:spPr>
      </p:pic>
    </p:spTree>
    <p:extLst>
      <p:ext uri="{BB962C8B-B14F-4D97-AF65-F5344CB8AC3E}">
        <p14:creationId xmlns:p14="http://schemas.microsoft.com/office/powerpoint/2010/main" val="133445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in ontvangst nemen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2" name="Afbeelding 11" descr="Afbeelding met persoon, person, wijn, staand&#10;&#10;Automatisch gegenereerde beschrijving">
            <a:extLst>
              <a:ext uri="{FF2B5EF4-FFF2-40B4-BE49-F238E27FC236}">
                <a16:creationId xmlns:a16="http://schemas.microsoft.com/office/drawing/2014/main" id="{6A746160-414B-42D6-AED3-71CB2C1B11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1700" y="2611583"/>
            <a:ext cx="5200600" cy="4004462"/>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het rijtuig</a:t>
            </a:r>
            <a:endParaRPr lang="nl-NL" sz="6800" b="1" u="sng" dirty="0">
              <a:latin typeface="Century Gothic" panose="020B0502020202020204" pitchFamily="34" charset="0"/>
            </a:endParaRPr>
          </a:p>
        </p:txBody>
      </p:sp>
      <p:pic>
        <p:nvPicPr>
          <p:cNvPr id="9" name="Afbeelding 8" descr="Afbeelding met paard, wagon, getekend, trekken&#10;&#10;Automatisch gegenereerde beschrijving">
            <a:extLst>
              <a:ext uri="{FF2B5EF4-FFF2-40B4-BE49-F238E27FC236}">
                <a16:creationId xmlns:a16="http://schemas.microsoft.com/office/drawing/2014/main" id="{C5F692DB-EA75-4367-9DCC-D1756A875B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493269"/>
            <a:ext cx="8900245" cy="4888059"/>
          </a:xfrm>
          <a:prstGeom prst="rect">
            <a:avLst/>
          </a:prstGeom>
        </p:spPr>
      </p:pic>
    </p:spTree>
    <p:extLst>
      <p:ext uri="{BB962C8B-B14F-4D97-AF65-F5344CB8AC3E}">
        <p14:creationId xmlns:p14="http://schemas.microsoft.com/office/powerpoint/2010/main" val="245279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tegenwoordig</a:t>
            </a:r>
          </a:p>
        </p:txBody>
      </p:sp>
      <p:pic>
        <p:nvPicPr>
          <p:cNvPr id="2" name="Afbeelding 1">
            <a:extLst>
              <a:ext uri="{FF2B5EF4-FFF2-40B4-BE49-F238E27FC236}">
                <a16:creationId xmlns:a16="http://schemas.microsoft.com/office/drawing/2014/main" id="{BD776AE7-2D98-4165-858A-0EF078D5518E}"/>
              </a:ext>
            </a:extLst>
          </p:cNvPr>
          <p:cNvPicPr>
            <a:picLocks noChangeAspect="1"/>
          </p:cNvPicPr>
          <p:nvPr/>
        </p:nvPicPr>
        <p:blipFill>
          <a:blip r:embed="rId3"/>
          <a:stretch>
            <a:fillRect/>
          </a:stretch>
        </p:blipFill>
        <p:spPr>
          <a:xfrm>
            <a:off x="1187624" y="1896115"/>
            <a:ext cx="6798369" cy="2757021"/>
          </a:xfrm>
          <a:prstGeom prst="rect">
            <a:avLst/>
          </a:prstGeom>
        </p:spPr>
      </p:pic>
    </p:spTree>
    <p:extLst>
      <p:ext uri="{BB962C8B-B14F-4D97-AF65-F5344CB8AC3E}">
        <p14:creationId xmlns:p14="http://schemas.microsoft.com/office/powerpoint/2010/main" val="85549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inhuldigen</a:t>
            </a:r>
            <a:endParaRPr lang="nl-NL" sz="6800" b="1" u="sng" dirty="0">
              <a:latin typeface="Century Gothic" panose="020B0502020202020204" pitchFamily="34" charset="0"/>
            </a:endParaRPr>
          </a:p>
        </p:txBody>
      </p:sp>
      <p:pic>
        <p:nvPicPr>
          <p:cNvPr id="2" name="Afbeelding 1">
            <a:extLst>
              <a:ext uri="{FF2B5EF4-FFF2-40B4-BE49-F238E27FC236}">
                <a16:creationId xmlns:a16="http://schemas.microsoft.com/office/drawing/2014/main" id="{9F838FE4-D2FF-4092-B628-916A6567BAAE}"/>
              </a:ext>
            </a:extLst>
          </p:cNvPr>
          <p:cNvPicPr>
            <a:picLocks noChangeAspect="1"/>
          </p:cNvPicPr>
          <p:nvPr/>
        </p:nvPicPr>
        <p:blipFill>
          <a:blip r:embed="rId3"/>
          <a:stretch>
            <a:fillRect/>
          </a:stretch>
        </p:blipFill>
        <p:spPr>
          <a:xfrm>
            <a:off x="661987" y="1628800"/>
            <a:ext cx="7820025" cy="4562475"/>
          </a:xfrm>
          <a:prstGeom prst="rect">
            <a:avLst/>
          </a:prstGeom>
        </p:spPr>
      </p:pic>
      <p:sp>
        <p:nvSpPr>
          <p:cNvPr id="3" name="Tekstvak 2">
            <a:extLst>
              <a:ext uri="{FF2B5EF4-FFF2-40B4-BE49-F238E27FC236}">
                <a16:creationId xmlns:a16="http://schemas.microsoft.com/office/drawing/2014/main" id="{14A6D254-F93E-4C09-B597-39B452915CE6}"/>
              </a:ext>
            </a:extLst>
          </p:cNvPr>
          <p:cNvSpPr txBox="1"/>
          <p:nvPr/>
        </p:nvSpPr>
        <p:spPr>
          <a:xfrm>
            <a:off x="7524328" y="6191275"/>
            <a:ext cx="1080120" cy="307777"/>
          </a:xfrm>
          <a:prstGeom prst="rect">
            <a:avLst/>
          </a:prstGeom>
          <a:noFill/>
        </p:spPr>
        <p:txBody>
          <a:bodyPr wrap="square" rtlCol="0">
            <a:spAutoFit/>
          </a:bodyPr>
          <a:lstStyle/>
          <a:p>
            <a:r>
              <a:rPr lang="nl-NL" sz="1400" dirty="0"/>
              <a:t>Bron: AD.nl</a:t>
            </a:r>
          </a:p>
        </p:txBody>
      </p:sp>
    </p:spTree>
    <p:extLst>
      <p:ext uri="{BB962C8B-B14F-4D97-AF65-F5344CB8AC3E}">
        <p14:creationId xmlns:p14="http://schemas.microsoft.com/office/powerpoint/2010/main" val="135257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246495"/>
          </a:xfrm>
          <a:prstGeom prst="rect">
            <a:avLst/>
          </a:prstGeom>
          <a:noFill/>
        </p:spPr>
        <p:txBody>
          <a:bodyPr wrap="square" rtlCol="0">
            <a:spAutoFit/>
          </a:bodyPr>
          <a:lstStyle/>
          <a:p>
            <a:r>
              <a:rPr lang="nl-NL" sz="7500" b="1" u="sng" dirty="0">
                <a:latin typeface="Century Gothic" panose="020B0502020202020204" pitchFamily="34" charset="0"/>
              </a:rPr>
              <a:t>kolossaal</a:t>
            </a:r>
          </a:p>
        </p:txBody>
      </p:sp>
      <p:pic>
        <p:nvPicPr>
          <p:cNvPr id="4" name="Afbeelding 3" descr="Afbeelding met boot, buiten, water, lucht&#10;&#10;Automatisch gegenereerde beschrijving">
            <a:extLst>
              <a:ext uri="{FF2B5EF4-FFF2-40B4-BE49-F238E27FC236}">
                <a16:creationId xmlns:a16="http://schemas.microsoft.com/office/drawing/2014/main" id="{07F0D00E-3FDA-4345-BE81-743C3E6D8E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296820"/>
            <a:ext cx="8208912" cy="5467135"/>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misleiden</a:t>
            </a:r>
            <a:endParaRPr lang="nl-NL" sz="6800" b="1" u="sng" dirty="0">
              <a:latin typeface="Century Gothic" panose="020B0502020202020204" pitchFamily="34" charset="0"/>
            </a:endParaRPr>
          </a:p>
        </p:txBody>
      </p:sp>
      <p:pic>
        <p:nvPicPr>
          <p:cNvPr id="3" name="Afbeelding 2" descr="Afbeelding met buiten, transport&#10;&#10;Automatisch gegenereerde beschrijving">
            <a:extLst>
              <a:ext uri="{FF2B5EF4-FFF2-40B4-BE49-F238E27FC236}">
                <a16:creationId xmlns:a16="http://schemas.microsoft.com/office/drawing/2014/main" id="{8370855C-1281-4822-AA1C-4BC2AAF86E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84784"/>
            <a:ext cx="7272808" cy="4989146"/>
          </a:xfrm>
          <a:prstGeom prst="rect">
            <a:avLst/>
          </a:prstGeom>
        </p:spPr>
      </p:pic>
    </p:spTree>
    <p:extLst>
      <p:ext uri="{BB962C8B-B14F-4D97-AF65-F5344CB8AC3E}">
        <p14:creationId xmlns:p14="http://schemas.microsoft.com/office/powerpoint/2010/main" val="20956579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972</Words>
  <Application>Microsoft Office PowerPoint</Application>
  <PresentationFormat>Diavoorstelling (4:3)</PresentationFormat>
  <Paragraphs>279</Paragraphs>
  <Slides>24</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Rockwell Condensed</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929</cp:revision>
  <dcterms:created xsi:type="dcterms:W3CDTF">2020-12-15T09:16:44Z</dcterms:created>
  <dcterms:modified xsi:type="dcterms:W3CDTF">2021-06-15T09:46:58Z</dcterms:modified>
</cp:coreProperties>
</file>