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1357" r:id="rId2"/>
    <p:sldId id="548" r:id="rId3"/>
    <p:sldId id="1265" r:id="rId4"/>
    <p:sldId id="421" r:id="rId5"/>
    <p:sldId id="1243" r:id="rId6"/>
    <p:sldId id="1244" r:id="rId7"/>
    <p:sldId id="1314" r:id="rId8"/>
    <p:sldId id="1367" r:id="rId9"/>
    <p:sldId id="1266" r:id="rId10"/>
    <p:sldId id="1238" r:id="rId11"/>
    <p:sldId id="1291" r:id="rId12"/>
    <p:sldId id="1241" r:id="rId13"/>
    <p:sldId id="1245" r:id="rId14"/>
    <p:sldId id="934" r:id="rId15"/>
    <p:sldId id="428" r:id="rId16"/>
    <p:sldId id="1373" r:id="rId17"/>
    <p:sldId id="1374" r:id="rId18"/>
    <p:sldId id="1370" r:id="rId19"/>
    <p:sldId id="431" r:id="rId20"/>
    <p:sldId id="432" r:id="rId21"/>
    <p:sldId id="434" r:id="rId22"/>
    <p:sldId id="1371" r:id="rId23"/>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B4F499C-6223-491F-A0F5-9EF4750620DD}">
          <p14:sldIdLst>
            <p14:sldId id="1357"/>
            <p14:sldId id="548"/>
            <p14:sldId id="1265"/>
            <p14:sldId id="421"/>
            <p14:sldId id="1243"/>
            <p14:sldId id="1244"/>
            <p14:sldId id="1314"/>
            <p14:sldId id="1367"/>
            <p14:sldId id="1266"/>
            <p14:sldId id="1238"/>
            <p14:sldId id="1291"/>
            <p14:sldId id="1241"/>
            <p14:sldId id="1245"/>
            <p14:sldId id="934"/>
            <p14:sldId id="428"/>
            <p14:sldId id="1373"/>
            <p14:sldId id="1374"/>
            <p14:sldId id="1370"/>
            <p14:sldId id="431"/>
            <p14:sldId id="432"/>
            <p14:sldId id="434"/>
            <p14:sldId id="13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328C7E-815C-4896-B02C-759336953237}" v="5" dt="2021-04-05T16:03:35.35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89434" autoAdjust="0"/>
  </p:normalViewPr>
  <p:slideViewPr>
    <p:cSldViewPr>
      <p:cViewPr varScale="1">
        <p:scale>
          <a:sx n="64" d="100"/>
          <a:sy n="64" d="100"/>
        </p:scale>
        <p:origin x="150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dy" userId="bacdedf5-8e30-494b-ad8b-f27fa30c4f8d" providerId="ADAL" clId="{CB328C7E-815C-4896-B02C-759336953237}"/>
    <pc:docChg chg="modSld sldOrd">
      <pc:chgData name="Mandy" userId="bacdedf5-8e30-494b-ad8b-f27fa30c4f8d" providerId="ADAL" clId="{CB328C7E-815C-4896-B02C-759336953237}" dt="2021-04-05T16:03:35.357" v="3"/>
      <pc:docMkLst>
        <pc:docMk/>
      </pc:docMkLst>
      <pc:sldChg chg="delSp">
        <pc:chgData name="Mandy" userId="bacdedf5-8e30-494b-ad8b-f27fa30c4f8d" providerId="ADAL" clId="{CB328C7E-815C-4896-B02C-759336953237}" dt="2021-04-05T15:58:39.482" v="1" actId="478"/>
        <pc:sldMkLst>
          <pc:docMk/>
          <pc:sldMk cId="3682494385" sldId="1226"/>
        </pc:sldMkLst>
        <pc:picChg chg="del">
          <ac:chgData name="Mandy" userId="bacdedf5-8e30-494b-ad8b-f27fa30c4f8d" providerId="ADAL" clId="{CB328C7E-815C-4896-B02C-759336953237}" dt="2021-04-05T15:58:37.599" v="0" actId="478"/>
          <ac:picMkLst>
            <pc:docMk/>
            <pc:sldMk cId="3682494385" sldId="1226"/>
            <ac:picMk id="3" creationId="{6A2E3391-CA32-4594-8CBD-1BB8FC51E12A}"/>
          </ac:picMkLst>
        </pc:picChg>
        <pc:picChg chg="del">
          <ac:chgData name="Mandy" userId="bacdedf5-8e30-494b-ad8b-f27fa30c4f8d" providerId="ADAL" clId="{CB328C7E-815C-4896-B02C-759336953237}" dt="2021-04-05T15:58:39.482" v="1" actId="478"/>
          <ac:picMkLst>
            <pc:docMk/>
            <pc:sldMk cId="3682494385" sldId="1226"/>
            <ac:picMk id="4" creationId="{B0FB021A-4AA6-4E3C-98E1-0D1F81EAB281}"/>
          </ac:picMkLst>
        </pc:picChg>
      </pc:sldChg>
      <pc:sldChg chg="ord">
        <pc:chgData name="Mandy" userId="bacdedf5-8e30-494b-ad8b-f27fa30c4f8d" providerId="ADAL" clId="{CB328C7E-815C-4896-B02C-759336953237}" dt="2021-04-05T15:59:49.582" v="2"/>
        <pc:sldMkLst>
          <pc:docMk/>
          <pc:sldMk cId="1319180066" sldId="1265"/>
        </pc:sldMkLst>
      </pc:sldChg>
      <pc:sldChg chg="modSp">
        <pc:chgData name="Mandy" userId="bacdedf5-8e30-494b-ad8b-f27fa30c4f8d" providerId="ADAL" clId="{CB328C7E-815C-4896-B02C-759336953237}" dt="2021-04-05T16:03:35.357" v="3"/>
        <pc:sldMkLst>
          <pc:docMk/>
          <pc:sldMk cId="37490172" sldId="1357"/>
        </pc:sldMkLst>
        <pc:spChg chg="mod">
          <ac:chgData name="Mandy" userId="bacdedf5-8e30-494b-ad8b-f27fa30c4f8d" providerId="ADAL" clId="{CB328C7E-815C-4896-B02C-759336953237}" dt="2021-04-05T16:03:35.357" v="3"/>
          <ac:spMkLst>
            <pc:docMk/>
            <pc:sldMk cId="37490172" sldId="135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13-4-2021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13-4-2021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r>
              <a:rPr lang="nl-NL" sz="1400" b="0" dirty="0"/>
              <a:t>de archeoloog = iemand die in de grond zoekt naar spullen van vroeger</a:t>
            </a:r>
          </a:p>
          <a:p>
            <a:pPr marL="0" indent="0">
              <a:buNone/>
            </a:pPr>
            <a:r>
              <a:rPr lang="nl-NL" sz="1400" b="0" dirty="0"/>
              <a:t>eeuwenoud = erg oud</a:t>
            </a:r>
          </a:p>
          <a:p>
            <a:pPr marL="0" indent="0">
              <a:buNone/>
            </a:pPr>
            <a:r>
              <a:rPr lang="nl-NL" sz="1400" b="0" dirty="0"/>
              <a:t>een rol spelen = invloed hebben</a:t>
            </a:r>
          </a:p>
          <a:p>
            <a:pPr marL="0" indent="0">
              <a:buNone/>
            </a:pPr>
            <a:r>
              <a:rPr lang="nl-NL" sz="1400" b="0" dirty="0"/>
              <a:t>het voorwerp = het ding, je kunt het zien en pakken</a:t>
            </a:r>
          </a:p>
          <a:p>
            <a:pPr marL="0" indent="0">
              <a:buNone/>
            </a:pPr>
            <a:r>
              <a:rPr lang="nl-NL" sz="1400" b="0" dirty="0"/>
              <a:t>blijken = duidelijk worden</a:t>
            </a:r>
          </a:p>
          <a:p>
            <a:pPr marL="0" indent="0">
              <a:buNone/>
            </a:pPr>
            <a:r>
              <a:rPr lang="nl-NL" sz="1400" b="0" dirty="0"/>
              <a:t>het overblijfsel = iets wat over is</a:t>
            </a:r>
          </a:p>
          <a:p>
            <a:pPr marL="0" indent="0">
              <a:buNone/>
            </a:pPr>
            <a:r>
              <a:rPr lang="nl-NL" sz="1400" b="0" dirty="0"/>
              <a:t>vergelijken = kijken naar wat hetzelfde en wat anders is bij twee of meer dingen of mensen</a:t>
            </a:r>
          </a:p>
          <a:p>
            <a:pPr marL="0" indent="0">
              <a:buNone/>
            </a:pPr>
            <a:r>
              <a:rPr lang="nl-NL" sz="1400" b="0" dirty="0"/>
              <a:t>bedelven = helemaal met iets bedekken</a:t>
            </a:r>
          </a:p>
          <a:p>
            <a:pPr marL="0" indent="0">
              <a:buNone/>
            </a:pPr>
            <a:r>
              <a:rPr lang="nl-NL" sz="1400" b="0" dirty="0"/>
              <a:t>doorsnee = gewoon, niet bijzonder</a:t>
            </a:r>
          </a:p>
          <a:p>
            <a:pPr marL="0" indent="0">
              <a:buNone/>
            </a:pPr>
            <a:r>
              <a:rPr lang="nl-NL" sz="1400" b="0" dirty="0"/>
              <a:t>zeldzaam = heel bijzonder en het komt maar weinig voor</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3955366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60917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360090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506987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41800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6091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691071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13-4-2021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13-4-2021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13-4-2021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13-4-2021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13-4-2021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13-4-2021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13-4-2021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13-4-2021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13-4-2021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13-4-2021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13-4-2021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13-4-2021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5.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 Id="rId9"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9.jpe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tXgws5wHpK8"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 y="16412"/>
            <a:ext cx="9144001" cy="6830616"/>
          </a:xfrm>
        </p:spPr>
        <p:txBody>
          <a:bodyPr>
            <a:noAutofit/>
          </a:bodyPr>
          <a:lstStyle/>
          <a:p>
            <a:pPr marL="0" indent="0">
              <a:buNone/>
            </a:pPr>
            <a:r>
              <a:rPr lang="nl-NL" sz="2000" u="sng" dirty="0"/>
              <a:t>Semantisatieverhaal A:</a:t>
            </a:r>
            <a:br>
              <a:rPr lang="nl-NL" sz="2000" u="sng" dirty="0"/>
            </a:br>
            <a:r>
              <a:rPr lang="nl-NL" sz="2000" dirty="0"/>
              <a:t>Ik ben wel eens in Italië op vakantie geweest. Ik wist dat ik daar iets kon zien dat erg </a:t>
            </a:r>
            <a:r>
              <a:rPr lang="nl-NL" sz="2000" b="1" u="sng" dirty="0"/>
              <a:t>zeldzaam</a:t>
            </a:r>
            <a:r>
              <a:rPr lang="nl-NL" sz="2000" dirty="0"/>
              <a:t> is. Zeldzaam betekent </a:t>
            </a:r>
            <a:r>
              <a:rPr lang="nl-NL" sz="2000" b="1" i="1" dirty="0"/>
              <a:t>heel bijzonder en het komt maar weinig voor</a:t>
            </a:r>
            <a:r>
              <a:rPr lang="nl-NL" sz="2000" dirty="0"/>
              <a:t>. Er is daar een stad onder water. Een verzonken stad. (klik op de link en </a:t>
            </a:r>
            <a:r>
              <a:rPr lang="nl-NL" sz="2000" dirty="0">
                <a:solidFill>
                  <a:srgbClr val="00B050"/>
                </a:solidFill>
              </a:rPr>
              <a:t>start vanaf 4:20</a:t>
            </a:r>
            <a:r>
              <a:rPr lang="nl-NL" sz="2000" dirty="0"/>
              <a:t>) Alleen de </a:t>
            </a:r>
            <a:r>
              <a:rPr lang="nl-NL" sz="2000" b="1" u="sng" dirty="0"/>
              <a:t>eeuwenoude</a:t>
            </a:r>
            <a:r>
              <a:rPr lang="nl-NL" sz="2000" dirty="0"/>
              <a:t> kerktoren, die afkomstig is uit de 14e eeuw, is nog zichtbaar. De kerktoren is dus eeuwenoud of </a:t>
            </a:r>
            <a:r>
              <a:rPr lang="nl-NL" sz="2000" b="1" i="1" dirty="0"/>
              <a:t>erg oud</a:t>
            </a:r>
            <a:r>
              <a:rPr lang="nl-NL" sz="2000" dirty="0"/>
              <a:t>. De rest van de stad ligt nu onder water. Iemand vertelde mij dat je onder water prachtige dingen kan zien. Ook kun je de zeldzame kerk beklimmen. Je kunt er dus duiken, maar ook klimmen. Als je daar gaat duiken kun je misschien nog een mooi </a:t>
            </a:r>
            <a:r>
              <a:rPr lang="nl-NL" sz="2000" b="1" u="sng" dirty="0"/>
              <a:t>overblijfsel</a:t>
            </a:r>
            <a:r>
              <a:rPr lang="nl-NL" sz="2000" dirty="0"/>
              <a:t> vinden. Een overblijfsel is </a:t>
            </a:r>
            <a:r>
              <a:rPr lang="nl-NL" sz="2000" b="1" i="1" dirty="0"/>
              <a:t>iets wat over is</a:t>
            </a:r>
            <a:r>
              <a:rPr lang="nl-NL" sz="2000" dirty="0"/>
              <a:t>. Ik denk dat het voor </a:t>
            </a:r>
            <a:r>
              <a:rPr lang="nl-NL" sz="2000" b="1" u="sng" dirty="0"/>
              <a:t>archeologen</a:t>
            </a:r>
            <a:r>
              <a:rPr lang="nl-NL" sz="2000" dirty="0"/>
              <a:t> ook erg leuk is om daar te gaan duiken. De archeoloog is </a:t>
            </a:r>
            <a:r>
              <a:rPr lang="nl-NL" sz="2000" b="1" i="1" dirty="0"/>
              <a:t>iemand die in de grond zoekt naar spullen van vroeger</a:t>
            </a:r>
            <a:r>
              <a:rPr lang="nl-NL" sz="2000" dirty="0"/>
              <a:t>. Archeologen </a:t>
            </a:r>
            <a:r>
              <a:rPr lang="nl-NL" sz="2000" b="1" u="sng" dirty="0"/>
              <a:t>spelen</a:t>
            </a:r>
            <a:r>
              <a:rPr lang="nl-NL" sz="2000" u="sng" dirty="0"/>
              <a:t> </a:t>
            </a:r>
            <a:r>
              <a:rPr lang="nl-NL" sz="2000" b="1" u="sng" dirty="0"/>
              <a:t>een belangrijke rol</a:t>
            </a:r>
            <a:r>
              <a:rPr lang="nl-NL" sz="2000" b="1" dirty="0"/>
              <a:t> </a:t>
            </a:r>
            <a:r>
              <a:rPr lang="nl-NL" sz="2000" dirty="0"/>
              <a:t>bij het vinden van oude spullen. Ze </a:t>
            </a:r>
            <a:r>
              <a:rPr lang="nl-NL" sz="2000" b="1" i="1" dirty="0"/>
              <a:t>hebben dus veel invloed</a:t>
            </a:r>
            <a:r>
              <a:rPr lang="nl-NL" sz="2000" dirty="0"/>
              <a:t>. De spullen die ze vinden, liggen vaak </a:t>
            </a:r>
            <a:r>
              <a:rPr lang="nl-NL" sz="2000" b="1" u="sng" dirty="0"/>
              <a:t>bedolven</a:t>
            </a:r>
            <a:r>
              <a:rPr lang="nl-NL" sz="2000" dirty="0"/>
              <a:t> onder een laag zand. Het is dus </a:t>
            </a:r>
            <a:r>
              <a:rPr lang="nl-NL" sz="2000" b="1" i="1" dirty="0"/>
              <a:t>helemaal bedekt met zand</a:t>
            </a:r>
            <a:r>
              <a:rPr lang="nl-NL" sz="2000" dirty="0"/>
              <a:t>. Archeologen halen deze </a:t>
            </a:r>
            <a:r>
              <a:rPr lang="nl-NL" sz="2000" b="1" u="sng" dirty="0"/>
              <a:t>voorwerpen</a:t>
            </a:r>
            <a:r>
              <a:rPr lang="nl-NL" sz="2000" dirty="0"/>
              <a:t>, </a:t>
            </a:r>
            <a:r>
              <a:rPr lang="nl-NL" sz="2000" b="1" i="1" dirty="0"/>
              <a:t>de dingen die je kunt zien en pakken</a:t>
            </a:r>
            <a:r>
              <a:rPr lang="nl-NL" sz="2000" dirty="0"/>
              <a:t>, voorzichtig naar boven. Als het dan boven water komt en in elkaar wordt gezet, </a:t>
            </a:r>
            <a:r>
              <a:rPr lang="nl-NL" sz="2000" b="1" u="sng" dirty="0"/>
              <a:t>blijkt</a:t>
            </a:r>
            <a:r>
              <a:rPr lang="nl-NL" sz="2000" dirty="0"/>
              <a:t> vaak pas wat het is. Dan </a:t>
            </a:r>
            <a:r>
              <a:rPr lang="nl-NL" sz="2000" b="1" i="1" dirty="0"/>
              <a:t>wordt duidelijk</a:t>
            </a:r>
            <a:r>
              <a:rPr lang="nl-NL" sz="2000" dirty="0"/>
              <a:t> wat het is. Deze potten vinden archeologen wel vaker. Deze zijn voor hen </a:t>
            </a:r>
            <a:r>
              <a:rPr lang="nl-NL" sz="2000" b="1" u="sng" dirty="0"/>
              <a:t>doorsnee</a:t>
            </a:r>
            <a:r>
              <a:rPr lang="nl-NL" sz="2000" b="1" dirty="0"/>
              <a:t>, </a:t>
            </a:r>
            <a:r>
              <a:rPr lang="nl-NL" sz="2000" dirty="0"/>
              <a:t>dus</a:t>
            </a:r>
            <a:r>
              <a:rPr lang="nl-NL" sz="2000" b="1" dirty="0"/>
              <a:t> </a:t>
            </a:r>
            <a:r>
              <a:rPr lang="nl-NL" sz="2000" b="1" i="1" dirty="0"/>
              <a:t>gewoon en niet bijzonder</a:t>
            </a:r>
            <a:r>
              <a:rPr lang="nl-NL" sz="2000" dirty="0"/>
              <a:t>. Maar in Italië hebben ze ook een prachtige mozaïekvloer gevonden. Dat is juist heel bijzonder. Als je die vloer dan </a:t>
            </a:r>
            <a:r>
              <a:rPr lang="nl-NL" sz="2000" b="1" u="sng" dirty="0"/>
              <a:t>vergelijkt</a:t>
            </a:r>
            <a:r>
              <a:rPr lang="nl-NL" sz="2000" dirty="0"/>
              <a:t> met zo’n pot, is de vloer veel specialer. Dus als je </a:t>
            </a:r>
            <a:r>
              <a:rPr lang="nl-NL" sz="2000" b="1" i="1" dirty="0"/>
              <a:t>kijkt naar wat hetzelfde en wat anders is</a:t>
            </a:r>
            <a:r>
              <a:rPr lang="nl-NL" sz="2000" i="1" dirty="0"/>
              <a:t>, </a:t>
            </a:r>
            <a:r>
              <a:rPr lang="nl-NL" sz="2000" dirty="0"/>
              <a:t>zie je dat de vloer bijzonder is. Het lijkt me heel gaaf om die vloer eens te gaan bekijken onder water. Zou jij ook wel eens deze stad onder water willen bezoeken?</a:t>
            </a:r>
            <a:endParaRPr lang="nl-NL" sz="1600" i="1" dirty="0"/>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37490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het voorwerp</a:t>
            </a:r>
            <a:endParaRPr lang="nl-NL" sz="7200" b="1" u="sng" dirty="0">
              <a:latin typeface="Century Gothic" panose="020B0502020202020204" pitchFamily="34" charset="0"/>
            </a:endParaRPr>
          </a:p>
        </p:txBody>
      </p:sp>
      <p:pic>
        <p:nvPicPr>
          <p:cNvPr id="3" name="Afbeelding 2" descr="Afbeelding met rots&#10;&#10;Automatisch gegenereerde beschrijving">
            <a:extLst>
              <a:ext uri="{FF2B5EF4-FFF2-40B4-BE49-F238E27FC236}">
                <a16:creationId xmlns:a16="http://schemas.microsoft.com/office/drawing/2014/main" id="{0E764733-EE8A-4B9F-B164-6C73CCF3BB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2483768" y="1419384"/>
            <a:ext cx="3312368" cy="5219252"/>
          </a:xfrm>
          <a:prstGeom prst="rect">
            <a:avLst/>
          </a:prstGeom>
        </p:spPr>
      </p:pic>
    </p:spTree>
    <p:extLst>
      <p:ext uri="{BB962C8B-B14F-4D97-AF65-F5344CB8AC3E}">
        <p14:creationId xmlns:p14="http://schemas.microsoft.com/office/powerpoint/2010/main" val="391277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blijken</a:t>
            </a:r>
          </a:p>
        </p:txBody>
      </p:sp>
      <p:pic>
        <p:nvPicPr>
          <p:cNvPr id="3" name="Afbeelding 2">
            <a:extLst>
              <a:ext uri="{FF2B5EF4-FFF2-40B4-BE49-F238E27FC236}">
                <a16:creationId xmlns:a16="http://schemas.microsoft.com/office/drawing/2014/main" id="{4FEBAD2C-8F51-4907-969B-4EC30C9BD3E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38734" y="2348880"/>
            <a:ext cx="2808312" cy="2890643"/>
          </a:xfrm>
          <a:prstGeom prst="rect">
            <a:avLst/>
          </a:prstGeom>
        </p:spPr>
      </p:pic>
      <p:pic>
        <p:nvPicPr>
          <p:cNvPr id="5" name="Afbeelding 4" descr="Afbeelding met grond, buiten, rots, persoon&#10;&#10;Automatisch gegenereerde beschrijving">
            <a:extLst>
              <a:ext uri="{FF2B5EF4-FFF2-40B4-BE49-F238E27FC236}">
                <a16:creationId xmlns:a16="http://schemas.microsoft.com/office/drawing/2014/main" id="{E92C1C35-54BF-4F42-A45A-BDED299D73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2492896"/>
            <a:ext cx="3941301" cy="2632789"/>
          </a:xfrm>
          <a:prstGeom prst="rect">
            <a:avLst/>
          </a:prstGeom>
        </p:spPr>
      </p:pic>
      <p:sp>
        <p:nvSpPr>
          <p:cNvPr id="9" name="Pijl: rechts 8">
            <a:extLst>
              <a:ext uri="{FF2B5EF4-FFF2-40B4-BE49-F238E27FC236}">
                <a16:creationId xmlns:a16="http://schemas.microsoft.com/office/drawing/2014/main" id="{088D3F84-4D36-48E0-A626-370DCF85A98E}"/>
              </a:ext>
            </a:extLst>
          </p:cNvPr>
          <p:cNvSpPr/>
          <p:nvPr/>
        </p:nvSpPr>
        <p:spPr>
          <a:xfrm>
            <a:off x="4459480" y="3573016"/>
            <a:ext cx="983402" cy="513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79271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7384"/>
            <a:ext cx="9361040" cy="1323439"/>
          </a:xfrm>
          <a:prstGeom prst="rect">
            <a:avLst/>
          </a:prstGeom>
          <a:noFill/>
        </p:spPr>
        <p:txBody>
          <a:bodyPr wrap="square" rtlCol="0">
            <a:spAutoFit/>
          </a:bodyPr>
          <a:lstStyle/>
          <a:p>
            <a:r>
              <a:rPr lang="nl-NL" sz="8000" b="1" u="sng" dirty="0">
                <a:latin typeface="Century Gothic" panose="020B0502020202020204" pitchFamily="34" charset="0"/>
              </a:rPr>
              <a:t>doorsnee</a:t>
            </a:r>
          </a:p>
        </p:txBody>
      </p:sp>
      <p:pic>
        <p:nvPicPr>
          <p:cNvPr id="3" name="Afbeelding 2" descr="Afbeelding met grond, rots, buiten, steen&#10;&#10;Automatisch gegenereerde beschrijving">
            <a:extLst>
              <a:ext uri="{FF2B5EF4-FFF2-40B4-BE49-F238E27FC236}">
                <a16:creationId xmlns:a16="http://schemas.microsoft.com/office/drawing/2014/main" id="{F9CA9813-7178-4BD2-8AE6-2F6125CCC67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0057" y="1296055"/>
            <a:ext cx="7983885" cy="5301297"/>
          </a:xfrm>
          <a:prstGeom prst="rect">
            <a:avLst/>
          </a:prstGeom>
        </p:spPr>
      </p:pic>
    </p:spTree>
    <p:extLst>
      <p:ext uri="{BB962C8B-B14F-4D97-AF65-F5344CB8AC3E}">
        <p14:creationId xmlns:p14="http://schemas.microsoft.com/office/powerpoint/2010/main" val="3870861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44624"/>
            <a:ext cx="9504040" cy="1340768"/>
          </a:xfrm>
          <a:prstGeom prst="rect">
            <a:avLst/>
          </a:prstGeom>
        </p:spPr>
        <p:txBody>
          <a:bodyPr vert="horz" lIns="91440" tIns="45720" rIns="91440" bIns="45720" rtlCol="0" anchor="ctr">
            <a:noAutofit/>
          </a:bodyPr>
          <a:lstStyle/>
          <a:p>
            <a:pPr>
              <a:spcBef>
                <a:spcPct val="0"/>
              </a:spcBef>
              <a:spcAft>
                <a:spcPts val="600"/>
              </a:spcAft>
            </a:pPr>
            <a:r>
              <a:rPr lang="nl-NL" sz="7200" b="1" u="sng" dirty="0">
                <a:latin typeface="Century Gothic" panose="020B0502020202020204" pitchFamily="34" charset="0"/>
                <a:ea typeface="+mj-ea"/>
                <a:cs typeface="+mj-cs"/>
              </a:rPr>
              <a:t>vergelijken</a:t>
            </a:r>
            <a:endParaRPr lang="nl-NL" sz="7200" b="1" u="sng" kern="1200" dirty="0">
              <a:latin typeface="Century Gothic" panose="020B0502020202020204" pitchFamily="34" charset="0"/>
              <a:ea typeface="+mj-ea"/>
              <a:cs typeface="+mj-cs"/>
            </a:endParaRPr>
          </a:p>
        </p:txBody>
      </p:sp>
      <p:pic>
        <p:nvPicPr>
          <p:cNvPr id="3" name="Picture 2" descr="C:\Users\routledm\AppData\Local\Microsoft\Windows\Temporary Internet Files\Content.IE5\QB2I425M\shutterstock_1301949292.jpg">
            <a:extLst>
              <a:ext uri="{FF2B5EF4-FFF2-40B4-BE49-F238E27FC236}">
                <a16:creationId xmlns:a16="http://schemas.microsoft.com/office/drawing/2014/main" id="{01E96DF3-93C4-4518-9FB6-E95D688342B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2348880"/>
            <a:ext cx="3648405" cy="2736304"/>
          </a:xfrm>
          <a:prstGeom prst="rect">
            <a:avLst/>
          </a:prstGeom>
          <a:noFill/>
          <a:extLst>
            <a:ext uri="{909E8E84-426E-40DD-AFC4-6F175D3DCCD1}">
              <a14:hiddenFill xmlns:a14="http://schemas.microsoft.com/office/drawing/2010/main">
                <a:solidFill>
                  <a:srgbClr val="FFFFFF"/>
                </a:solidFill>
              </a14:hiddenFill>
            </a:ext>
          </a:extLst>
        </p:spPr>
      </p:pic>
      <p:sp>
        <p:nvSpPr>
          <p:cNvPr id="2" name="Pijl: links/rechts 1">
            <a:extLst>
              <a:ext uri="{FF2B5EF4-FFF2-40B4-BE49-F238E27FC236}">
                <a16:creationId xmlns:a16="http://schemas.microsoft.com/office/drawing/2014/main" id="{98C95BEA-D2BB-4B0F-91FB-B53EB918217C}"/>
              </a:ext>
            </a:extLst>
          </p:cNvPr>
          <p:cNvSpPr/>
          <p:nvPr/>
        </p:nvSpPr>
        <p:spPr>
          <a:xfrm>
            <a:off x="4307461" y="3501008"/>
            <a:ext cx="816093" cy="432048"/>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BE93A458-93E2-4CBC-9A26-B39CC294F4F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738734" y="2215676"/>
            <a:ext cx="2937722" cy="3023847"/>
          </a:xfrm>
          <a:prstGeom prst="rect">
            <a:avLst/>
          </a:prstGeom>
        </p:spPr>
      </p:pic>
    </p:spTree>
    <p:extLst>
      <p:ext uri="{BB962C8B-B14F-4D97-AF65-F5344CB8AC3E}">
        <p14:creationId xmlns:p14="http://schemas.microsoft.com/office/powerpoint/2010/main" val="4251169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zeldzaam</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heel bijzonder en er zijn er maar weinig van</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400" i="1" dirty="0">
              <a:solidFill>
                <a:srgbClr val="387038"/>
              </a:solidFill>
              <a:latin typeface="Trebuchet MS"/>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Deze stad onder water is erg </a:t>
            </a:r>
            <a:r>
              <a:rPr lang="nl-NL" sz="2400" i="1" u="sng" dirty="0">
                <a:solidFill>
                  <a:srgbClr val="387038"/>
                </a:solidFill>
                <a:latin typeface="Century Gothic" panose="020B0502020202020204" pitchFamily="34" charset="0"/>
                <a:ea typeface="Calibri"/>
                <a:cs typeface="Times New Roman"/>
              </a:rPr>
              <a:t>zeldzaam</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gewoon, </a:t>
            </a:r>
            <a:r>
              <a:rPr lang="nl-NL" sz="2800" dirty="0">
                <a:latin typeface="Century Gothic" panose="020B0502020202020204" pitchFamily="34" charset="0"/>
                <a:ea typeface="Calibri"/>
                <a:cs typeface="Times New Roman"/>
              </a:rPr>
              <a:t>niet bijzonder</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r>
              <a:rPr lang="nl-NL" dirty="0">
                <a:effectLst/>
                <a:latin typeface="Trebuchet MS"/>
                <a:ea typeface="Calibri"/>
                <a:cs typeface="Times New Roman"/>
              </a:rPr>
              <a:t>  </a:t>
            </a: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endParaRPr lang="nl-NL" sz="1100" dirty="0">
              <a:latin typeface="Calibri"/>
              <a:ea typeface="Calibri"/>
              <a:cs typeface="Times New Roman"/>
            </a:endParaRPr>
          </a:p>
          <a:p>
            <a:pPr>
              <a:lnSpc>
                <a:spcPct val="107000"/>
              </a:lnSpc>
              <a:spcAft>
                <a:spcPts val="0"/>
              </a:spcAft>
            </a:pPr>
            <a:endParaRPr lang="nl-NL" sz="700" dirty="0">
              <a:effectLst/>
              <a:latin typeface="Calibri"/>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Dit zijn </a:t>
            </a:r>
            <a:r>
              <a:rPr lang="nl-NL" sz="2400" i="1" u="sng" dirty="0">
                <a:solidFill>
                  <a:srgbClr val="387038"/>
                </a:solidFill>
                <a:latin typeface="Century Gothic" panose="020B0502020202020204" pitchFamily="34" charset="0"/>
                <a:ea typeface="Calibri"/>
                <a:cs typeface="Times New Roman"/>
              </a:rPr>
              <a:t>doorsnee</a:t>
            </a:r>
            <a:r>
              <a:rPr lang="nl-NL" sz="2400" i="1" dirty="0">
                <a:solidFill>
                  <a:srgbClr val="387038"/>
                </a:solidFill>
                <a:latin typeface="Century Gothic" panose="020B0502020202020204" pitchFamily="34" charset="0"/>
                <a:ea typeface="Calibri"/>
                <a:cs typeface="Times New Roman"/>
              </a:rPr>
              <a:t> huizen in Nederland.</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7" name="Picture 2" descr="C:\Users\routledm\AppData\Local\Microsoft\Windows\Temporary Internet Files\Content.Outlook\TEVPJI02\shutterstock_71313620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576" y="3189613"/>
            <a:ext cx="3143751" cy="17667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routledm\AppData\Local\Microsoft\Windows\Temporary Internet Files\Content.IE5\321VJ0A3\shutterstock_9600117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48064" y="2793602"/>
            <a:ext cx="3240360" cy="2158080"/>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2">
            <a:extLst>
              <a:ext uri="{FF2B5EF4-FFF2-40B4-BE49-F238E27FC236}">
                <a16:creationId xmlns:a16="http://schemas.microsoft.com/office/drawing/2014/main" id="{8F3DC2BC-6252-450A-A582-50DE826C29B9}"/>
              </a:ext>
            </a:extLst>
          </p:cNvPr>
          <p:cNvSpPr txBox="1">
            <a:spLocks noChangeArrowheads="1"/>
          </p:cNvSpPr>
          <p:nvPr/>
        </p:nvSpPr>
        <p:spPr bwMode="auto">
          <a:xfrm>
            <a:off x="4735959" y="28566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doorsnee</a:t>
            </a:r>
            <a:endParaRPr lang="nl-NL" sz="60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1094745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bedelven</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helemaal met iets bedekken</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400" i="1" dirty="0">
              <a:solidFill>
                <a:srgbClr val="387038"/>
              </a:solidFill>
              <a:latin typeface="Trebuchet MS"/>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Deze spullen liggen vaak </a:t>
            </a:r>
            <a:r>
              <a:rPr lang="nl-NL" sz="2400" i="1" u="sng" dirty="0">
                <a:solidFill>
                  <a:srgbClr val="387038"/>
                </a:solidFill>
                <a:latin typeface="Century Gothic" panose="020B0502020202020204" pitchFamily="34" charset="0"/>
                <a:ea typeface="Calibri"/>
                <a:cs typeface="Times New Roman"/>
              </a:rPr>
              <a:t>bedolven</a:t>
            </a:r>
            <a:r>
              <a:rPr lang="nl-NL" sz="2400" i="1" dirty="0">
                <a:solidFill>
                  <a:srgbClr val="387038"/>
                </a:solidFill>
                <a:latin typeface="Century Gothic" panose="020B0502020202020204" pitchFamily="34" charset="0"/>
                <a:ea typeface="Calibri"/>
                <a:cs typeface="Times New Roman"/>
              </a:rPr>
              <a:t> onder een laag zand.</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zichtbaar maken, door de bedekking weg te halen</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r>
              <a:rPr lang="nl-NL" dirty="0">
                <a:effectLst/>
                <a:latin typeface="Trebuchet MS"/>
                <a:ea typeface="Calibri"/>
                <a:cs typeface="Times New Roman"/>
              </a:rPr>
              <a:t>  </a:t>
            </a: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Dit voorwerp wordt heel voorzichtig </a:t>
            </a:r>
            <a:r>
              <a:rPr lang="nl-NL" sz="2400" i="1" u="sng" dirty="0">
                <a:solidFill>
                  <a:srgbClr val="387038"/>
                </a:solidFill>
                <a:latin typeface="Century Gothic" panose="020B0502020202020204" pitchFamily="34" charset="0"/>
                <a:ea typeface="Calibri"/>
                <a:cs typeface="Times New Roman"/>
              </a:rPr>
              <a:t>blootgelegd</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6" name="Tekstvak 2">
            <a:extLst>
              <a:ext uri="{FF2B5EF4-FFF2-40B4-BE49-F238E27FC236}">
                <a16:creationId xmlns:a16="http://schemas.microsoft.com/office/drawing/2014/main" id="{8F3DC2BC-6252-450A-A582-50DE826C29B9}"/>
              </a:ext>
            </a:extLst>
          </p:cNvPr>
          <p:cNvSpPr txBox="1">
            <a:spLocks noChangeArrowheads="1"/>
          </p:cNvSpPr>
          <p:nvPr/>
        </p:nvSpPr>
        <p:spPr bwMode="auto">
          <a:xfrm>
            <a:off x="4767617" y="386601"/>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blootleggen</a:t>
            </a:r>
            <a:endParaRPr lang="nl-NL" sz="6000" dirty="0">
              <a:effectLst/>
              <a:latin typeface="Century Gothic" panose="020B0502020202020204" pitchFamily="34" charset="0"/>
              <a:ea typeface="Calibri"/>
              <a:cs typeface="Times New Roman"/>
            </a:endParaRPr>
          </a:p>
        </p:txBody>
      </p:sp>
      <p:pic>
        <p:nvPicPr>
          <p:cNvPr id="13" name="Afbeelding 12" descr="Afbeelding met voedsel, container, schotel, plastic&#10;&#10;Automatisch gegenereerde beschrijving">
            <a:extLst>
              <a:ext uri="{FF2B5EF4-FFF2-40B4-BE49-F238E27FC236}">
                <a16:creationId xmlns:a16="http://schemas.microsoft.com/office/drawing/2014/main" id="{18DAC355-3608-4831-9738-80406000EF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2775" y="2708920"/>
            <a:ext cx="3126096" cy="2088232"/>
          </a:xfrm>
          <a:prstGeom prst="rect">
            <a:avLst/>
          </a:prstGeom>
        </p:spPr>
      </p:pic>
      <p:pic>
        <p:nvPicPr>
          <p:cNvPr id="9" name="Afbeelding 8" descr="Afbeelding met grond, buiten, persoon, stof&#10;&#10;Automatisch gegenereerde beschrijving">
            <a:extLst>
              <a:ext uri="{FF2B5EF4-FFF2-40B4-BE49-F238E27FC236}">
                <a16:creationId xmlns:a16="http://schemas.microsoft.com/office/drawing/2014/main" id="{5B7A1428-230D-4DD3-B7B4-0507502589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92080" y="3064575"/>
            <a:ext cx="2880320" cy="1924054"/>
          </a:xfrm>
          <a:prstGeom prst="rect">
            <a:avLst/>
          </a:prstGeom>
        </p:spPr>
      </p:pic>
    </p:spTree>
    <p:extLst>
      <p:ext uri="{BB962C8B-B14F-4D97-AF65-F5344CB8AC3E}">
        <p14:creationId xmlns:p14="http://schemas.microsoft.com/office/powerpoint/2010/main" val="1388138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489688"/>
            <a:ext cx="2808311" cy="7924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11470"/>
            <a:ext cx="2808312" cy="69463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23297" y="2781668"/>
            <a:ext cx="2850773" cy="136741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346543" y="4509120"/>
            <a:ext cx="2599252" cy="77304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a:latin typeface="Century Gothic" panose="020B0502020202020204" pitchFamily="34" charset="0"/>
                <a:ea typeface="Calibri"/>
                <a:cs typeface="Times New Roman"/>
              </a:rPr>
              <a:t>nieuw</a:t>
            </a:r>
            <a:endParaRPr lang="nl-NL" sz="1050" dirty="0">
              <a:effectLst/>
              <a:latin typeface="Century Gothic" panose="020B0502020202020204" pitchFamily="34" charset="0"/>
              <a:ea typeface="Calibri"/>
              <a:cs typeface="Times New Roman"/>
            </a:endParaRPr>
          </a:p>
        </p:txBody>
      </p:sp>
      <p:sp>
        <p:nvSpPr>
          <p:cNvPr id="9" name="Text Box 14"/>
          <p:cNvSpPr txBox="1"/>
          <p:nvPr/>
        </p:nvSpPr>
        <p:spPr>
          <a:xfrm>
            <a:off x="3254627" y="3898384"/>
            <a:ext cx="2496738"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oud</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897690" y="2646866"/>
            <a:ext cx="3138805" cy="102382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err="1">
                <a:latin typeface="Century Gothic" panose="020B0502020202020204" pitchFamily="34" charset="0"/>
                <a:ea typeface="Calibri"/>
                <a:cs typeface="Times New Roman"/>
              </a:rPr>
              <a:t>eeuwen-oud</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393005" y="476671"/>
            <a:ext cx="5835179" cy="120793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latin typeface="Century Gothic" panose="020B0502020202020204" pitchFamily="34" charset="0"/>
                <a:ea typeface="Calibri"/>
                <a:cs typeface="Times New Roman"/>
              </a:rPr>
              <a:t>Alleen de </a:t>
            </a:r>
            <a:r>
              <a:rPr lang="nl-NL" sz="2400" i="1" u="sng" dirty="0">
                <a:solidFill>
                  <a:srgbClr val="387038"/>
                </a:solidFill>
                <a:latin typeface="Century Gothic" panose="020B0502020202020204" pitchFamily="34" charset="0"/>
                <a:ea typeface="Calibri"/>
                <a:cs typeface="Times New Roman"/>
              </a:rPr>
              <a:t>eeuwenoude</a:t>
            </a:r>
            <a:r>
              <a:rPr lang="nl-NL" sz="2400" i="1" dirty="0">
                <a:solidFill>
                  <a:srgbClr val="387038"/>
                </a:solidFill>
                <a:latin typeface="Century Gothic" panose="020B0502020202020204" pitchFamily="34" charset="0"/>
                <a:ea typeface="Calibri"/>
                <a:cs typeface="Times New Roman"/>
              </a:rPr>
              <a:t> kerktoren, die afkomstig is uit de 14e eeuw, is nog zichtbaar</a:t>
            </a:r>
            <a:r>
              <a:rPr lang="nl-NL" sz="2400" i="1" dirty="0">
                <a:solidFill>
                  <a:srgbClr val="387038"/>
                </a:solidFill>
                <a:effectLst/>
                <a:latin typeface="Century Gothic" panose="020B0502020202020204" pitchFamily="34" charset="0"/>
                <a:ea typeface="Calibri"/>
                <a:cs typeface="Times New Roman"/>
              </a:rPr>
              <a:t>.</a:t>
            </a:r>
            <a:endParaRPr lang="nl-NL" sz="1200" i="1"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830499" cy="54080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041706" y="4293096"/>
            <a:ext cx="2994789"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erg oud</a:t>
            </a:r>
            <a:endParaRPr lang="nl-NL" sz="1050" dirty="0">
              <a:effectLst/>
              <a:latin typeface="Century Gothic" panose="020B0502020202020204" pitchFamily="34" charset="0"/>
              <a:ea typeface="Calibri"/>
              <a:cs typeface="Times New Roman"/>
            </a:endParaRPr>
          </a:p>
        </p:txBody>
      </p:sp>
      <p:pic>
        <p:nvPicPr>
          <p:cNvPr id="13" name="Afbeelding 12">
            <a:extLst>
              <a:ext uri="{FF2B5EF4-FFF2-40B4-BE49-F238E27FC236}">
                <a16:creationId xmlns:a16="http://schemas.microsoft.com/office/drawing/2014/main" id="{4F25AEB1-E917-40F3-9742-1912BE9ECA4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43526" y="1153087"/>
            <a:ext cx="2808312" cy="1593252"/>
          </a:xfrm>
          <a:prstGeom prst="rect">
            <a:avLst/>
          </a:prstGeom>
        </p:spPr>
      </p:pic>
      <p:pic>
        <p:nvPicPr>
          <p:cNvPr id="18" name="Picture 2" descr="C:\Users\routledm\AppData\Local\Microsoft\Windows\Temporary Internet Files\Content.IE5\321VJ0A3\shutterstock_96001175.jpg">
            <a:extLst>
              <a:ext uri="{FF2B5EF4-FFF2-40B4-BE49-F238E27FC236}">
                <a16:creationId xmlns:a16="http://schemas.microsoft.com/office/drawing/2014/main" id="{8F62AA16-2167-4604-9572-D95038613D3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35448" y="2394312"/>
            <a:ext cx="2295686" cy="1528927"/>
          </a:xfrm>
          <a:prstGeom prst="rect">
            <a:avLst/>
          </a:prstGeom>
          <a:noFill/>
          <a:extLst>
            <a:ext uri="{909E8E84-426E-40DD-AFC4-6F175D3DCCD1}">
              <a14:hiddenFill xmlns:a14="http://schemas.microsoft.com/office/drawing/2010/main">
                <a:solidFill>
                  <a:srgbClr val="FFFFFF"/>
                </a:solidFill>
              </a14:hiddenFill>
            </a:ext>
          </a:extLst>
        </p:spPr>
      </p:pic>
      <p:pic>
        <p:nvPicPr>
          <p:cNvPr id="19" name="Afbeelding 18" descr="Afbeelding met gebouw, lucht, buiten, huis&#10;&#10;Automatisch gegenereerde beschrijving">
            <a:extLst>
              <a:ext uri="{FF2B5EF4-FFF2-40B4-BE49-F238E27FC236}">
                <a16:creationId xmlns:a16="http://schemas.microsoft.com/office/drawing/2014/main" id="{84A16412-329A-4011-AA1D-A28B385679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6543" y="2657719"/>
            <a:ext cx="2611735" cy="1744639"/>
          </a:xfrm>
          <a:prstGeom prst="rect">
            <a:avLst/>
          </a:prstGeom>
        </p:spPr>
      </p:pic>
    </p:spTree>
    <p:extLst>
      <p:ext uri="{BB962C8B-B14F-4D97-AF65-F5344CB8AC3E}">
        <p14:creationId xmlns:p14="http://schemas.microsoft.com/office/powerpoint/2010/main" val="2031561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489688"/>
            <a:ext cx="2808311" cy="7924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11470"/>
            <a:ext cx="2808312" cy="69463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23297" y="3331050"/>
            <a:ext cx="2850773" cy="81802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173271" y="4509121"/>
            <a:ext cx="2964807" cy="77304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de vondst</a:t>
            </a:r>
            <a:endParaRPr lang="nl-NL" sz="1050" dirty="0">
              <a:effectLst/>
              <a:latin typeface="Century Gothic" panose="020B0502020202020204" pitchFamily="34" charset="0"/>
              <a:ea typeface="Calibri"/>
              <a:cs typeface="Times New Roman"/>
            </a:endParaRPr>
          </a:p>
        </p:txBody>
      </p:sp>
      <p:sp>
        <p:nvSpPr>
          <p:cNvPr id="9" name="Text Box 14"/>
          <p:cNvSpPr txBox="1"/>
          <p:nvPr/>
        </p:nvSpPr>
        <p:spPr>
          <a:xfrm>
            <a:off x="3073233" y="4048607"/>
            <a:ext cx="2945427" cy="5361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latin typeface="Century Gothic" panose="020B0502020202020204" pitchFamily="34" charset="0"/>
                <a:ea typeface="Calibri"/>
                <a:cs typeface="Times New Roman"/>
              </a:rPr>
              <a:t>onderzoeken</a:t>
            </a:r>
            <a:endParaRPr lang="nl-NL" sz="800" dirty="0">
              <a:effectLst/>
              <a:latin typeface="Century Gothic" panose="020B0502020202020204" pitchFamily="34" charset="0"/>
              <a:ea typeface="Calibri"/>
              <a:cs typeface="Times New Roman"/>
            </a:endParaRPr>
          </a:p>
        </p:txBody>
      </p:sp>
      <p:sp>
        <p:nvSpPr>
          <p:cNvPr id="10" name="Text Box 14"/>
          <p:cNvSpPr txBox="1"/>
          <p:nvPr/>
        </p:nvSpPr>
        <p:spPr>
          <a:xfrm>
            <a:off x="6161334" y="3347267"/>
            <a:ext cx="2490734" cy="81802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blijken</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412533" y="439027"/>
            <a:ext cx="5835179" cy="120793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latin typeface="Century Gothic" panose="020B0502020202020204" pitchFamily="34" charset="0"/>
                <a:ea typeface="Calibri"/>
                <a:cs typeface="Times New Roman"/>
              </a:rPr>
              <a:t>Als het dan in elkaar wordt gezet, </a:t>
            </a:r>
            <a:r>
              <a:rPr lang="nl-NL" sz="2400" i="1" u="sng" dirty="0">
                <a:solidFill>
                  <a:srgbClr val="387038"/>
                </a:solidFill>
                <a:latin typeface="Century Gothic" panose="020B0502020202020204" pitchFamily="34" charset="0"/>
                <a:ea typeface="Calibri"/>
                <a:cs typeface="Times New Roman"/>
              </a:rPr>
              <a:t>blijkt</a:t>
            </a:r>
            <a:r>
              <a:rPr lang="nl-NL" sz="2400" i="1" dirty="0">
                <a:solidFill>
                  <a:srgbClr val="387038"/>
                </a:solidFill>
                <a:latin typeface="Century Gothic" panose="020B0502020202020204" pitchFamily="34" charset="0"/>
                <a:ea typeface="Calibri"/>
                <a:cs typeface="Times New Roman"/>
              </a:rPr>
              <a:t> vaak pas wat het is.</a:t>
            </a:r>
            <a:endParaRPr lang="nl-NL" sz="1200" i="1"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830499" cy="54080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041706" y="4293096"/>
            <a:ext cx="3050186"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duidelijk worden</a:t>
            </a:r>
            <a:endParaRPr lang="nl-NL" sz="1050" dirty="0">
              <a:effectLst/>
              <a:latin typeface="Century Gothic" panose="020B0502020202020204" pitchFamily="34" charset="0"/>
              <a:ea typeface="Calibri"/>
              <a:cs typeface="Times New Roman"/>
            </a:endParaRPr>
          </a:p>
        </p:txBody>
      </p:sp>
      <p:pic>
        <p:nvPicPr>
          <p:cNvPr id="13" name="Afbeelding 12" descr="Afbeelding met grond, buiten, rots, persoon&#10;&#10;Automatisch gegenereerde beschrijving">
            <a:extLst>
              <a:ext uri="{FF2B5EF4-FFF2-40B4-BE49-F238E27FC236}">
                <a16:creationId xmlns:a16="http://schemas.microsoft.com/office/drawing/2014/main" id="{21C79EBC-9D26-4152-B484-1619492694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2787" y="2628588"/>
            <a:ext cx="2691142" cy="1797682"/>
          </a:xfrm>
          <a:prstGeom prst="rect">
            <a:avLst/>
          </a:prstGeom>
        </p:spPr>
      </p:pic>
      <p:pic>
        <p:nvPicPr>
          <p:cNvPr id="14" name="Afbeelding 13">
            <a:extLst>
              <a:ext uri="{FF2B5EF4-FFF2-40B4-BE49-F238E27FC236}">
                <a16:creationId xmlns:a16="http://schemas.microsoft.com/office/drawing/2014/main" id="{FDFBA14F-CB8D-4207-8CAE-C03015D336D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64531" y="655712"/>
            <a:ext cx="2490734" cy="2563755"/>
          </a:xfrm>
          <a:prstGeom prst="rect">
            <a:avLst/>
          </a:prstGeom>
        </p:spPr>
      </p:pic>
      <p:pic>
        <p:nvPicPr>
          <p:cNvPr id="18" name="Afbeelding 17" descr="Afbeelding met persoon, binnen&#10;&#10;Automatisch gegenereerde beschrijving">
            <a:extLst>
              <a:ext uri="{FF2B5EF4-FFF2-40B4-BE49-F238E27FC236}">
                <a16:creationId xmlns:a16="http://schemas.microsoft.com/office/drawing/2014/main" id="{D85B030E-CDD0-4356-9BE3-5F068E5088B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99106" y="2169484"/>
            <a:ext cx="2691140" cy="1797682"/>
          </a:xfrm>
          <a:prstGeom prst="rect">
            <a:avLst/>
          </a:prstGeom>
        </p:spPr>
      </p:pic>
    </p:spTree>
    <p:extLst>
      <p:ext uri="{BB962C8B-B14F-4D97-AF65-F5344CB8AC3E}">
        <p14:creationId xmlns:p14="http://schemas.microsoft.com/office/powerpoint/2010/main" val="1731796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07703" y="476672"/>
            <a:ext cx="4193378"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1907703" y="404664"/>
            <a:ext cx="4248471"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voorwerp</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681028"/>
            <a:ext cx="1706906" cy="9721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416822" y="3629794"/>
            <a:ext cx="1778914" cy="9513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effectLst/>
                <a:latin typeface="Century Gothic" panose="020B0502020202020204" pitchFamily="34" charset="0"/>
                <a:ea typeface="Calibri"/>
                <a:cs typeface="Times New Roman"/>
              </a:rPr>
              <a:t>het souvenir</a:t>
            </a:r>
          </a:p>
        </p:txBody>
      </p:sp>
      <p:sp>
        <p:nvSpPr>
          <p:cNvPr id="9" name="Text Box 14"/>
          <p:cNvSpPr txBox="1"/>
          <p:nvPr/>
        </p:nvSpPr>
        <p:spPr>
          <a:xfrm>
            <a:off x="2452063" y="3699030"/>
            <a:ext cx="1903913"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2411760" y="3681028"/>
            <a:ext cx="2016224" cy="8631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b="1" dirty="0">
                <a:effectLst/>
                <a:latin typeface="Century Gothic" panose="020B0502020202020204" pitchFamily="34" charset="0"/>
                <a:ea typeface="Calibri"/>
                <a:cs typeface="Times New Roman"/>
              </a:rPr>
              <a:t>de ansichtkaart</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67249" y="3428038"/>
            <a:ext cx="168007" cy="298720"/>
          </a:xfrm>
          <a:prstGeom prst="rect">
            <a:avLst/>
          </a:prstGeom>
        </p:spPr>
      </p:pic>
      <p:sp>
        <p:nvSpPr>
          <p:cNvPr id="13" name="Text Box 14"/>
          <p:cNvSpPr txBox="1"/>
          <p:nvPr/>
        </p:nvSpPr>
        <p:spPr>
          <a:xfrm>
            <a:off x="6228184" y="476672"/>
            <a:ext cx="2520280" cy="147571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4" y="526738"/>
            <a:ext cx="2679447" cy="142564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ding, je kunt het zien en pakken</a:t>
            </a:r>
            <a:endParaRPr lang="nl-NL" sz="1100" dirty="0">
              <a:effectLst/>
              <a:latin typeface="Century Gothic" panose="020B0502020202020204" pitchFamily="34" charset="0"/>
              <a:ea typeface="Calibri"/>
              <a:cs typeface="Times New Roman"/>
            </a:endParaRPr>
          </a:p>
        </p:txBody>
      </p:sp>
      <p:sp>
        <p:nvSpPr>
          <p:cNvPr id="18" name="Text Box 14"/>
          <p:cNvSpPr txBox="1"/>
          <p:nvPr/>
        </p:nvSpPr>
        <p:spPr>
          <a:xfrm>
            <a:off x="4666179" y="3705525"/>
            <a:ext cx="1850037"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9" name="Tekstvak 2"/>
          <p:cNvSpPr txBox="1">
            <a:spLocks noChangeArrowheads="1"/>
          </p:cNvSpPr>
          <p:nvPr/>
        </p:nvSpPr>
        <p:spPr bwMode="auto">
          <a:xfrm>
            <a:off x="4666178" y="3687523"/>
            <a:ext cx="1850038" cy="8631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de duikbril</a:t>
            </a:r>
            <a:endParaRPr lang="nl-NL" sz="2800" b="1" dirty="0">
              <a:effectLst/>
              <a:latin typeface="Century Gothic" panose="020B0502020202020204" pitchFamily="34" charset="0"/>
              <a:ea typeface="Calibri"/>
              <a:cs typeface="Times New Roman"/>
            </a:endParaRPr>
          </a:p>
        </p:txBody>
      </p:sp>
      <p:sp>
        <p:nvSpPr>
          <p:cNvPr id="20" name="Text Box 14"/>
          <p:cNvSpPr txBox="1"/>
          <p:nvPr/>
        </p:nvSpPr>
        <p:spPr>
          <a:xfrm>
            <a:off x="6739261" y="3717032"/>
            <a:ext cx="2009204"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1" name="Tekstvak 2"/>
          <p:cNvSpPr txBox="1">
            <a:spLocks noChangeArrowheads="1"/>
          </p:cNvSpPr>
          <p:nvPr/>
        </p:nvSpPr>
        <p:spPr bwMode="auto">
          <a:xfrm>
            <a:off x="6732240" y="3861048"/>
            <a:ext cx="2009204" cy="8631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de vaas</a:t>
            </a:r>
            <a:endParaRPr lang="nl-NL" sz="2800" b="1" dirty="0">
              <a:effectLst/>
              <a:latin typeface="Century Gothic" panose="020B0502020202020204" pitchFamily="34" charset="0"/>
              <a:ea typeface="Calibri"/>
              <a:cs typeface="Times New Roman"/>
            </a:endParaRPr>
          </a:p>
        </p:txBody>
      </p:sp>
      <p:pic>
        <p:nvPicPr>
          <p:cNvPr id="23" name="Afbeelding 22"/>
          <p:cNvPicPr/>
          <p:nvPr/>
        </p:nvPicPr>
        <p:blipFill>
          <a:blip r:embed="rId4" cstate="email">
            <a:extLst>
              <a:ext uri="{28A0092B-C50C-407E-A947-70E740481C1C}">
                <a14:useLocalDpi xmlns:a14="http://schemas.microsoft.com/office/drawing/2010/main"/>
              </a:ext>
            </a:extLst>
          </a:blip>
          <a:stretch>
            <a:fillRect/>
          </a:stretch>
        </p:blipFill>
        <p:spPr>
          <a:xfrm rot="21235644">
            <a:off x="5407861" y="3437049"/>
            <a:ext cx="168007" cy="298720"/>
          </a:xfrm>
          <a:prstGeom prst="rect">
            <a:avLst/>
          </a:prstGeom>
        </p:spPr>
      </p:pic>
      <p:grpSp>
        <p:nvGrpSpPr>
          <p:cNvPr id="24" name="Groep 23"/>
          <p:cNvGrpSpPr/>
          <p:nvPr/>
        </p:nvGrpSpPr>
        <p:grpSpPr>
          <a:xfrm>
            <a:off x="827584" y="4797152"/>
            <a:ext cx="869883" cy="1141121"/>
            <a:chOff x="2987824" y="1556792"/>
            <a:chExt cx="3687121" cy="5149612"/>
          </a:xfrm>
        </p:grpSpPr>
        <p:pic>
          <p:nvPicPr>
            <p:cNvPr id="25" name="Picture 2" descr="C:\Users\routledm\AppData\Local\Microsoft\Windows\Temporary Internet Files\Content.IE5\QB2I425M\shutterstock_131513831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87824" y="1556792"/>
              <a:ext cx="3687121" cy="514961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29621">
              <a:off x="4089658" y="4563810"/>
              <a:ext cx="1241020" cy="1508615"/>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27" name="Groep 3"/>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52062" y="4725144"/>
            <a:ext cx="1903913" cy="127238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routledm\AppData\Local\Microsoft\Windows\Temporary Internet Files\Content.IE5\321VJ0A3\shutterstock_167369702.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860032" y="4731142"/>
            <a:ext cx="1524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8" name="Afbeelding 27" descr="Afbeelding met rots&#10;&#10;Automatisch gegenereerde beschrijving">
            <a:extLst>
              <a:ext uri="{FF2B5EF4-FFF2-40B4-BE49-F238E27FC236}">
                <a16:creationId xmlns:a16="http://schemas.microsoft.com/office/drawing/2014/main" id="{19A9BBE9-BB46-47B7-BB58-C06E79BB3CE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2"/>
          <a:stretch/>
        </p:blipFill>
        <p:spPr>
          <a:xfrm>
            <a:off x="7367972" y="4771002"/>
            <a:ext cx="792088" cy="1248082"/>
          </a:xfrm>
          <a:prstGeom prst="rect">
            <a:avLst/>
          </a:prstGeom>
        </p:spPr>
      </p:pic>
    </p:spTree>
    <p:extLst>
      <p:ext uri="{BB962C8B-B14F-4D97-AF65-F5344CB8AC3E}">
        <p14:creationId xmlns:p14="http://schemas.microsoft.com/office/powerpoint/2010/main" val="3217768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15 – 13 april 2021</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Mariët Bolding-Koster</a:t>
            </a:r>
          </a:p>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Box 14"/>
          <p:cNvSpPr txBox="1"/>
          <p:nvPr/>
        </p:nvSpPr>
        <p:spPr>
          <a:xfrm>
            <a:off x="2053872" y="2348881"/>
            <a:ext cx="4606360" cy="8640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001281" y="2348880"/>
            <a:ext cx="4606361" cy="1004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600" b="1" dirty="0">
                <a:latin typeface="Century Gothic" panose="020B0502020202020204" pitchFamily="34" charset="0"/>
                <a:ea typeface="Calibri"/>
                <a:cs typeface="Times New Roman"/>
              </a:rPr>
              <a:t>de archeoloog</a:t>
            </a:r>
            <a:endParaRPr lang="nl-NL" sz="46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927987" y="4190241"/>
            <a:ext cx="243685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827510" y="4170360"/>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vondst</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405119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4138987" y="784615"/>
            <a:ext cx="417646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onderzoeken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10542" y="4324861"/>
            <a:ext cx="353618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230167" y="4312806"/>
            <a:ext cx="344000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a:t>
            </a:r>
            <a:r>
              <a:rPr lang="nl-NL" sz="3600" dirty="0">
                <a:effectLst/>
                <a:latin typeface="Century Gothic" panose="020B0502020202020204" pitchFamily="34" charset="0"/>
                <a:ea typeface="Calibri"/>
                <a:cs typeface="Times New Roman"/>
              </a:rPr>
              <a:t> overblijfsel</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323528" y="3254174"/>
            <a:ext cx="8496944"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321325" y="3249216"/>
            <a:ext cx="8784975" cy="54008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iemand die in de grond zoekt naar spullen van vroeger</a:t>
            </a:r>
            <a:endParaRPr lang="nl-NL" sz="1050" dirty="0">
              <a:effectLst/>
              <a:latin typeface="Century Gothic" panose="020B0502020202020204" pitchFamily="34" charset="0"/>
              <a:ea typeface="Calibri"/>
              <a:cs typeface="Times New Roman"/>
            </a:endParaRPr>
          </a:p>
        </p:txBody>
      </p:sp>
      <p:pic>
        <p:nvPicPr>
          <p:cNvPr id="20" name="Picture 2" descr="C:\Users\routledm\AppData\Local\Microsoft\Windows\Temporary Internet Files\Content.IE5\1U0UYB29\shutterstock_68419256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12823" y="1906751"/>
            <a:ext cx="1955427" cy="13062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vrielinf\AppData\Local\Microsoft\Windows\Temporary Internet Files\Content.IE5\N0DE5L25\shutterstock_140235305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28822" y="332656"/>
            <a:ext cx="2211130" cy="1477035"/>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14"/>
          <p:cNvSpPr txBox="1"/>
          <p:nvPr/>
        </p:nvSpPr>
        <p:spPr>
          <a:xfrm>
            <a:off x="307291" y="4941168"/>
            <a:ext cx="2824549" cy="5365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 name="Tekstvak 1"/>
          <p:cNvSpPr txBox="1"/>
          <p:nvPr/>
        </p:nvSpPr>
        <p:spPr>
          <a:xfrm>
            <a:off x="346013" y="4931772"/>
            <a:ext cx="2708835" cy="461665"/>
          </a:xfrm>
          <a:prstGeom prst="rect">
            <a:avLst/>
          </a:prstGeom>
          <a:noFill/>
        </p:spPr>
        <p:txBody>
          <a:bodyPr wrap="square" rtlCol="0">
            <a:spAutoFit/>
          </a:bodyPr>
          <a:lstStyle/>
          <a:p>
            <a:r>
              <a:rPr lang="nl-NL" sz="2400" dirty="0">
                <a:latin typeface="Century Gothic" panose="020B0502020202020204" pitchFamily="34" charset="0"/>
              </a:rPr>
              <a:t>= iets wat over is</a:t>
            </a:r>
          </a:p>
        </p:txBody>
      </p:sp>
      <p:pic>
        <p:nvPicPr>
          <p:cNvPr id="3" name="Afbeelding 2">
            <a:extLst>
              <a:ext uri="{FF2B5EF4-FFF2-40B4-BE49-F238E27FC236}">
                <a16:creationId xmlns:a16="http://schemas.microsoft.com/office/drawing/2014/main" id="{07333884-6360-445E-8ED5-4C183A3628A5}"/>
              </a:ext>
            </a:extLst>
          </p:cNvPr>
          <p:cNvPicPr>
            <a:picLocks noChangeAspect="1"/>
          </p:cNvPicPr>
          <p:nvPr/>
        </p:nvPicPr>
        <p:blipFill>
          <a:blip r:embed="rId6"/>
          <a:stretch>
            <a:fillRect/>
          </a:stretch>
        </p:blipFill>
        <p:spPr>
          <a:xfrm>
            <a:off x="3922289" y="4112655"/>
            <a:ext cx="972004" cy="1784058"/>
          </a:xfrm>
          <a:prstGeom prst="rect">
            <a:avLst/>
          </a:prstGeom>
        </p:spPr>
      </p:pic>
      <p:pic>
        <p:nvPicPr>
          <p:cNvPr id="25" name="Picture 2" descr="C:\Users\routledm\AppData\Local\Microsoft\Windows\Temporary Internet Files\Content.IE5\QB2I425M\shutterstock_1301949292.jpg">
            <a:extLst>
              <a:ext uri="{FF2B5EF4-FFF2-40B4-BE49-F238E27FC236}">
                <a16:creationId xmlns:a16="http://schemas.microsoft.com/office/drawing/2014/main" id="{1B615174-6461-4CD6-AA3A-F2425B06442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16216" y="4856143"/>
            <a:ext cx="1400956" cy="1050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707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71400"/>
            <a:ext cx="9133383" cy="6740307"/>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vergelijken</a:t>
            </a:r>
            <a:r>
              <a:rPr lang="nl-NL" sz="8000" b="1" dirty="0">
                <a:solidFill>
                  <a:prstClr val="black"/>
                </a:solidFill>
                <a:latin typeface="Century Gothic" panose="020B0502020202020204" pitchFamily="34" charset="0"/>
              </a:rPr>
              <a:t> </a:t>
            </a:r>
          </a:p>
          <a:p>
            <a:pPr lvl="0"/>
            <a:r>
              <a:rPr lang="nl-NL" sz="4400" dirty="0">
                <a:solidFill>
                  <a:prstClr val="black"/>
                </a:solidFill>
                <a:latin typeface="Century Gothic" panose="020B0502020202020204" pitchFamily="34" charset="0"/>
              </a:rPr>
              <a:t>= kijken naar wat hetzelfde en wat anders is bij twee of meer dingen of mensen</a:t>
            </a:r>
          </a:p>
          <a:p>
            <a:pPr lvl="0"/>
            <a:endParaRPr lang="nl-NL" sz="4400" i="1" dirty="0">
              <a:solidFill>
                <a:prstClr val="black"/>
              </a:solidFill>
              <a:latin typeface="Century Gothic" panose="020B0502020202020204" pitchFamily="34" charset="0"/>
            </a:endParaRPr>
          </a:p>
          <a:p>
            <a:pPr lvl="0"/>
            <a:endParaRPr lang="nl-NL" sz="4400" i="1" dirty="0">
              <a:solidFill>
                <a:prstClr val="black"/>
              </a:solidFill>
              <a:latin typeface="Century Gothic" panose="020B0502020202020204" pitchFamily="34" charset="0"/>
            </a:endParaRPr>
          </a:p>
          <a:p>
            <a:pPr lvl="0"/>
            <a:endParaRPr lang="nl-NL" sz="4400" i="1" dirty="0">
              <a:solidFill>
                <a:prstClr val="black"/>
              </a:solidFill>
              <a:latin typeface="Century Gothic" panose="020B0502020202020204" pitchFamily="34" charset="0"/>
            </a:endParaRPr>
          </a:p>
          <a:p>
            <a:pPr lvl="0"/>
            <a:endParaRPr lang="nl-NL" sz="800" i="1" dirty="0">
              <a:solidFill>
                <a:srgbClr val="00B050"/>
              </a:solidFill>
              <a:latin typeface="Century Gothic" panose="020B0502020202020204" pitchFamily="34" charset="0"/>
            </a:endParaRPr>
          </a:p>
          <a:p>
            <a:pPr lvl="0"/>
            <a:endParaRPr lang="nl-NL" sz="800" i="1" dirty="0">
              <a:solidFill>
                <a:srgbClr val="00B050"/>
              </a:solidFill>
              <a:latin typeface="Century Gothic" panose="020B0502020202020204" pitchFamily="34" charset="0"/>
            </a:endParaRPr>
          </a:p>
          <a:p>
            <a:pPr lvl="0"/>
            <a:endParaRPr lang="nl-NL" sz="800" i="1" dirty="0">
              <a:solidFill>
                <a:srgbClr val="00B050"/>
              </a:solidFill>
              <a:latin typeface="Century Gothic" panose="020B0502020202020204" pitchFamily="34" charset="0"/>
            </a:endParaRPr>
          </a:p>
          <a:p>
            <a:pPr lvl="0"/>
            <a:r>
              <a:rPr lang="nl-NL" sz="3200" i="1" dirty="0">
                <a:solidFill>
                  <a:srgbClr val="00B050"/>
                </a:solidFill>
                <a:latin typeface="Century Gothic" panose="020B0502020202020204" pitchFamily="34" charset="0"/>
              </a:rPr>
              <a:t>Als je die vloer dan </a:t>
            </a:r>
            <a:r>
              <a:rPr lang="nl-NL" sz="3200" i="1" u="sng" dirty="0">
                <a:solidFill>
                  <a:srgbClr val="00B050"/>
                </a:solidFill>
                <a:latin typeface="Century Gothic" panose="020B0502020202020204" pitchFamily="34" charset="0"/>
              </a:rPr>
              <a:t>vergelijkt</a:t>
            </a:r>
            <a:r>
              <a:rPr lang="nl-NL" sz="3200" i="1" dirty="0">
                <a:solidFill>
                  <a:srgbClr val="00B050"/>
                </a:solidFill>
                <a:latin typeface="Century Gothic" panose="020B0502020202020204" pitchFamily="34" charset="0"/>
              </a:rPr>
              <a:t> met zo’n pot, is de vloer veel specialer.</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Afbeelding 1">
            <a:extLst>
              <a:ext uri="{FF2B5EF4-FFF2-40B4-BE49-F238E27FC236}">
                <a16:creationId xmlns:a16="http://schemas.microsoft.com/office/drawing/2014/main" id="{6D88E6E3-1696-4332-8656-AFEE9C1BBB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5776" y="3140968"/>
            <a:ext cx="5862042" cy="2201643"/>
          </a:xfrm>
          <a:prstGeom prst="rect">
            <a:avLst/>
          </a:prstGeom>
        </p:spPr>
      </p:pic>
    </p:spTree>
    <p:extLst>
      <p:ext uri="{BB962C8B-B14F-4D97-AF65-F5344CB8AC3E}">
        <p14:creationId xmlns:p14="http://schemas.microsoft.com/office/powerpoint/2010/main" val="2947232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71400"/>
            <a:ext cx="9133383" cy="6647974"/>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een rol spelen</a:t>
            </a:r>
            <a:r>
              <a:rPr lang="nl-NL" sz="8000" b="1" dirty="0">
                <a:solidFill>
                  <a:prstClr val="black"/>
                </a:solidFill>
                <a:latin typeface="Century Gothic" panose="020B0502020202020204" pitchFamily="34" charset="0"/>
              </a:rPr>
              <a:t> </a:t>
            </a:r>
          </a:p>
          <a:p>
            <a:pPr lvl="0"/>
            <a:r>
              <a:rPr lang="nl-NL" sz="5400" dirty="0">
                <a:solidFill>
                  <a:prstClr val="black"/>
                </a:solidFill>
                <a:latin typeface="Century Gothic" panose="020B0502020202020204" pitchFamily="34" charset="0"/>
              </a:rPr>
              <a:t>= invloed hebben</a:t>
            </a:r>
          </a:p>
          <a:p>
            <a:pPr lvl="0"/>
            <a:endParaRPr lang="nl-NL" sz="4400" i="1" dirty="0">
              <a:solidFill>
                <a:prstClr val="black"/>
              </a:solidFill>
              <a:latin typeface="Century Gothic" panose="020B0502020202020204" pitchFamily="34" charset="0"/>
            </a:endParaRPr>
          </a:p>
          <a:p>
            <a:pPr lvl="0"/>
            <a:endParaRPr lang="nl-NL" sz="4400" i="1" dirty="0">
              <a:solidFill>
                <a:prstClr val="black"/>
              </a:solidFill>
              <a:latin typeface="Century Gothic" panose="020B0502020202020204" pitchFamily="34" charset="0"/>
            </a:endParaRPr>
          </a:p>
          <a:p>
            <a:pPr lvl="0"/>
            <a:endParaRPr lang="nl-NL" sz="4400" i="1" dirty="0">
              <a:solidFill>
                <a:prstClr val="black"/>
              </a:solidFill>
              <a:latin typeface="Century Gothic" panose="020B0502020202020204" pitchFamily="34" charset="0"/>
            </a:endParaRPr>
          </a:p>
          <a:p>
            <a:pPr lvl="0"/>
            <a:endParaRPr lang="nl-NL" sz="4400" i="1" dirty="0">
              <a:solidFill>
                <a:prstClr val="black"/>
              </a:solidFill>
              <a:latin typeface="Century Gothic" panose="020B0502020202020204" pitchFamily="34" charset="0"/>
            </a:endParaRPr>
          </a:p>
          <a:p>
            <a:pPr lvl="0"/>
            <a:endParaRPr lang="nl-NL" sz="4400" i="1" dirty="0">
              <a:solidFill>
                <a:prstClr val="black"/>
              </a:solidFill>
              <a:latin typeface="Century Gothic" panose="020B0502020202020204" pitchFamily="34" charset="0"/>
            </a:endParaRPr>
          </a:p>
          <a:p>
            <a:pPr lvl="0"/>
            <a:endParaRPr lang="nl-NL" sz="800" i="1" dirty="0">
              <a:solidFill>
                <a:srgbClr val="00B050"/>
              </a:solidFill>
              <a:latin typeface="Century Gothic" panose="020B0502020202020204" pitchFamily="34" charset="0"/>
            </a:endParaRPr>
          </a:p>
          <a:p>
            <a:pPr lvl="0"/>
            <a:r>
              <a:rPr lang="nl-NL" sz="3200" i="1" dirty="0">
                <a:solidFill>
                  <a:srgbClr val="00B050"/>
                </a:solidFill>
                <a:latin typeface="Century Gothic" panose="020B0502020202020204" pitchFamily="34" charset="0"/>
              </a:rPr>
              <a:t>Archeologen </a:t>
            </a:r>
            <a:r>
              <a:rPr lang="nl-NL" sz="3200" i="1" u="sng" dirty="0">
                <a:solidFill>
                  <a:srgbClr val="00B050"/>
                </a:solidFill>
                <a:latin typeface="Century Gothic" panose="020B0502020202020204" pitchFamily="34" charset="0"/>
              </a:rPr>
              <a:t>spelen een</a:t>
            </a:r>
            <a:r>
              <a:rPr lang="nl-NL" sz="3200" i="1" dirty="0">
                <a:solidFill>
                  <a:srgbClr val="00B050"/>
                </a:solidFill>
                <a:latin typeface="Century Gothic" panose="020B0502020202020204" pitchFamily="34" charset="0"/>
              </a:rPr>
              <a:t> belangrijke </a:t>
            </a:r>
            <a:r>
              <a:rPr lang="nl-NL" sz="3200" i="1" u="sng" dirty="0">
                <a:solidFill>
                  <a:srgbClr val="00B050"/>
                </a:solidFill>
                <a:latin typeface="Century Gothic" panose="020B0502020202020204" pitchFamily="34" charset="0"/>
              </a:rPr>
              <a:t>rol</a:t>
            </a:r>
            <a:r>
              <a:rPr lang="nl-NL" sz="3200" i="1" dirty="0">
                <a:solidFill>
                  <a:srgbClr val="00B050"/>
                </a:solidFill>
                <a:latin typeface="Century Gothic" panose="020B0502020202020204" pitchFamily="34" charset="0"/>
              </a:rPr>
              <a:t> bij het vinden van oude spullen.</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3">
            <a:extLst>
              <a:ext uri="{FF2B5EF4-FFF2-40B4-BE49-F238E27FC236}">
                <a16:creationId xmlns:a16="http://schemas.microsoft.com/office/drawing/2014/main" id="{ACC389D1-C75A-43D2-85DB-A3720351B9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4460" y="1988839"/>
            <a:ext cx="3427619" cy="3427619"/>
          </a:xfrm>
          <a:prstGeom prst="rect">
            <a:avLst/>
          </a:prstGeom>
        </p:spPr>
      </p:pic>
    </p:spTree>
    <p:extLst>
      <p:ext uri="{BB962C8B-B14F-4D97-AF65-F5344CB8AC3E}">
        <p14:creationId xmlns:p14="http://schemas.microsoft.com/office/powerpoint/2010/main" val="3777118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7" y="25814"/>
            <a:ext cx="9108503" cy="1323439"/>
          </a:xfrm>
          <a:prstGeom prst="rect">
            <a:avLst/>
          </a:prstGeom>
          <a:noFill/>
        </p:spPr>
        <p:txBody>
          <a:bodyPr wrap="square" rtlCol="0">
            <a:spAutoFit/>
          </a:bodyPr>
          <a:lstStyle/>
          <a:p>
            <a:r>
              <a:rPr lang="nl-NL" sz="8000" b="1" u="sng" dirty="0">
                <a:latin typeface="Century Gothic" panose="020B0502020202020204" pitchFamily="34" charset="0"/>
              </a:rPr>
              <a:t>zeldzaam</a:t>
            </a:r>
          </a:p>
        </p:txBody>
      </p:sp>
      <p:pic>
        <p:nvPicPr>
          <p:cNvPr id="4" name="Picture 2" descr="C:\Users\routledm\AppData\Local\Microsoft\Windows\Temporary Internet Files\Content.Outlook\TEVPJI02\shutterstock_713136202.jpg">
            <a:extLst>
              <a:ext uri="{FF2B5EF4-FFF2-40B4-BE49-F238E27FC236}">
                <a16:creationId xmlns:a16="http://schemas.microsoft.com/office/drawing/2014/main" id="{A596C878-678F-4035-A424-436964C3BF4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544" y="1556792"/>
            <a:ext cx="8328327"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18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vdplasg\Downloads\shutterstock_155094480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2731" y="692696"/>
            <a:ext cx="8836616" cy="4966181"/>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2483768" y="6021288"/>
            <a:ext cx="3232488" cy="369332"/>
          </a:xfrm>
          <a:prstGeom prst="rect">
            <a:avLst/>
          </a:prstGeom>
        </p:spPr>
        <p:txBody>
          <a:bodyPr wrap="none">
            <a:spAutoFit/>
          </a:bodyPr>
          <a:lstStyle/>
          <a:p>
            <a:r>
              <a:rPr lang="nl-NL" dirty="0">
                <a:hlinkClick r:id="rId3"/>
              </a:rPr>
              <a:t>https://youtu.be/tXgws5wHpK8</a:t>
            </a:r>
            <a:r>
              <a:rPr lang="nl-NL" dirty="0"/>
              <a:t> </a:t>
            </a:r>
          </a:p>
        </p:txBody>
      </p:sp>
    </p:spTree>
    <p:extLst>
      <p:ext uri="{BB962C8B-B14F-4D97-AF65-F5344CB8AC3E}">
        <p14:creationId xmlns:p14="http://schemas.microsoft.com/office/powerpoint/2010/main" val="2564278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480" y="25814"/>
            <a:ext cx="9095520" cy="1200329"/>
          </a:xfrm>
          <a:prstGeom prst="rect">
            <a:avLst/>
          </a:prstGeom>
          <a:noFill/>
        </p:spPr>
        <p:txBody>
          <a:bodyPr wrap="square" rtlCol="0">
            <a:spAutoFit/>
          </a:bodyPr>
          <a:lstStyle/>
          <a:p>
            <a:r>
              <a:rPr lang="nl-NL" sz="7200" b="1" u="sng" dirty="0">
                <a:latin typeface="Century Gothic" panose="020B0502020202020204" pitchFamily="34" charset="0"/>
              </a:rPr>
              <a:t>eeuwenoud</a:t>
            </a:r>
            <a:endParaRPr lang="nl-NL" sz="6000" b="1" u="sng" dirty="0">
              <a:latin typeface="Century Gothic" panose="020B0502020202020204" pitchFamily="34" charset="0"/>
            </a:endParaRPr>
          </a:p>
        </p:txBody>
      </p:sp>
      <p:pic>
        <p:nvPicPr>
          <p:cNvPr id="7" name="Picture 3" descr="C:\Users\vdplasg\Downloads\shutterstock_1550944802.jpg">
            <a:extLst>
              <a:ext uri="{FF2B5EF4-FFF2-40B4-BE49-F238E27FC236}">
                <a16:creationId xmlns:a16="http://schemas.microsoft.com/office/drawing/2014/main" id="{7008B77D-09F3-40F3-B7BB-B668C8D68B3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536" y="1772816"/>
            <a:ext cx="8029669" cy="4512677"/>
          </a:xfrm>
          <a:prstGeom prst="rect">
            <a:avLst/>
          </a:prstGeom>
          <a:noFill/>
          <a:extLst>
            <a:ext uri="{909E8E84-426E-40DD-AFC4-6F175D3DCCD1}">
              <a14:hiddenFill xmlns:a14="http://schemas.microsoft.com/office/drawing/2010/main">
                <a:solidFill>
                  <a:srgbClr val="FFFFFF"/>
                </a:solidFill>
              </a14:hiddenFill>
            </a:ext>
          </a:extLst>
        </p:spPr>
      </p:pic>
      <p:sp>
        <p:nvSpPr>
          <p:cNvPr id="5" name="Pijl: omlaag 4">
            <a:extLst>
              <a:ext uri="{FF2B5EF4-FFF2-40B4-BE49-F238E27FC236}">
                <a16:creationId xmlns:a16="http://schemas.microsoft.com/office/drawing/2014/main" id="{CC0CFB90-3349-4AF1-A4A6-4A11956CC592}"/>
              </a:ext>
            </a:extLst>
          </p:cNvPr>
          <p:cNvSpPr/>
          <p:nvPr/>
        </p:nvSpPr>
        <p:spPr>
          <a:xfrm rot="4118135">
            <a:off x="2593310" y="1410808"/>
            <a:ext cx="792088" cy="194421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451292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273" y="37980"/>
            <a:ext cx="9276048" cy="1323439"/>
          </a:xfrm>
          <a:prstGeom prst="rect">
            <a:avLst/>
          </a:prstGeom>
          <a:noFill/>
        </p:spPr>
        <p:txBody>
          <a:bodyPr wrap="square" rtlCol="0">
            <a:spAutoFit/>
          </a:bodyPr>
          <a:lstStyle/>
          <a:p>
            <a:r>
              <a:rPr lang="nl-NL" sz="8000" b="1" u="sng" dirty="0">
                <a:latin typeface="Century Gothic" panose="020B0502020202020204" pitchFamily="34" charset="0"/>
              </a:rPr>
              <a:t>het overblijfsel</a:t>
            </a:r>
          </a:p>
        </p:txBody>
      </p:sp>
      <p:pic>
        <p:nvPicPr>
          <p:cNvPr id="4" name="Picture 3" descr="C:\Users\vrielinf\AppData\Local\Microsoft\Windows\Temporary Internet Files\Content.IE5\JG7KMAZA\shutterstock_232384813.jpg">
            <a:extLst>
              <a:ext uri="{FF2B5EF4-FFF2-40B4-BE49-F238E27FC236}">
                <a16:creationId xmlns:a16="http://schemas.microsoft.com/office/drawing/2014/main" id="{C9AA86C8-73C8-4136-AE1E-BC40ADE884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5180" y="1484784"/>
            <a:ext cx="7613640" cy="5085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543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073008" cy="1323439"/>
          </a:xfrm>
          <a:prstGeom prst="rect">
            <a:avLst/>
          </a:prstGeom>
          <a:noFill/>
        </p:spPr>
        <p:txBody>
          <a:bodyPr wrap="square" rtlCol="0">
            <a:spAutoFit/>
          </a:bodyPr>
          <a:lstStyle/>
          <a:p>
            <a:r>
              <a:rPr lang="nl-NL" sz="7800" b="1" u="sng" dirty="0">
                <a:latin typeface="Century Gothic" panose="020B0502020202020204" pitchFamily="34" charset="0"/>
              </a:rPr>
              <a:t>de archeoloog</a:t>
            </a:r>
          </a:p>
        </p:txBody>
      </p:sp>
      <p:pic>
        <p:nvPicPr>
          <p:cNvPr id="4" name="Picture 2" descr="C:\Users\routledm\AppData\Local\Microsoft\Windows\Temporary Internet Files\Content.IE5\1U0UYB29\shutterstock_684192565.jpg">
            <a:extLst>
              <a:ext uri="{FF2B5EF4-FFF2-40B4-BE49-F238E27FC236}">
                <a16:creationId xmlns:a16="http://schemas.microsoft.com/office/drawing/2014/main" id="{FC5680F6-57C3-427B-984D-54A72BDFC92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576" y="1484784"/>
            <a:ext cx="7560840" cy="5050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421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een rol spelen</a:t>
            </a:r>
          </a:p>
        </p:txBody>
      </p:sp>
      <p:pic>
        <p:nvPicPr>
          <p:cNvPr id="3" name="Afbeelding 2">
            <a:extLst>
              <a:ext uri="{FF2B5EF4-FFF2-40B4-BE49-F238E27FC236}">
                <a16:creationId xmlns:a16="http://schemas.microsoft.com/office/drawing/2014/main" id="{B33849AB-5286-4378-BE73-642FE3E7A8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3728" y="1457400"/>
            <a:ext cx="5112568" cy="5112568"/>
          </a:xfrm>
          <a:prstGeom prst="rect">
            <a:avLst/>
          </a:prstGeom>
        </p:spPr>
      </p:pic>
    </p:spTree>
    <p:extLst>
      <p:ext uri="{BB962C8B-B14F-4D97-AF65-F5344CB8AC3E}">
        <p14:creationId xmlns:p14="http://schemas.microsoft.com/office/powerpoint/2010/main" val="4055898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bedelven</a:t>
            </a:r>
            <a:endParaRPr lang="nl-NL" sz="6800" b="1" u="sng" dirty="0">
              <a:latin typeface="Century Gothic" panose="020B0502020202020204" pitchFamily="34" charset="0"/>
            </a:endParaRPr>
          </a:p>
        </p:txBody>
      </p:sp>
      <p:pic>
        <p:nvPicPr>
          <p:cNvPr id="5" name="Afbeelding 4" descr="Afbeelding met voedsel, container, schotel, plastic&#10;&#10;Automatisch gegenereerde beschrijving">
            <a:extLst>
              <a:ext uri="{FF2B5EF4-FFF2-40B4-BE49-F238E27FC236}">
                <a16:creationId xmlns:a16="http://schemas.microsoft.com/office/drawing/2014/main" id="{236A5733-DA80-45B7-8DA5-0F2F2A8BFB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9360" y="1556792"/>
            <a:ext cx="7445280" cy="4973448"/>
          </a:xfrm>
          <a:prstGeom prst="rect">
            <a:avLst/>
          </a:prstGeom>
        </p:spPr>
      </p:pic>
    </p:spTree>
    <p:extLst>
      <p:ext uri="{BB962C8B-B14F-4D97-AF65-F5344CB8AC3E}">
        <p14:creationId xmlns:p14="http://schemas.microsoft.com/office/powerpoint/2010/main" val="135257660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2815</TotalTime>
  <Words>320</Words>
  <Application>Microsoft Office PowerPoint</Application>
  <PresentationFormat>Diavoorstelling (4:3)</PresentationFormat>
  <Paragraphs>162</Paragraphs>
  <Slides>22</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Bolding - Koster, Mariët</cp:lastModifiedBy>
  <cp:revision>527</cp:revision>
  <dcterms:created xsi:type="dcterms:W3CDTF">2020-12-15T09:16:44Z</dcterms:created>
  <dcterms:modified xsi:type="dcterms:W3CDTF">2021-04-13T09:52:45Z</dcterms:modified>
</cp:coreProperties>
</file>