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357" r:id="rId2"/>
    <p:sldId id="548" r:id="rId3"/>
    <p:sldId id="1314" r:id="rId4"/>
    <p:sldId id="1367" r:id="rId5"/>
    <p:sldId id="1243" r:id="rId6"/>
    <p:sldId id="1238" r:id="rId7"/>
    <p:sldId id="1291" r:id="rId8"/>
    <p:sldId id="1244" r:id="rId9"/>
    <p:sldId id="1245" r:id="rId10"/>
    <p:sldId id="1266" r:id="rId11"/>
    <p:sldId id="1241" r:id="rId12"/>
    <p:sldId id="1265" r:id="rId13"/>
    <p:sldId id="934" r:id="rId14"/>
    <p:sldId id="969" r:id="rId15"/>
    <p:sldId id="1343" r:id="rId16"/>
    <p:sldId id="396" r:id="rId17"/>
    <p:sldId id="1361" r:id="rId18"/>
    <p:sldId id="1347" r:id="rId19"/>
    <p:sldId id="1324" r:id="rId20"/>
    <p:sldId id="1365" r:id="rId21"/>
    <p:sldId id="1368" r:id="rId22"/>
    <p:sldId id="1352" r:id="rId23"/>
    <p:sldId id="1366"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357"/>
            <p14:sldId id="548"/>
            <p14:sldId id="1314"/>
            <p14:sldId id="1367"/>
            <p14:sldId id="1243"/>
            <p14:sldId id="1238"/>
            <p14:sldId id="1291"/>
            <p14:sldId id="1244"/>
            <p14:sldId id="1245"/>
            <p14:sldId id="1266"/>
            <p14:sldId id="1241"/>
            <p14:sldId id="1265"/>
            <p14:sldId id="934"/>
            <p14:sldId id="969"/>
            <p14:sldId id="1343"/>
            <p14:sldId id="396"/>
            <p14:sldId id="1361"/>
            <p14:sldId id="1347"/>
            <p14:sldId id="1324"/>
            <p14:sldId id="1365"/>
            <p14:sldId id="1368"/>
            <p14:sldId id="1352"/>
            <p14:sldId id="13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28C7E-815C-4896-B02C-759336953237}" v="5" dt="2021-04-05T16:03:35.3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249" autoAdjust="0"/>
  </p:normalViewPr>
  <p:slideViewPr>
    <p:cSldViewPr>
      <p:cViewPr varScale="1">
        <p:scale>
          <a:sx n="68" d="100"/>
          <a:sy n="68" d="100"/>
        </p:scale>
        <p:origin x="138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userId="bacdedf5-8e30-494b-ad8b-f27fa30c4f8d" providerId="ADAL" clId="{CB328C7E-815C-4896-B02C-759336953237}"/>
    <pc:docChg chg="modSld sldOrd">
      <pc:chgData name="Mandy" userId="bacdedf5-8e30-494b-ad8b-f27fa30c4f8d" providerId="ADAL" clId="{CB328C7E-815C-4896-B02C-759336953237}" dt="2021-04-05T16:03:35.357" v="3"/>
      <pc:docMkLst>
        <pc:docMk/>
      </pc:docMkLst>
      <pc:sldChg chg="delSp">
        <pc:chgData name="Mandy" userId="bacdedf5-8e30-494b-ad8b-f27fa30c4f8d" providerId="ADAL" clId="{CB328C7E-815C-4896-B02C-759336953237}" dt="2021-04-05T15:58:39.482" v="1" actId="478"/>
        <pc:sldMkLst>
          <pc:docMk/>
          <pc:sldMk cId="3682494385" sldId="1226"/>
        </pc:sldMkLst>
        <pc:picChg chg="del">
          <ac:chgData name="Mandy" userId="bacdedf5-8e30-494b-ad8b-f27fa30c4f8d" providerId="ADAL" clId="{CB328C7E-815C-4896-B02C-759336953237}" dt="2021-04-05T15:58:37.599" v="0" actId="478"/>
          <ac:picMkLst>
            <pc:docMk/>
            <pc:sldMk cId="3682494385" sldId="1226"/>
            <ac:picMk id="3" creationId="{6A2E3391-CA32-4594-8CBD-1BB8FC51E12A}"/>
          </ac:picMkLst>
        </pc:picChg>
        <pc:picChg chg="del">
          <ac:chgData name="Mandy" userId="bacdedf5-8e30-494b-ad8b-f27fa30c4f8d" providerId="ADAL" clId="{CB328C7E-815C-4896-B02C-759336953237}" dt="2021-04-05T15:58:39.482" v="1" actId="478"/>
          <ac:picMkLst>
            <pc:docMk/>
            <pc:sldMk cId="3682494385" sldId="1226"/>
            <ac:picMk id="4" creationId="{B0FB021A-4AA6-4E3C-98E1-0D1F81EAB281}"/>
          </ac:picMkLst>
        </pc:picChg>
      </pc:sldChg>
      <pc:sldChg chg="ord">
        <pc:chgData name="Mandy" userId="bacdedf5-8e30-494b-ad8b-f27fa30c4f8d" providerId="ADAL" clId="{CB328C7E-815C-4896-B02C-759336953237}" dt="2021-04-05T15:59:49.582" v="2"/>
        <pc:sldMkLst>
          <pc:docMk/>
          <pc:sldMk cId="1319180066" sldId="1265"/>
        </pc:sldMkLst>
      </pc:sldChg>
      <pc:sldChg chg="modSp">
        <pc:chgData name="Mandy" userId="bacdedf5-8e30-494b-ad8b-f27fa30c4f8d" providerId="ADAL" clId="{CB328C7E-815C-4896-B02C-759336953237}" dt="2021-04-05T16:03:35.357" v="3"/>
        <pc:sldMkLst>
          <pc:docMk/>
          <pc:sldMk cId="37490172" sldId="1357"/>
        </pc:sldMkLst>
        <pc:spChg chg="mod">
          <ac:chgData name="Mandy" userId="bacdedf5-8e30-494b-ad8b-f27fa30c4f8d" providerId="ADAL" clId="{CB328C7E-815C-4896-B02C-759336953237}" dt="2021-04-05T16:03:35.357" v="3"/>
          <ac:spMkLst>
            <pc:docMk/>
            <pc:sldMk cId="37490172" sldId="135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14-4-2021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14-4-2021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400" dirty="0"/>
              <a:t>op rij =achter elkaar</a:t>
            </a:r>
          </a:p>
          <a:p>
            <a:pPr marL="0" indent="0">
              <a:buNone/>
            </a:pPr>
            <a:r>
              <a:rPr lang="nl-NL" sz="1400" dirty="0"/>
              <a:t>op basis van = volgens</a:t>
            </a:r>
          </a:p>
          <a:p>
            <a:pPr marL="0" indent="0">
              <a:buNone/>
            </a:pPr>
            <a:r>
              <a:rPr lang="nl-NL" sz="1400" dirty="0"/>
              <a:t>zichtbaar = te zien</a:t>
            </a:r>
          </a:p>
          <a:p>
            <a:pPr marL="0" indent="0">
              <a:buNone/>
            </a:pPr>
            <a:r>
              <a:rPr lang="nl-NL" sz="1400" dirty="0"/>
              <a:t>vasten = niet of minder eten en drinken</a:t>
            </a:r>
          </a:p>
          <a:p>
            <a:pPr marL="0" indent="0">
              <a:buNone/>
            </a:pPr>
            <a:r>
              <a:rPr lang="nl-NL" sz="1400" dirty="0"/>
              <a:t>de verplichting = dat wat je moet doen</a:t>
            </a:r>
          </a:p>
          <a:p>
            <a:pPr marL="0" indent="0">
              <a:buNone/>
            </a:pPr>
            <a:r>
              <a:rPr lang="nl-NL" sz="1400" dirty="0"/>
              <a:t>op bedevaart gaan = op reis gaan naar een heilige plaats</a:t>
            </a:r>
          </a:p>
          <a:p>
            <a:pPr marL="0" indent="0">
              <a:buNone/>
            </a:pPr>
            <a:r>
              <a:rPr lang="nl-NL" sz="1400" dirty="0"/>
              <a:t>daarnaast = ook</a:t>
            </a:r>
          </a:p>
          <a:p>
            <a:pPr marL="0" indent="0">
              <a:buNone/>
            </a:pPr>
            <a:r>
              <a:rPr lang="nl-NL" sz="1400" dirty="0"/>
              <a:t>verkondigen = hardop vertellen tegen een heleboel mensen tegelijk</a:t>
            </a:r>
          </a:p>
          <a:p>
            <a:pPr marL="0" indent="0">
              <a:buNone/>
            </a:pPr>
            <a:r>
              <a:rPr lang="nl-NL" sz="1400" dirty="0"/>
              <a:t>verbreken = je er niet meer aan houden, bijvoorbeeld een belofte</a:t>
            </a:r>
          </a:p>
          <a:p>
            <a:pPr marL="0" indent="0">
              <a:buNone/>
            </a:pPr>
            <a:r>
              <a:rPr lang="nl-NL" sz="1400" dirty="0"/>
              <a:t>gelden = de afspraak zijn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395536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147545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144977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50698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4180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80368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14-4-2021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2.png"/><Relationship Id="rId7" Type="http://schemas.openxmlformats.org/officeDocument/2006/relationships/image" Target="../media/image38.jpeg"/><Relationship Id="rId2" Type="http://schemas.openxmlformats.org/officeDocument/2006/relationships/image" Target="../media/image35.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27384"/>
            <a:ext cx="9144000" cy="6830616"/>
          </a:xfrm>
        </p:spPr>
        <p:txBody>
          <a:bodyPr>
            <a:noAutofit/>
          </a:bodyPr>
          <a:lstStyle/>
          <a:p>
            <a:pPr marL="0" indent="0">
              <a:buNone/>
            </a:pPr>
            <a:r>
              <a:rPr lang="nl-NL" sz="2000" u="sng" dirty="0"/>
              <a:t>Semantisatieverhaal A:</a:t>
            </a:r>
            <a:br>
              <a:rPr lang="nl-NL" sz="2000" u="sng" dirty="0"/>
            </a:br>
            <a:r>
              <a:rPr lang="nl-NL" sz="2000" dirty="0"/>
              <a:t>Dit jaar blijf ik voor het tweede jaar </a:t>
            </a:r>
            <a:r>
              <a:rPr lang="nl-NL" sz="2000" b="1" u="sng" dirty="0"/>
              <a:t>op rij</a:t>
            </a:r>
            <a:r>
              <a:rPr lang="nl-NL" sz="2000" dirty="0"/>
              <a:t> in de meivakantie in Nederland. Ik ga dus twee keer </a:t>
            </a:r>
            <a:r>
              <a:rPr lang="nl-NL" sz="2000" b="1" i="1" dirty="0"/>
              <a:t>achter elkaar</a:t>
            </a:r>
            <a:r>
              <a:rPr lang="nl-NL" sz="2000" dirty="0"/>
              <a:t> op vakantie in ons eigen land. Naar het buitenland reizen mag momenteel niet. Door de coronaregels is het </a:t>
            </a:r>
            <a:r>
              <a:rPr lang="nl-NL" sz="2000" b="1" u="sng" dirty="0"/>
              <a:t>een verplichting</a:t>
            </a:r>
            <a:r>
              <a:rPr lang="nl-NL" sz="2000" dirty="0"/>
              <a:t> om in Nederland te blijven. De verplichting is </a:t>
            </a:r>
            <a:r>
              <a:rPr lang="nl-NL" sz="2000" b="1" i="1" dirty="0"/>
              <a:t>dat wat je moet doen</a:t>
            </a:r>
            <a:r>
              <a:rPr lang="nl-NL" sz="2000" dirty="0"/>
              <a:t>. Soms fantaseer ik er stiekem over om die regels te </a:t>
            </a:r>
            <a:r>
              <a:rPr lang="nl-NL" sz="2000" b="1" u="sng" dirty="0"/>
              <a:t>verbreken</a:t>
            </a:r>
            <a:r>
              <a:rPr lang="nl-NL" sz="2000" dirty="0"/>
              <a:t>. Verbreken betekent </a:t>
            </a:r>
            <a:r>
              <a:rPr lang="nl-NL" sz="2000" b="1" i="1" dirty="0"/>
              <a:t>je er niet meer aan houden, bijvoorbeeld een belofte</a:t>
            </a:r>
            <a:r>
              <a:rPr lang="nl-NL" sz="2000" dirty="0"/>
              <a:t>. Ik zou dan lekker een reis door Europa gaan maken! Maar het kan en mag niet. Ik blijf dus in Nederland. Veel gelovige mensen kunnen dit jaar ook niet </a:t>
            </a:r>
            <a:r>
              <a:rPr lang="nl-NL" sz="2000" b="1" u="sng" dirty="0"/>
              <a:t>op bedevaart gaan</a:t>
            </a:r>
            <a:r>
              <a:rPr lang="nl-NL" sz="2000" dirty="0"/>
              <a:t>. Op bedevaart gaan is </a:t>
            </a:r>
            <a:r>
              <a:rPr lang="nl-NL" sz="2000" b="1" i="1" dirty="0"/>
              <a:t>op reis gaan naar een heilige</a:t>
            </a:r>
            <a:r>
              <a:rPr lang="nl-NL" sz="2000" dirty="0"/>
              <a:t> </a:t>
            </a:r>
            <a:r>
              <a:rPr lang="nl-NL" sz="2000" b="1" i="1" dirty="0"/>
              <a:t>plaats</a:t>
            </a:r>
            <a:r>
              <a:rPr lang="nl-NL" sz="2000" dirty="0"/>
              <a:t>, bijvoorbeeld naar Mekka. Maar goed, even weer terug naar mijn meivakantie. De week waarin ik ga kamperen is gekozen </a:t>
            </a:r>
            <a:r>
              <a:rPr lang="nl-NL" sz="2000" b="1" u="sng" dirty="0"/>
              <a:t>op basis van</a:t>
            </a:r>
            <a:r>
              <a:rPr lang="nl-NL" sz="2000" dirty="0"/>
              <a:t> onze schoolvakanties. </a:t>
            </a:r>
            <a:r>
              <a:rPr lang="nl-NL" sz="2000" b="1" i="1" dirty="0"/>
              <a:t>Volgens</a:t>
            </a:r>
            <a:r>
              <a:rPr lang="nl-NL" sz="2000" dirty="0"/>
              <a:t> dit overzicht heb ik de meivakantie geboekt. Momenteel </a:t>
            </a:r>
            <a:r>
              <a:rPr lang="nl-NL" sz="2000" b="1" u="sng" dirty="0"/>
              <a:t>geldt</a:t>
            </a:r>
            <a:r>
              <a:rPr lang="nl-NL" sz="2000" dirty="0"/>
              <a:t> er een avondklok. </a:t>
            </a:r>
            <a:r>
              <a:rPr lang="nl-NL" sz="2000" b="1" i="1" dirty="0"/>
              <a:t>De afspraak is</a:t>
            </a:r>
            <a:r>
              <a:rPr lang="nl-NL" sz="2000" dirty="0"/>
              <a:t> dat je na 22.00 uur ‘s avonds niet meer op straat mag zijn. </a:t>
            </a:r>
            <a:r>
              <a:rPr lang="nl-NL" sz="2000" b="1" u="sng" dirty="0"/>
              <a:t>Daarnaast</a:t>
            </a:r>
            <a:r>
              <a:rPr lang="nl-NL" sz="2000" dirty="0"/>
              <a:t>, </a:t>
            </a:r>
            <a:r>
              <a:rPr lang="nl-NL" sz="2000" b="1" i="1" dirty="0"/>
              <a:t>ook</a:t>
            </a:r>
            <a:r>
              <a:rPr lang="nl-NL" sz="2000" dirty="0"/>
              <a:t>, mag je door de coronaregels maar één bezoeker per dag zien en zijn er andere regels. We weten nog niet precies wat de coronaregels tijdens de meivakantie zullen zijn. Dat zal premier Rutte ergens eind april gaan </a:t>
            </a:r>
            <a:r>
              <a:rPr lang="nl-NL" sz="2000" b="1" u="sng" dirty="0"/>
              <a:t>verkondigen</a:t>
            </a:r>
            <a:r>
              <a:rPr lang="nl-NL" sz="2000" dirty="0"/>
              <a:t>. Er komt dan een persconferentie waarin hij dat </a:t>
            </a:r>
            <a:r>
              <a:rPr lang="nl-NL" sz="2000" b="1" i="1" dirty="0"/>
              <a:t>hardop gaat vertellen tegen een heleboel mensen tegelijk</a:t>
            </a:r>
            <a:r>
              <a:rPr lang="nl-NL" sz="2000" dirty="0"/>
              <a:t>. Tijdens zo’n persconferentie is premier Rutte </a:t>
            </a:r>
            <a:r>
              <a:rPr lang="nl-NL" sz="2000" b="1" u="sng" dirty="0"/>
              <a:t>zichtbaar</a:t>
            </a:r>
            <a:r>
              <a:rPr lang="nl-NL" sz="2000" b="1" dirty="0"/>
              <a:t> </a:t>
            </a:r>
            <a:r>
              <a:rPr lang="nl-NL" sz="2000" dirty="0"/>
              <a:t>voor iedereen. Hij is voor iedereen </a:t>
            </a:r>
            <a:r>
              <a:rPr lang="nl-NL" sz="2000" b="1" i="1" dirty="0"/>
              <a:t>te zien</a:t>
            </a:r>
            <a:r>
              <a:rPr lang="nl-NL" sz="2000" dirty="0"/>
              <a:t>. Ik ga zeker kijken. Trouwens, hebben jullie met Pasen ook zo lekker gegeten? Ik ga even een paar dagen </a:t>
            </a:r>
            <a:r>
              <a:rPr lang="nl-NL" sz="2000" b="1" u="sng" dirty="0"/>
              <a:t>vasten</a:t>
            </a:r>
            <a:r>
              <a:rPr lang="nl-NL" sz="2000" dirty="0"/>
              <a:t>! Een paar dagen </a:t>
            </a:r>
            <a:r>
              <a:rPr lang="nl-NL" sz="2000" b="1" i="1" dirty="0"/>
              <a:t>niet of minder eten en drinken</a:t>
            </a:r>
            <a:r>
              <a:rPr lang="nl-NL" sz="2000" dirty="0"/>
              <a:t>. Kunnen jullie dat ook?</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749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verkondigen</a:t>
            </a:r>
            <a:endParaRPr lang="nl-NL" sz="6800" b="1" u="sng" dirty="0">
              <a:latin typeface="Century Gothic" panose="020B0502020202020204" pitchFamily="34" charset="0"/>
            </a:endParaRPr>
          </a:p>
        </p:txBody>
      </p:sp>
      <p:pic>
        <p:nvPicPr>
          <p:cNvPr id="2" name="Afbeelding 1">
            <a:extLst>
              <a:ext uri="{FF2B5EF4-FFF2-40B4-BE49-F238E27FC236}">
                <a16:creationId xmlns:a16="http://schemas.microsoft.com/office/drawing/2014/main" id="{4751A8D8-B737-43B8-B4DD-C0E24F13AD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5" y="1484784"/>
            <a:ext cx="8249543" cy="5040560"/>
          </a:xfrm>
          <a:prstGeom prst="rect">
            <a:avLst/>
          </a:prstGeom>
        </p:spPr>
      </p:pic>
    </p:spTree>
    <p:extLst>
      <p:ext uri="{BB962C8B-B14F-4D97-AF65-F5344CB8AC3E}">
        <p14:creationId xmlns:p14="http://schemas.microsoft.com/office/powerpoint/2010/main" val="135257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zichtbaar</a:t>
            </a:r>
          </a:p>
        </p:txBody>
      </p:sp>
      <p:pic>
        <p:nvPicPr>
          <p:cNvPr id="3" name="Afbeelding 2">
            <a:extLst>
              <a:ext uri="{FF2B5EF4-FFF2-40B4-BE49-F238E27FC236}">
                <a16:creationId xmlns:a16="http://schemas.microsoft.com/office/drawing/2014/main" id="{635BDF0E-F7FF-493D-B633-0F80E7F2DB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1412776"/>
            <a:ext cx="5157192" cy="5157192"/>
          </a:xfrm>
          <a:prstGeom prst="rect">
            <a:avLst/>
          </a:prstGeom>
        </p:spPr>
      </p:pic>
      <p:pic>
        <p:nvPicPr>
          <p:cNvPr id="4" name="Afbeelding 3">
            <a:extLst>
              <a:ext uri="{FF2B5EF4-FFF2-40B4-BE49-F238E27FC236}">
                <a16:creationId xmlns:a16="http://schemas.microsoft.com/office/drawing/2014/main" id="{F88D49BB-DD1B-42CD-B0DA-CB656346579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779912" y="3310594"/>
            <a:ext cx="1309353" cy="1486558"/>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7" y="25814"/>
            <a:ext cx="9108503" cy="1323439"/>
          </a:xfrm>
          <a:prstGeom prst="rect">
            <a:avLst/>
          </a:prstGeom>
          <a:noFill/>
        </p:spPr>
        <p:txBody>
          <a:bodyPr wrap="square" rtlCol="0">
            <a:spAutoFit/>
          </a:bodyPr>
          <a:lstStyle/>
          <a:p>
            <a:r>
              <a:rPr lang="nl-NL" sz="8000" b="1" u="sng" dirty="0">
                <a:latin typeface="Century Gothic" panose="020B0502020202020204" pitchFamily="34" charset="0"/>
              </a:rPr>
              <a:t>vasten</a:t>
            </a:r>
          </a:p>
        </p:txBody>
      </p:sp>
      <p:pic>
        <p:nvPicPr>
          <p:cNvPr id="3" name="Picture 3">
            <a:extLst>
              <a:ext uri="{FF2B5EF4-FFF2-40B4-BE49-F238E27FC236}">
                <a16:creationId xmlns:a16="http://schemas.microsoft.com/office/drawing/2014/main" id="{9A865B7A-F070-469C-B857-BCF09ABD4E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1412776"/>
            <a:ext cx="7272808" cy="515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18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vasten</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schranzen</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6358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een tijdje minder eten of drinken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latin typeface="Calibri"/>
              <a:ea typeface="Calibri"/>
              <a:cs typeface="Times New Roman"/>
            </a:endParaRPr>
          </a:p>
          <a:p>
            <a:pPr>
              <a:lnSpc>
                <a:spcPct val="107000"/>
              </a:lnSpc>
              <a:spcAft>
                <a:spcPts val="0"/>
              </a:spcAft>
            </a:pPr>
            <a:endParaRPr lang="nl-NL" sz="2400" i="1" dirty="0">
              <a:solidFill>
                <a:srgbClr val="387038"/>
              </a:solidFill>
              <a:latin typeface="Trebuchet MS"/>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Na 30 dagen </a:t>
            </a:r>
            <a:r>
              <a:rPr lang="nl-NL" sz="2400" i="1" u="sng" dirty="0">
                <a:solidFill>
                  <a:srgbClr val="387038"/>
                </a:solidFill>
                <a:latin typeface="Century Gothic" panose="020B0502020202020204" pitchFamily="34" charset="0"/>
                <a:ea typeface="Calibri"/>
                <a:cs typeface="Times New Roman"/>
              </a:rPr>
              <a:t>vasten</a:t>
            </a:r>
            <a:r>
              <a:rPr lang="nl-NL" sz="2400" i="1" dirty="0">
                <a:solidFill>
                  <a:srgbClr val="387038"/>
                </a:solidFill>
                <a:latin typeface="Century Gothic" panose="020B0502020202020204" pitchFamily="34" charset="0"/>
                <a:ea typeface="Calibri"/>
                <a:cs typeface="Times New Roman"/>
              </a:rPr>
              <a:t> vieren we het Suikerfeest.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snel en veel eten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dirty="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600" dirty="0">
              <a:effectLst/>
              <a:latin typeface="Calibri"/>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jongen had zo’n honger: hij zat vreselijk te </a:t>
            </a:r>
            <a:r>
              <a:rPr lang="nl-NL" sz="2400" i="1" u="sng" dirty="0">
                <a:solidFill>
                  <a:srgbClr val="387038"/>
                </a:solidFill>
                <a:latin typeface="Century Gothic" panose="020B0502020202020204" pitchFamily="34" charset="0"/>
                <a:ea typeface="Calibri"/>
                <a:cs typeface="Times New Roman"/>
              </a:rPr>
              <a:t>schranzen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60033" y="2404053"/>
            <a:ext cx="3903254" cy="25371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9729" y="2727374"/>
            <a:ext cx="3443553" cy="243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3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1409" y="3269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zichtbaar</a:t>
            </a:r>
            <a:endParaRPr lang="nl-NL" sz="54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3" y="326926"/>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onzichtbaar</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56791"/>
            <a:ext cx="4072956" cy="4680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te zien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Tijdens een persconferentie is premier Rutte </a:t>
            </a:r>
            <a:r>
              <a:rPr lang="nl-NL" sz="2400" i="1" u="sng" dirty="0">
                <a:solidFill>
                  <a:srgbClr val="387038"/>
                </a:solidFill>
                <a:latin typeface="Century Gothic" panose="020B0502020202020204" pitchFamily="34" charset="0"/>
                <a:ea typeface="Calibri"/>
                <a:cs typeface="Times New Roman"/>
              </a:rPr>
              <a:t>zichtbaar</a:t>
            </a:r>
            <a:r>
              <a:rPr lang="nl-NL" sz="2400" i="1" dirty="0">
                <a:solidFill>
                  <a:srgbClr val="387038"/>
                </a:solidFill>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2243" y="1556791"/>
            <a:ext cx="4232245" cy="45301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niet te zien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latin typeface="Century Gothic" panose="020B0502020202020204" pitchFamily="34" charset="0"/>
                <a:ea typeface="Calibri"/>
                <a:cs typeface="Times New Roman"/>
              </a:rPr>
              <a:t> </a:t>
            </a:r>
          </a:p>
          <a:p>
            <a:pPr>
              <a:lnSpc>
                <a:spcPct val="107000"/>
              </a:lnSpc>
              <a:spcAft>
                <a:spcPts val="0"/>
              </a:spcAft>
            </a:pPr>
            <a:endParaRPr lang="nl-NL" sz="3600" dirty="0">
              <a:latin typeface="Century Gothic" panose="020B0502020202020204" pitchFamily="34" charset="0"/>
              <a:ea typeface="Calibri"/>
              <a:cs typeface="Times New Roman"/>
            </a:endParaRPr>
          </a:p>
          <a:p>
            <a:pPr>
              <a:lnSpc>
                <a:spcPct val="107000"/>
              </a:lnSpc>
              <a:spcAft>
                <a:spcPts val="0"/>
              </a:spcAft>
            </a:pPr>
            <a:r>
              <a:rPr lang="nl-NL" sz="3600" dirty="0">
                <a:latin typeface="Century Gothic" panose="020B0502020202020204" pitchFamily="34" charset="0"/>
                <a:ea typeface="Calibri"/>
                <a:cs typeface="Times New Roman"/>
              </a:rPr>
              <a:t> </a:t>
            </a:r>
            <a:endParaRPr lang="nl-NL" sz="22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persoon in deze vermomming is </a:t>
            </a:r>
            <a:r>
              <a:rPr lang="nl-NL" sz="2400" i="1" u="sng" dirty="0">
                <a:solidFill>
                  <a:srgbClr val="387038"/>
                </a:solidFill>
                <a:latin typeface="Century Gothic" panose="020B0502020202020204" pitchFamily="34" charset="0"/>
                <a:ea typeface="Calibri"/>
                <a:cs typeface="Times New Roman"/>
              </a:rPr>
              <a:t>onzichtbaar</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DD302D11-E450-481E-A856-4547355ED6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7291" y="2192660"/>
            <a:ext cx="2741450" cy="2472680"/>
          </a:xfrm>
          <a:prstGeom prst="rect">
            <a:avLst/>
          </a:prstGeom>
        </p:spPr>
      </p:pic>
      <p:pic>
        <p:nvPicPr>
          <p:cNvPr id="6" name="Afbeelding 5" descr="Afbeelding met persoon, staand, zoogdier&#10;&#10;Automatisch gegenereerde beschrijving">
            <a:extLst>
              <a:ext uri="{FF2B5EF4-FFF2-40B4-BE49-F238E27FC236}">
                <a16:creationId xmlns:a16="http://schemas.microsoft.com/office/drawing/2014/main" id="{1F49AED9-ECE6-4322-94AB-D557EB2D2F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2040" y="2192659"/>
            <a:ext cx="3856932" cy="2460723"/>
          </a:xfrm>
          <a:prstGeom prst="rect">
            <a:avLst/>
          </a:prstGeom>
        </p:spPr>
      </p:pic>
    </p:spTree>
    <p:extLst>
      <p:ext uri="{BB962C8B-B14F-4D97-AF65-F5344CB8AC3E}">
        <p14:creationId xmlns:p14="http://schemas.microsoft.com/office/powerpoint/2010/main" val="184682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989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de verplichting</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effectLst/>
                <a:latin typeface="Century Gothic" panose="020B0502020202020204" pitchFamily="34" charset="0"/>
                <a:ea typeface="Calibri"/>
                <a:cs typeface="Times New Roman"/>
              </a:rPr>
              <a:t>de vrije keuze</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dat wat je moet doen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4400" dirty="0">
                <a:effectLst/>
                <a:latin typeface="Trebuchet MS"/>
                <a:ea typeface="Calibri"/>
                <a:cs typeface="Times New Roman"/>
              </a:rPr>
              <a:t> </a:t>
            </a:r>
            <a:endParaRPr lang="nl-NL" dirty="0">
              <a:effectLst/>
              <a:latin typeface="Calibri"/>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Door de coronaregels is het </a:t>
            </a:r>
            <a:r>
              <a:rPr lang="nl-NL" sz="2200" i="1" u="sng" dirty="0">
                <a:solidFill>
                  <a:srgbClr val="387038"/>
                </a:solidFill>
                <a:latin typeface="Century Gothic" panose="020B0502020202020204" pitchFamily="34" charset="0"/>
                <a:ea typeface="Calibri"/>
                <a:cs typeface="Times New Roman"/>
              </a:rPr>
              <a:t>een verplichting</a:t>
            </a:r>
            <a:r>
              <a:rPr lang="nl-NL" sz="2200" i="1" dirty="0">
                <a:solidFill>
                  <a:srgbClr val="387038"/>
                </a:solidFill>
                <a:latin typeface="Century Gothic" panose="020B0502020202020204" pitchFamily="34" charset="0"/>
                <a:ea typeface="Calibri"/>
                <a:cs typeface="Times New Roman"/>
              </a:rPr>
              <a:t> om in Nederland te blijven.</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wat je kan doen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Het dragen van wandelschoenen is </a:t>
            </a:r>
            <a:r>
              <a:rPr lang="nl-NL" sz="2200" i="1" u="sng" dirty="0">
                <a:solidFill>
                  <a:srgbClr val="387038"/>
                </a:solidFill>
                <a:effectLst/>
                <a:latin typeface="Century Gothic" panose="020B0502020202020204" pitchFamily="34" charset="0"/>
                <a:ea typeface="Calibri"/>
                <a:cs typeface="Times New Roman"/>
              </a:rPr>
              <a:t>een vrije keuze</a:t>
            </a:r>
            <a:r>
              <a:rPr lang="nl-NL" sz="2200" i="1" dirty="0">
                <a:solidFill>
                  <a:srgbClr val="387038"/>
                </a:solidFill>
                <a:effectLst/>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 name="Afbeelding 9" descr="Afbeelding met grond, persoon, buiten, schoeisel&#10;&#10;Automatisch gegenereerde beschrijving">
            <a:extLst>
              <a:ext uri="{FF2B5EF4-FFF2-40B4-BE49-F238E27FC236}">
                <a16:creationId xmlns:a16="http://schemas.microsoft.com/office/drawing/2014/main" id="{8E78A22D-2C7E-44FE-B118-E148BB674E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1378" y="2420888"/>
            <a:ext cx="3665078" cy="2448272"/>
          </a:xfrm>
          <a:prstGeom prst="rect">
            <a:avLst/>
          </a:prstGeom>
        </p:spPr>
      </p:pic>
      <p:pic>
        <p:nvPicPr>
          <p:cNvPr id="8" name="Afbeelding 7">
            <a:extLst>
              <a:ext uri="{FF2B5EF4-FFF2-40B4-BE49-F238E27FC236}">
                <a16:creationId xmlns:a16="http://schemas.microsoft.com/office/drawing/2014/main" id="{A19B058D-1741-4411-BEC9-0C259B8FFE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5616" y="2492896"/>
            <a:ext cx="2167742" cy="2637914"/>
          </a:xfrm>
          <a:prstGeom prst="rect">
            <a:avLst/>
          </a:prstGeom>
        </p:spPr>
      </p:pic>
    </p:spTree>
    <p:extLst>
      <p:ext uri="{BB962C8B-B14F-4D97-AF65-F5344CB8AC3E}">
        <p14:creationId xmlns:p14="http://schemas.microsoft.com/office/powerpoint/2010/main" val="143641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1409" y="3269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nakomen</a:t>
            </a:r>
            <a:endParaRPr lang="nl-NL" sz="54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3" y="326926"/>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verbreken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56791"/>
            <a:ext cx="4072956" cy="4680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je eraan houden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Ik </a:t>
            </a:r>
            <a:r>
              <a:rPr lang="nl-NL" sz="2400" i="1" u="sng" dirty="0">
                <a:solidFill>
                  <a:srgbClr val="387038"/>
                </a:solidFill>
                <a:latin typeface="Century Gothic" panose="020B0502020202020204" pitchFamily="34" charset="0"/>
                <a:ea typeface="Calibri"/>
                <a:cs typeface="Times New Roman"/>
              </a:rPr>
              <a:t>kom</a:t>
            </a:r>
            <a:r>
              <a:rPr lang="nl-NL" sz="2400" i="1" dirty="0">
                <a:solidFill>
                  <a:srgbClr val="387038"/>
                </a:solidFill>
                <a:latin typeface="Century Gothic" panose="020B0502020202020204" pitchFamily="34" charset="0"/>
                <a:ea typeface="Calibri"/>
                <a:cs typeface="Times New Roman"/>
              </a:rPr>
              <a:t> de afspraak </a:t>
            </a:r>
            <a:r>
              <a:rPr lang="nl-NL" sz="2400" i="1" u="sng" dirty="0">
                <a:solidFill>
                  <a:srgbClr val="387038"/>
                </a:solidFill>
                <a:latin typeface="Century Gothic" panose="020B0502020202020204" pitchFamily="34" charset="0"/>
                <a:ea typeface="Calibri"/>
                <a:cs typeface="Times New Roman"/>
              </a:rPr>
              <a:t>na</a:t>
            </a:r>
            <a:r>
              <a:rPr lang="nl-NL" sz="2400" i="1" dirty="0">
                <a:solidFill>
                  <a:srgbClr val="387038"/>
                </a:solidFill>
                <a:latin typeface="Century Gothic" panose="020B0502020202020204" pitchFamily="34" charset="0"/>
                <a:ea typeface="Calibri"/>
                <a:cs typeface="Times New Roman"/>
              </a:rPr>
              <a:t> en ben op tijd bij de kapper. </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2243" y="1556791"/>
            <a:ext cx="4232245" cy="45301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je er niet meer aan houden, bijvoorbeeld een belofte</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latin typeface="Century Gothic" panose="020B0502020202020204" pitchFamily="34" charset="0"/>
                <a:ea typeface="Calibri"/>
                <a:cs typeface="Times New Roman"/>
              </a:rPr>
              <a:t> </a:t>
            </a:r>
          </a:p>
          <a:p>
            <a:pPr>
              <a:lnSpc>
                <a:spcPct val="107000"/>
              </a:lnSpc>
              <a:spcAft>
                <a:spcPts val="0"/>
              </a:spcAft>
            </a:pPr>
            <a:endParaRPr lang="nl-NL" sz="3600" dirty="0">
              <a:latin typeface="Century Gothic" panose="020B0502020202020204" pitchFamily="34" charset="0"/>
              <a:ea typeface="Calibri"/>
              <a:cs typeface="Times New Roman"/>
            </a:endParaRPr>
          </a:p>
          <a:p>
            <a:pPr algn="ctr">
              <a:spcAft>
                <a:spcPts val="0"/>
              </a:spcAft>
            </a:pPr>
            <a:r>
              <a:rPr lang="nl-NL" sz="3600" dirty="0">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Ik fantaseer er wel eens over om de regels te </a:t>
            </a:r>
            <a:r>
              <a:rPr lang="nl-NL" sz="2400" i="1" u="sng" dirty="0">
                <a:solidFill>
                  <a:srgbClr val="387038"/>
                </a:solidFill>
                <a:latin typeface="Century Gothic" panose="020B0502020202020204" pitchFamily="34" charset="0"/>
                <a:ea typeface="Calibri"/>
                <a:cs typeface="Times New Roman"/>
              </a:rPr>
              <a:t>verbreken</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persoon, vrouw, binnen&#10;&#10;Automatisch gegenereerde beschrijving">
            <a:extLst>
              <a:ext uri="{FF2B5EF4-FFF2-40B4-BE49-F238E27FC236}">
                <a16:creationId xmlns:a16="http://schemas.microsoft.com/office/drawing/2014/main" id="{1C4B8744-EA0E-4836-9866-3C1DB3C278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0069" y="2232403"/>
            <a:ext cx="1689763" cy="2529585"/>
          </a:xfrm>
          <a:prstGeom prst="rect">
            <a:avLst/>
          </a:prstGeom>
        </p:spPr>
      </p:pic>
      <p:pic>
        <p:nvPicPr>
          <p:cNvPr id="3" name="Afbeelding 2">
            <a:extLst>
              <a:ext uri="{FF2B5EF4-FFF2-40B4-BE49-F238E27FC236}">
                <a16:creationId xmlns:a16="http://schemas.microsoft.com/office/drawing/2014/main" id="{FC2EEF6E-E5FF-4903-9D40-CC65BD7F11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20072" y="2996952"/>
            <a:ext cx="3206199" cy="1847106"/>
          </a:xfrm>
          <a:prstGeom prst="rect">
            <a:avLst/>
          </a:prstGeom>
        </p:spPr>
      </p:pic>
    </p:spTree>
    <p:extLst>
      <p:ext uri="{BB962C8B-B14F-4D97-AF65-F5344CB8AC3E}">
        <p14:creationId xmlns:p14="http://schemas.microsoft.com/office/powerpoint/2010/main" val="80006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3796154"/>
            <a:ext cx="2808311" cy="148601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3277868"/>
            <a:ext cx="2808312" cy="14282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23297" y="3277868"/>
            <a:ext cx="2850773" cy="8712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346543" y="3796154"/>
            <a:ext cx="2599252" cy="148601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het voorstel</a:t>
            </a:r>
            <a:endParaRPr lang="nl-NL" sz="1050" dirty="0">
              <a:effectLst/>
              <a:latin typeface="Century Gothic" panose="020B0502020202020204" pitchFamily="34" charset="0"/>
              <a:ea typeface="Calibri"/>
              <a:cs typeface="Times New Roman"/>
            </a:endParaRPr>
          </a:p>
        </p:txBody>
      </p:sp>
      <p:sp>
        <p:nvSpPr>
          <p:cNvPr id="9" name="Text Box 14"/>
          <p:cNvSpPr txBox="1"/>
          <p:nvPr/>
        </p:nvSpPr>
        <p:spPr>
          <a:xfrm>
            <a:off x="3254626" y="3140968"/>
            <a:ext cx="2850773" cy="156513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het akkoord</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901189" y="320375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gelden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93005" y="476672"/>
            <a:ext cx="5745955"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Momenteel </a:t>
            </a:r>
            <a:r>
              <a:rPr lang="nl-NL" sz="2400" i="1" u="sng" dirty="0">
                <a:solidFill>
                  <a:srgbClr val="387038"/>
                </a:solidFill>
                <a:latin typeface="Century Gothic" panose="020B0502020202020204" pitchFamily="34" charset="0"/>
                <a:ea typeface="Calibri"/>
                <a:cs typeface="Times New Roman"/>
              </a:rPr>
              <a:t>geldt</a:t>
            </a:r>
            <a:r>
              <a:rPr lang="nl-NL" sz="2400" i="1" dirty="0">
                <a:solidFill>
                  <a:srgbClr val="387038"/>
                </a:solidFill>
                <a:latin typeface="Century Gothic" panose="020B0502020202020204" pitchFamily="34" charset="0"/>
                <a:ea typeface="Calibri"/>
                <a:cs typeface="Times New Roman"/>
              </a:rPr>
              <a:t> er een avondklok</a:t>
            </a:r>
            <a:r>
              <a:rPr lang="nl-NL" sz="2400" i="1" dirty="0">
                <a:solidFill>
                  <a:srgbClr val="387038"/>
                </a:solidFill>
                <a:effectLst/>
                <a:latin typeface="Century Gothic" panose="020B0502020202020204" pitchFamily="34" charset="0"/>
                <a:ea typeface="Calibri"/>
                <a:cs typeface="Times New Roman"/>
              </a:rPr>
              <a:t>.</a:t>
            </a:r>
            <a:endParaRPr lang="nl-NL" sz="1200" i="1"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5408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41706" y="4293096"/>
            <a:ext cx="2994789"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de afspra</a:t>
            </a:r>
            <a:r>
              <a:rPr lang="nl-NL" sz="2400" dirty="0">
                <a:latin typeface="Century Gothic" panose="020B0502020202020204" pitchFamily="34" charset="0"/>
                <a:ea typeface="Calibri"/>
                <a:cs typeface="Times New Roman"/>
              </a:rPr>
              <a:t>ak zijn</a:t>
            </a:r>
            <a:endParaRPr lang="nl-NL" sz="1050" dirty="0">
              <a:effectLst/>
              <a:latin typeface="Century Gothic" panose="020B0502020202020204" pitchFamily="34" charset="0"/>
              <a:ea typeface="Calibri"/>
              <a:cs typeface="Times New Roman"/>
            </a:endParaRPr>
          </a:p>
        </p:txBody>
      </p:sp>
      <p:pic>
        <p:nvPicPr>
          <p:cNvPr id="13" name="Afbeelding 12" descr="Afbeelding met tekst, illustratie, teken&#10;&#10;Automatisch gegenereerde beschrijving">
            <a:extLst>
              <a:ext uri="{FF2B5EF4-FFF2-40B4-BE49-F238E27FC236}">
                <a16:creationId xmlns:a16="http://schemas.microsoft.com/office/drawing/2014/main" id="{A40A3809-8E89-4AE4-92C3-9A1A94A2FE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2254" y="599368"/>
            <a:ext cx="2214399" cy="2214399"/>
          </a:xfrm>
          <a:prstGeom prst="rect">
            <a:avLst/>
          </a:prstGeom>
        </p:spPr>
      </p:pic>
      <p:pic>
        <p:nvPicPr>
          <p:cNvPr id="3" name="Afbeelding 2">
            <a:extLst>
              <a:ext uri="{FF2B5EF4-FFF2-40B4-BE49-F238E27FC236}">
                <a16:creationId xmlns:a16="http://schemas.microsoft.com/office/drawing/2014/main" id="{FB15F361-374C-4C81-941C-B1F5A0CA20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92337" y="1315204"/>
            <a:ext cx="2570326" cy="1894214"/>
          </a:xfrm>
          <a:prstGeom prst="rect">
            <a:avLst/>
          </a:prstGeom>
        </p:spPr>
      </p:pic>
      <p:sp>
        <p:nvSpPr>
          <p:cNvPr id="18" name="Ovaal 17">
            <a:extLst>
              <a:ext uri="{FF2B5EF4-FFF2-40B4-BE49-F238E27FC236}">
                <a16:creationId xmlns:a16="http://schemas.microsoft.com/office/drawing/2014/main" id="{DE5CD2EA-ADC3-462A-B221-0EB7BE2FB075}"/>
              </a:ext>
            </a:extLst>
          </p:cNvPr>
          <p:cNvSpPr/>
          <p:nvPr/>
        </p:nvSpPr>
        <p:spPr>
          <a:xfrm>
            <a:off x="3131841" y="1470020"/>
            <a:ext cx="1584176" cy="122413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 name="Afbeelding 20" descr="Afbeelding met tekst, illustratie, teken&#10;&#10;Automatisch gegenereerde beschrijving">
            <a:extLst>
              <a:ext uri="{FF2B5EF4-FFF2-40B4-BE49-F238E27FC236}">
                <a16:creationId xmlns:a16="http://schemas.microsoft.com/office/drawing/2014/main" id="{86CEB016-AD84-4A81-B7DB-A59C7E3BDC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421" y="2362056"/>
            <a:ext cx="1355921" cy="1355921"/>
          </a:xfrm>
          <a:prstGeom prst="rect">
            <a:avLst/>
          </a:prstGeom>
        </p:spPr>
      </p:pic>
      <p:sp>
        <p:nvSpPr>
          <p:cNvPr id="12" name="Rechthoek 11">
            <a:extLst>
              <a:ext uri="{FF2B5EF4-FFF2-40B4-BE49-F238E27FC236}">
                <a16:creationId xmlns:a16="http://schemas.microsoft.com/office/drawing/2014/main" id="{539FA42D-F3BB-4A9B-BC21-901BED99B59D}"/>
              </a:ext>
            </a:extLst>
          </p:cNvPr>
          <p:cNvSpPr/>
          <p:nvPr/>
        </p:nvSpPr>
        <p:spPr>
          <a:xfrm>
            <a:off x="1826487" y="2277016"/>
            <a:ext cx="755335" cy="1569660"/>
          </a:xfrm>
          <a:prstGeom prst="rect">
            <a:avLst/>
          </a:prstGeom>
        </p:spPr>
        <p:txBody>
          <a:bodyPr wrap="none">
            <a:spAutoFit/>
          </a:bodyPr>
          <a:lstStyle/>
          <a:p>
            <a:r>
              <a:rPr lang="nl-NL" sz="9600" dirty="0"/>
              <a:t>?</a:t>
            </a:r>
            <a:endParaRPr lang="nl-NL" dirty="0"/>
          </a:p>
        </p:txBody>
      </p:sp>
    </p:spTree>
    <p:extLst>
      <p:ext uri="{BB962C8B-B14F-4D97-AF65-F5344CB8AC3E}">
        <p14:creationId xmlns:p14="http://schemas.microsoft.com/office/powerpoint/2010/main" val="1009086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61780" y="2276872"/>
            <a:ext cx="7666603" cy="9361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51520" y="2204864"/>
            <a:ext cx="7776864" cy="93610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op bedevaart gaan</a:t>
            </a:r>
            <a:endParaRPr lang="nl-NL" sz="1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547664" y="3212976"/>
            <a:ext cx="2060952" cy="488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1791504" y="970572"/>
            <a:ext cx="1849844" cy="1296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95536" y="373817"/>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0994" y="313144"/>
            <a:ext cx="242469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religie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13077" y="3610513"/>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95536" y="3542169"/>
            <a:ext cx="264557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route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95537" y="980728"/>
            <a:ext cx="3021290" cy="64431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95536" y="980728"/>
            <a:ext cx="3021291"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godsdienst</a:t>
            </a:r>
            <a:endParaRPr lang="nl-NL" sz="1100" dirty="0">
              <a:effectLst/>
              <a:latin typeface="Century Gothic" panose="020B0502020202020204" pitchFamily="34" charset="0"/>
              <a:ea typeface="Calibri"/>
              <a:cs typeface="Times New Roman"/>
            </a:endParaRPr>
          </a:p>
        </p:txBody>
      </p:sp>
      <p:sp>
        <p:nvSpPr>
          <p:cNvPr id="21" name="Text Box 14"/>
          <p:cNvSpPr txBox="1"/>
          <p:nvPr/>
        </p:nvSpPr>
        <p:spPr>
          <a:xfrm>
            <a:off x="413076" y="4234342"/>
            <a:ext cx="5023020" cy="9075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2" name="Tekstvak 2"/>
          <p:cNvSpPr txBox="1">
            <a:spLocks noChangeArrowheads="1"/>
          </p:cNvSpPr>
          <p:nvPr/>
        </p:nvSpPr>
        <p:spPr bwMode="auto">
          <a:xfrm>
            <a:off x="471463" y="4179667"/>
            <a:ext cx="5104019" cy="105492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latin typeface="Century Gothic" panose="020B0502020202020204" pitchFamily="34" charset="0"/>
                <a:ea typeface="Calibri"/>
                <a:cs typeface="Times New Roman"/>
              </a:rPr>
              <a:t>= de weg die je moet volgen om ergens te komen</a:t>
            </a:r>
            <a:endParaRPr lang="nl-NL" sz="1100" dirty="0">
              <a:effectLst/>
              <a:latin typeface="Century Gothic" panose="020B0502020202020204" pitchFamily="34" charset="0"/>
              <a:ea typeface="Calibri"/>
              <a:cs typeface="Times New Roman"/>
            </a:endParaRPr>
          </a:p>
        </p:txBody>
      </p:sp>
      <p:sp>
        <p:nvSpPr>
          <p:cNvPr id="30" name="Text Box 14"/>
          <p:cNvSpPr txBox="1"/>
          <p:nvPr/>
        </p:nvSpPr>
        <p:spPr>
          <a:xfrm>
            <a:off x="455639" y="5141870"/>
            <a:ext cx="889248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Veel gelovige mensen kunnen dit jaar ook niet </a:t>
            </a:r>
            <a:r>
              <a:rPr lang="nl-NL" sz="2400" i="1" u="sng" dirty="0">
                <a:solidFill>
                  <a:srgbClr val="387038"/>
                </a:solidFill>
                <a:latin typeface="Century Gothic" panose="020B0502020202020204" pitchFamily="34" charset="0"/>
                <a:ea typeface="Calibri"/>
                <a:cs typeface="Times New Roman"/>
              </a:rPr>
              <a:t>op bedevaart gaan</a:t>
            </a:r>
            <a:r>
              <a:rPr lang="nl-NL" sz="2400" i="1" dirty="0">
                <a:solidFill>
                  <a:srgbClr val="387038"/>
                </a:solidFill>
                <a:latin typeface="Century Gothic" panose="020B0502020202020204" pitchFamily="34" charset="0"/>
                <a:ea typeface="Calibri"/>
                <a:cs typeface="Times New Roman"/>
              </a:rPr>
              <a:t>.</a:t>
            </a:r>
            <a:endParaRPr lang="nl-NL" sz="1200" dirty="0">
              <a:effectLst/>
              <a:latin typeface="Century Gothic" panose="020B0502020202020204" pitchFamily="34" charset="0"/>
              <a:ea typeface="Calibri"/>
              <a:cs typeface="Times New Roman"/>
            </a:endParaRPr>
          </a:p>
        </p:txBody>
      </p:sp>
      <p:sp>
        <p:nvSpPr>
          <p:cNvPr id="33" name="Text Box 14"/>
          <p:cNvSpPr txBox="1"/>
          <p:nvPr/>
        </p:nvSpPr>
        <p:spPr>
          <a:xfrm>
            <a:off x="3416827" y="3212977"/>
            <a:ext cx="4611556" cy="8278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34" name="Tekstvak 2"/>
          <p:cNvSpPr txBox="1">
            <a:spLocks noChangeArrowheads="1"/>
          </p:cNvSpPr>
          <p:nvPr/>
        </p:nvSpPr>
        <p:spPr bwMode="auto">
          <a:xfrm>
            <a:off x="3440141" y="3107591"/>
            <a:ext cx="4680519" cy="4403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op reis gaan naar een heilige plaats</a:t>
            </a:r>
            <a:endParaRPr lang="nl-NL" sz="1100" dirty="0">
              <a:effectLst/>
              <a:latin typeface="Century Gothic" panose="020B0502020202020204" pitchFamily="34" charset="0"/>
              <a:ea typeface="Calibri"/>
              <a:cs typeface="Times New Roman"/>
            </a:endParaRPr>
          </a:p>
        </p:txBody>
      </p:sp>
      <p:pic>
        <p:nvPicPr>
          <p:cNvPr id="24" name="Afbeelding 23" descr="Afbeelding met lucht, buiten, mensen, persoon&#10;&#10;Automatisch gegenereerde beschrijving">
            <a:extLst>
              <a:ext uri="{FF2B5EF4-FFF2-40B4-BE49-F238E27FC236}">
                <a16:creationId xmlns:a16="http://schemas.microsoft.com/office/drawing/2014/main" id="{1F123C9C-D81A-49FB-9885-E59672E462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1914" y="3645930"/>
            <a:ext cx="1953263" cy="828901"/>
          </a:xfrm>
          <a:prstGeom prst="rect">
            <a:avLst/>
          </a:prstGeom>
        </p:spPr>
      </p:pic>
      <p:pic>
        <p:nvPicPr>
          <p:cNvPr id="26" name="Picture 2" descr="C:\Users\Kosterm\Downloads\shutterstock_1070132657.jpg">
            <a:extLst>
              <a:ext uri="{FF2B5EF4-FFF2-40B4-BE49-F238E27FC236}">
                <a16:creationId xmlns:a16="http://schemas.microsoft.com/office/drawing/2014/main" id="{0DF7468F-EB3E-4DA9-9568-A63DE016A206}"/>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9979" r="99881">
                        <a14:foregroundMark x1="12580" y1="92677" x2="12580" y2="92677"/>
                        <a14:foregroundMark x1="69328" y1="42999" x2="69328" y2="42999"/>
                        <a14:foregroundMark x1="71810" y1="48448" x2="71810" y2="48448"/>
                        <a14:foregroundMark x1="73925" y1="50439" x2="73925" y2="50439"/>
                        <a14:foregroundMark x1="14528" y1="88284" x2="14528" y2="88284"/>
                        <a14:foregroundMark x1="16037" y1="83861" x2="16037" y2="83861"/>
                        <a14:foregroundMark x1="18199" y1="78266" x2="18199" y2="78266"/>
                        <a14:foregroundMark x1="20468" y1="73609" x2="20468" y2="73609"/>
                        <a14:foregroundMark x1="22404" y1="69889" x2="22404" y2="69889"/>
                        <a14:foregroundMark x1="24887" y1="66842" x2="24887" y2="66842"/>
                        <a14:foregroundMark x1="27596" y1="63767" x2="27596" y2="63767"/>
                        <a14:foregroundMark x1="30613" y1="61629" x2="30613" y2="61629"/>
                        <a14:foregroundMark x1="33096" y1="60955" x2="33096" y2="60955"/>
                        <a14:foregroundMark x1="35531" y1="60691" x2="35531" y2="60691"/>
                        <a14:foregroundMark x1="38548" y1="61629" x2="38548" y2="61629"/>
                        <a14:foregroundMark x1="41411" y1="63620" x2="41411" y2="63620"/>
                        <a14:foregroundMark x1="43526" y1="64704" x2="43526" y2="64704"/>
                        <a14:foregroundMark x1="46377" y1="67106" x2="46377" y2="67106"/>
                        <a14:foregroundMark x1="48753" y1="70299" x2="48753" y2="70299"/>
                        <a14:foregroundMark x1="51129" y1="72818" x2="51129" y2="72818"/>
                        <a14:foregroundMark x1="54158" y1="75747" x2="54158" y2="75747"/>
                        <a14:foregroundMark x1="56854" y1="79350" x2="56854" y2="79350"/>
                        <a14:foregroundMark x1="59503" y1="82396" x2="59503" y2="82396"/>
                        <a14:foregroundMark x1="61559" y1="85472" x2="61559" y2="85472"/>
                        <a14:foregroundMark x1="64089" y1="87346" x2="64089" y2="87346"/>
                        <a14:foregroundMark x1="66465" y1="89865" x2="66465" y2="89865"/>
                        <a14:foregroundMark x1="69328" y1="91593" x2="69328" y2="91593"/>
                        <a14:foregroundMark x1="71656" y1="92384" x2="71656" y2="92384"/>
                        <a14:foregroundMark x1="74673" y1="91857" x2="74673" y2="91857"/>
                        <a14:foregroundMark x1="77382" y1="90656" x2="77382" y2="90656"/>
                        <a14:foregroundMark x1="80185" y1="88547" x2="80185" y2="88547"/>
                        <a14:foregroundMark x1="82775" y1="85208" x2="82775" y2="85208"/>
                        <a14:foregroundMark x1="84937" y1="81488" x2="84937" y2="81488"/>
                        <a14:foregroundMark x1="86826" y1="76011" x2="86826" y2="76011"/>
                        <a14:foregroundMark x1="88548" y1="70299" x2="88548" y2="70299"/>
                        <a14:foregroundMark x1="89582" y1="63884" x2="89582" y2="63884"/>
                        <a14:foregroundMark x1="90069" y1="58172" x2="90069" y2="58172"/>
                        <a14:foregroundMark x1="90390" y1="50996" x2="90390" y2="50996"/>
                        <a14:foregroundMark x1="90223" y1="43380" x2="90223" y2="43380"/>
                        <a14:foregroundMark x1="90010" y1="37141" x2="90010" y2="37141"/>
                        <a14:foregroundMark x1="92278" y1="40187" x2="92278" y2="40187"/>
                        <a14:foregroundMark x1="94761" y1="36467" x2="94761" y2="36467"/>
                        <a14:foregroundMark x1="96816" y1="32337" x2="96816" y2="32337"/>
                        <a14:foregroundMark x1="98705" y1="27944" x2="98705" y2="27944"/>
                        <a14:foregroundMark x1="89368" y1="30346" x2="89368" y2="30346"/>
                        <a14:foregroundMark x1="88228" y1="24224" x2="88228" y2="24224"/>
                        <a14:foregroundMark x1="86766" y1="18219" x2="86766" y2="18219"/>
                        <a14:foregroundMark x1="85210" y1="12888" x2="85210" y2="12888"/>
                        <a14:foregroundMark x1="87586" y1="46573" x2="87586" y2="46573"/>
                        <a14:foregroundMark x1="85151" y1="48975" x2="85151" y2="48975"/>
                        <a14:foregroundMark x1="81860" y1="51377" x2="81860" y2="51377"/>
                        <a14:foregroundMark x1="79758" y1="52314" x2="79758" y2="52314"/>
                        <a14:foregroundMark x1="76622" y1="52168" x2="76622" y2="52168"/>
                        <a14:foregroundMark x1="67819" y1="38342" x2="67819" y2="38342"/>
                        <a14:foregroundMark x1="66524" y1="31400" x2="66524" y2="31400"/>
                        <a14:foregroundMark x1="66251" y1="24751" x2="66251" y2="24751"/>
                        <a14:foregroundMark x1="67011" y1="18219" x2="67011" y2="18219"/>
                        <a14:foregroundMark x1="68247" y1="12361" x2="68247" y2="12361"/>
                        <a14:foregroundMark x1="70242" y1="7967" x2="70242" y2="7967"/>
                        <a14:foregroundMark x1="73058" y1="4511" x2="73058" y2="4511"/>
                        <a14:foregroundMark x1="75541" y1="3310" x2="75541" y2="3310"/>
                        <a14:foregroundMark x1="78130" y1="3574" x2="78130" y2="3574"/>
                        <a14:foregroundMark x1="80886" y1="5565" x2="80886" y2="5565"/>
                        <a14:foregroundMark x1="83310" y1="8377" x2="83310" y2="8377"/>
                      </a14:backgroundRemoval>
                    </a14:imgEffect>
                  </a14:imgLayer>
                </a14:imgProps>
              </a:ext>
              <a:ext uri="{28A0092B-C50C-407E-A947-70E740481C1C}">
                <a14:useLocalDpi xmlns:a14="http://schemas.microsoft.com/office/drawing/2010/main"/>
              </a:ext>
            </a:extLst>
          </a:blip>
          <a:srcRect/>
          <a:stretch/>
        </p:blipFill>
        <p:spPr bwMode="auto">
          <a:xfrm rot="21235274">
            <a:off x="4815621" y="4166459"/>
            <a:ext cx="3359416" cy="10432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Kosterm\Downloads\shutterstock_797263882.jpg">
            <a:extLst>
              <a:ext uri="{FF2B5EF4-FFF2-40B4-BE49-F238E27FC236}">
                <a16:creationId xmlns:a16="http://schemas.microsoft.com/office/drawing/2014/main" id="{052AC664-00EC-4B99-8AF0-577B44E98572}"/>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20887280">
            <a:off x="6124047" y="4266261"/>
            <a:ext cx="287044" cy="496605"/>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a:extLst>
              <a:ext uri="{FF2B5EF4-FFF2-40B4-BE49-F238E27FC236}">
                <a16:creationId xmlns:a16="http://schemas.microsoft.com/office/drawing/2014/main" id="{165D3DD8-3B07-4EE9-96EC-EB9AEF21CB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24580" y="297612"/>
            <a:ext cx="2160240" cy="1443041"/>
          </a:xfrm>
          <a:prstGeom prst="rect">
            <a:avLst/>
          </a:prstGeom>
        </p:spPr>
      </p:pic>
    </p:spTree>
    <p:extLst>
      <p:ext uri="{BB962C8B-B14F-4D97-AF65-F5344CB8AC3E}">
        <p14:creationId xmlns:p14="http://schemas.microsoft.com/office/powerpoint/2010/main" val="108893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14 – 6 april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p>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2620" y="0"/>
            <a:ext cx="9141380" cy="6555641"/>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op rij</a:t>
            </a:r>
            <a:endParaRPr lang="nl-NL" sz="8800" b="1" dirty="0">
              <a:solidFill>
                <a:prstClr val="black"/>
              </a:solidFill>
              <a:latin typeface="Century Gothic" panose="020B0502020202020204" pitchFamily="34" charset="0"/>
            </a:endParaRPr>
          </a:p>
          <a:p>
            <a:pPr lvl="0" fontAlgn="t"/>
            <a:r>
              <a:rPr lang="nl-NL" sz="6000" dirty="0">
                <a:solidFill>
                  <a:prstClr val="black"/>
                </a:solidFill>
                <a:latin typeface="Century Gothic" panose="020B0502020202020204" pitchFamily="34" charset="0"/>
              </a:rPr>
              <a:t>= </a:t>
            </a:r>
            <a:r>
              <a:rPr lang="nl-NL" sz="4800" dirty="0">
                <a:latin typeface="Century Gothic" panose="020B0502020202020204" pitchFamily="34" charset="0"/>
              </a:rPr>
              <a:t>achter elkaar</a:t>
            </a:r>
            <a:endParaRPr lang="nl-NL" sz="2800" i="1" dirty="0">
              <a:solidFill>
                <a:srgbClr val="00B050"/>
              </a:solidFill>
              <a:latin typeface="Century Gothic" panose="020B0502020202020204" pitchFamily="34" charset="0"/>
            </a:endParaRPr>
          </a:p>
          <a:p>
            <a:pPr fontAlgn="t"/>
            <a:endParaRPr lang="nl-NL" sz="2800" i="1" u="sng"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r>
              <a:rPr lang="nl-NL" sz="2800" i="1" dirty="0">
                <a:solidFill>
                  <a:srgbClr val="387038"/>
                </a:solidFill>
                <a:latin typeface="Century Gothic" panose="020B0502020202020204" pitchFamily="34" charset="0"/>
                <a:ea typeface="Calibri"/>
                <a:cs typeface="Times New Roman"/>
              </a:rPr>
              <a:t>Dit jaar blijf ik voor het tweede jaar </a:t>
            </a:r>
            <a:r>
              <a:rPr lang="nl-NL" sz="2800" i="1" u="sng" dirty="0">
                <a:solidFill>
                  <a:srgbClr val="387038"/>
                </a:solidFill>
                <a:latin typeface="Century Gothic" panose="020B0502020202020204" pitchFamily="34" charset="0"/>
                <a:ea typeface="Calibri"/>
                <a:cs typeface="Times New Roman"/>
              </a:rPr>
              <a:t>op rij</a:t>
            </a:r>
            <a:r>
              <a:rPr lang="nl-NL" sz="2800" i="1" dirty="0">
                <a:solidFill>
                  <a:srgbClr val="387038"/>
                </a:solidFill>
                <a:latin typeface="Century Gothic" panose="020B0502020202020204" pitchFamily="34" charset="0"/>
                <a:ea typeface="Calibri"/>
                <a:cs typeface="Times New Roman"/>
              </a:rPr>
              <a:t> in de meivakantie in Nederland.</a:t>
            </a:r>
            <a:endParaRPr lang="nl-NL" sz="3200" i="1" dirty="0">
              <a:solidFill>
                <a:srgbClr val="00B050"/>
              </a:solidFill>
              <a:latin typeface="Century Gothic" panose="020B0502020202020204" pitchFamily="34" charset="0"/>
            </a:endParaRPr>
          </a:p>
        </p:txBody>
      </p:sp>
      <p:sp>
        <p:nvSpPr>
          <p:cNvPr id="4" name="Rechthoek 3"/>
          <p:cNvSpPr/>
          <p:nvPr/>
        </p:nvSpPr>
        <p:spPr>
          <a:xfrm>
            <a:off x="179512" y="5335954"/>
            <a:ext cx="7586148" cy="923330"/>
          </a:xfrm>
          <a:prstGeom prst="rect">
            <a:avLst/>
          </a:prstGeom>
        </p:spPr>
        <p:txBody>
          <a:bodyPr wrap="square">
            <a:spAutoFit/>
          </a:bodyPr>
          <a:lstStyle/>
          <a:p>
            <a:pPr lvl="0" fontAlgn="t"/>
            <a:br>
              <a:rPr lang="nl-NL" sz="3600" dirty="0">
                <a:solidFill>
                  <a:prstClr val="black"/>
                </a:solidFill>
                <a:latin typeface="Century Gothic" panose="020B0502020202020204" pitchFamily="34" charset="0"/>
              </a:rPr>
            </a:br>
            <a:endParaRPr lang="nl-NL" dirty="0">
              <a:latin typeface="Century Gothic" panose="020B0502020202020204" pitchFamily="34" charset="0"/>
            </a:endParaRPr>
          </a:p>
        </p:txBody>
      </p:sp>
      <p:pic>
        <p:nvPicPr>
          <p:cNvPr id="3" name="Afbeelding 2">
            <a:extLst>
              <a:ext uri="{FF2B5EF4-FFF2-40B4-BE49-F238E27FC236}">
                <a16:creationId xmlns:a16="http://schemas.microsoft.com/office/drawing/2014/main" id="{00C11750-AC6A-44BB-B5CD-F4EB127781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323" y="2281856"/>
            <a:ext cx="6035862" cy="3054098"/>
          </a:xfrm>
          <a:prstGeom prst="rect">
            <a:avLst/>
          </a:prstGeom>
        </p:spPr>
      </p:pic>
    </p:spTree>
    <p:extLst>
      <p:ext uri="{BB962C8B-B14F-4D97-AF65-F5344CB8AC3E}">
        <p14:creationId xmlns:p14="http://schemas.microsoft.com/office/powerpoint/2010/main" val="1048452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179512" y="5335954"/>
            <a:ext cx="7586148" cy="923330"/>
          </a:xfrm>
          <a:prstGeom prst="rect">
            <a:avLst/>
          </a:prstGeom>
        </p:spPr>
        <p:txBody>
          <a:bodyPr wrap="square">
            <a:spAutoFit/>
          </a:bodyPr>
          <a:lstStyle/>
          <a:p>
            <a:pPr lvl="0" fontAlgn="t"/>
            <a:br>
              <a:rPr lang="nl-NL" sz="3600" dirty="0">
                <a:solidFill>
                  <a:prstClr val="black"/>
                </a:solidFill>
                <a:latin typeface="Century Gothic" panose="020B0502020202020204" pitchFamily="34" charset="0"/>
              </a:rPr>
            </a:br>
            <a:endParaRPr lang="nl-NL" dirty="0">
              <a:latin typeface="Century Gothic" panose="020B0502020202020204" pitchFamily="34" charset="0"/>
            </a:endParaRPr>
          </a:p>
        </p:txBody>
      </p:sp>
      <p:sp>
        <p:nvSpPr>
          <p:cNvPr id="7" name="Tekstvak 6"/>
          <p:cNvSpPr txBox="1"/>
          <p:nvPr/>
        </p:nvSpPr>
        <p:spPr>
          <a:xfrm>
            <a:off x="0" y="33005"/>
            <a:ext cx="9141380" cy="6771084"/>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op basis van</a:t>
            </a:r>
            <a:endParaRPr lang="nl-NL" sz="8800" b="1" dirty="0">
              <a:solidFill>
                <a:prstClr val="black"/>
              </a:solidFill>
              <a:latin typeface="Century Gothic" panose="020B0502020202020204" pitchFamily="34" charset="0"/>
            </a:endParaRPr>
          </a:p>
          <a:p>
            <a:pPr lvl="0" fontAlgn="t"/>
            <a:r>
              <a:rPr lang="nl-NL" sz="6000" dirty="0">
                <a:solidFill>
                  <a:prstClr val="black"/>
                </a:solidFill>
                <a:latin typeface="Century Gothic" panose="020B0502020202020204" pitchFamily="34" charset="0"/>
              </a:rPr>
              <a:t>= </a:t>
            </a:r>
            <a:r>
              <a:rPr lang="nl-NL" sz="4800" dirty="0">
                <a:solidFill>
                  <a:prstClr val="black"/>
                </a:solidFill>
                <a:latin typeface="Century Gothic" panose="020B0502020202020204" pitchFamily="34" charset="0"/>
              </a:rPr>
              <a:t>volgens</a:t>
            </a:r>
          </a:p>
          <a:p>
            <a:pPr lvl="0" fontAlgn="t"/>
            <a:endParaRPr lang="nl-NL" sz="1400" i="1" dirty="0">
              <a:solidFill>
                <a:srgbClr val="00B050"/>
              </a:solidFill>
              <a:latin typeface="Century Gothic" panose="020B0502020202020204" pitchFamily="34" charset="0"/>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endParaRPr lang="nl-NL" sz="2800" i="1" dirty="0">
              <a:solidFill>
                <a:srgbClr val="387038"/>
              </a:solidFill>
              <a:latin typeface="Century Gothic" panose="020B0502020202020204" pitchFamily="34" charset="0"/>
              <a:ea typeface="Calibri"/>
              <a:cs typeface="Times New Roman"/>
            </a:endParaRPr>
          </a:p>
          <a:p>
            <a:pPr fontAlgn="t"/>
            <a:r>
              <a:rPr lang="nl-NL" sz="2800" i="1" dirty="0">
                <a:solidFill>
                  <a:srgbClr val="387038"/>
                </a:solidFill>
                <a:latin typeface="Century Gothic" panose="020B0502020202020204" pitchFamily="34" charset="0"/>
                <a:ea typeface="Calibri"/>
                <a:cs typeface="Times New Roman"/>
              </a:rPr>
              <a:t>De week waarin ik ga kamperen is gekozen </a:t>
            </a:r>
            <a:r>
              <a:rPr lang="nl-NL" sz="2800" i="1" u="sng" dirty="0">
                <a:solidFill>
                  <a:srgbClr val="387038"/>
                </a:solidFill>
                <a:latin typeface="Century Gothic" panose="020B0502020202020204" pitchFamily="34" charset="0"/>
                <a:ea typeface="Calibri"/>
                <a:cs typeface="Times New Roman"/>
              </a:rPr>
              <a:t>op basis van</a:t>
            </a:r>
            <a:r>
              <a:rPr lang="nl-NL" sz="2800" i="1" dirty="0">
                <a:solidFill>
                  <a:srgbClr val="387038"/>
                </a:solidFill>
                <a:latin typeface="Century Gothic" panose="020B0502020202020204" pitchFamily="34" charset="0"/>
                <a:ea typeface="Calibri"/>
                <a:cs typeface="Times New Roman"/>
              </a:rPr>
              <a:t> onze schoolvakanties.</a:t>
            </a:r>
            <a:endParaRPr lang="nl-NL" sz="30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303578D2-D28A-4545-AED0-0E775FBF54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2182428"/>
            <a:ext cx="6515600" cy="3550828"/>
          </a:xfrm>
          <a:prstGeom prst="rect">
            <a:avLst/>
          </a:prstGeom>
        </p:spPr>
      </p:pic>
    </p:spTree>
    <p:extLst>
      <p:ext uri="{BB962C8B-B14F-4D97-AF65-F5344CB8AC3E}">
        <p14:creationId xmlns:p14="http://schemas.microsoft.com/office/powerpoint/2010/main" val="88830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7" y="0"/>
            <a:ext cx="9144000" cy="5978560"/>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daarnaast</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ook</a:t>
            </a:r>
          </a:p>
          <a:p>
            <a:pPr fontAlgn="t"/>
            <a:endParaRPr lang="nl-NL" sz="1600" i="1" dirty="0">
              <a:solidFill>
                <a:srgbClr val="00B050"/>
              </a:solidFill>
              <a:latin typeface="Century Gothic" panose="020B0502020202020204" pitchFamily="34" charset="0"/>
            </a:endParaRPr>
          </a:p>
          <a:p>
            <a:pPr lvl="0"/>
            <a:endParaRPr lang="nl-NL" sz="105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2800" i="1" u="sng" dirty="0">
              <a:solidFill>
                <a:srgbClr val="387038"/>
              </a:solidFill>
              <a:latin typeface="Century Gothic" panose="020B0502020202020204" pitchFamily="34" charset="0"/>
              <a:ea typeface="Calibri"/>
              <a:cs typeface="Times New Roman"/>
            </a:endParaRPr>
          </a:p>
          <a:p>
            <a:pPr lvl="0"/>
            <a:r>
              <a:rPr lang="nl-NL" sz="2800" i="1" u="sng" dirty="0">
                <a:solidFill>
                  <a:srgbClr val="387038"/>
                </a:solidFill>
                <a:latin typeface="Century Gothic" panose="020B0502020202020204" pitchFamily="34" charset="0"/>
                <a:ea typeface="Calibri"/>
                <a:cs typeface="Times New Roman"/>
              </a:rPr>
              <a:t>Daarnaast</a:t>
            </a:r>
            <a:r>
              <a:rPr lang="nl-NL" sz="2800" i="1" dirty="0">
                <a:solidFill>
                  <a:srgbClr val="387038"/>
                </a:solidFill>
                <a:latin typeface="Century Gothic" panose="020B0502020202020204" pitchFamily="34" charset="0"/>
                <a:ea typeface="Calibri"/>
                <a:cs typeface="Times New Roman"/>
              </a:rPr>
              <a:t> mag je door de coronaregels maar één bezoeker per dag zien en zijn er nog andere regels.</a:t>
            </a:r>
            <a:endParaRPr lang="nl-NL" sz="30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995C1A59-DC0F-4EF2-99C5-C97C3CC4D4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2040" y="188639"/>
            <a:ext cx="3819699" cy="4240216"/>
          </a:xfrm>
          <a:prstGeom prst="rect">
            <a:avLst/>
          </a:prstGeom>
        </p:spPr>
      </p:pic>
    </p:spTree>
    <p:extLst>
      <p:ext uri="{BB962C8B-B14F-4D97-AF65-F5344CB8AC3E}">
        <p14:creationId xmlns:p14="http://schemas.microsoft.com/office/powerpoint/2010/main" val="1794106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7" y="0"/>
            <a:ext cx="9144000" cy="6163226"/>
          </a:xfrm>
          <a:prstGeom prst="rect">
            <a:avLst/>
          </a:prstGeom>
          <a:noFill/>
        </p:spPr>
        <p:txBody>
          <a:bodyPr wrap="square" rtlCol="0">
            <a:spAutoFit/>
          </a:bodyPr>
          <a:lstStyle/>
          <a:p>
            <a:pPr fontAlgn="t"/>
            <a:r>
              <a:rPr lang="nl-NL" sz="7200" b="1" u="sng" dirty="0">
                <a:solidFill>
                  <a:prstClr val="black"/>
                </a:solidFill>
                <a:latin typeface="Century Gothic" panose="020B0502020202020204" pitchFamily="34" charset="0"/>
              </a:rPr>
              <a:t>verkondigen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hardop vertellen tegen een heleboel mensen tegelijk</a:t>
            </a:r>
          </a:p>
          <a:p>
            <a:pPr fontAlgn="t"/>
            <a:endParaRPr lang="nl-NL" sz="1600" i="1" dirty="0">
              <a:solidFill>
                <a:srgbClr val="00B050"/>
              </a:solidFill>
              <a:latin typeface="Century Gothic" panose="020B0502020202020204" pitchFamily="34" charset="0"/>
            </a:endParaRPr>
          </a:p>
          <a:p>
            <a:pPr lvl="0"/>
            <a:endParaRPr lang="nl-NL" sz="105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endParaRPr lang="nl-NL" sz="1200" i="1" dirty="0">
              <a:solidFill>
                <a:srgbClr val="00B050"/>
              </a:solidFill>
              <a:latin typeface="Century Gothic" panose="020B0502020202020204" pitchFamily="34" charset="0"/>
            </a:endParaRPr>
          </a:p>
          <a:p>
            <a:pPr lvl="0"/>
            <a:r>
              <a:rPr lang="nl-NL" sz="2800" i="1" dirty="0">
                <a:solidFill>
                  <a:srgbClr val="387038"/>
                </a:solidFill>
                <a:latin typeface="Century Gothic" panose="020B0502020202020204" pitchFamily="34" charset="0"/>
                <a:ea typeface="Calibri"/>
                <a:cs typeface="Times New Roman"/>
              </a:rPr>
              <a:t>Dat zal premier Rutte ergens eind april gaan </a:t>
            </a:r>
            <a:r>
              <a:rPr lang="nl-NL" sz="2800" i="1" u="sng" dirty="0">
                <a:solidFill>
                  <a:srgbClr val="387038"/>
                </a:solidFill>
                <a:latin typeface="Century Gothic" panose="020B0502020202020204" pitchFamily="34" charset="0"/>
                <a:ea typeface="Calibri"/>
                <a:cs typeface="Times New Roman"/>
              </a:rPr>
              <a:t>verkondigen</a:t>
            </a:r>
            <a:r>
              <a:rPr lang="nl-NL" sz="2800" i="1" dirty="0">
                <a:solidFill>
                  <a:srgbClr val="387038"/>
                </a:solidFill>
                <a:latin typeface="Century Gothic" panose="020B0502020202020204" pitchFamily="34" charset="0"/>
                <a:ea typeface="Calibri"/>
                <a:cs typeface="Times New Roman"/>
              </a:rPr>
              <a:t>.</a:t>
            </a:r>
            <a:endParaRPr lang="nl-NL" sz="3000" i="1" dirty="0">
              <a:solidFill>
                <a:srgbClr val="00B050"/>
              </a:solidFill>
              <a:latin typeface="Century Gothic" panose="020B0502020202020204" pitchFamily="34" charset="0"/>
            </a:endParaRPr>
          </a:p>
        </p:txBody>
      </p:sp>
      <p:pic>
        <p:nvPicPr>
          <p:cNvPr id="7" name="Afbeelding 6">
            <a:extLst>
              <a:ext uri="{FF2B5EF4-FFF2-40B4-BE49-F238E27FC236}">
                <a16:creationId xmlns:a16="http://schemas.microsoft.com/office/drawing/2014/main" id="{EF582C65-EDF4-4BB0-BBB0-E59429CC1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2668497"/>
            <a:ext cx="4073078" cy="2488695"/>
          </a:xfrm>
          <a:prstGeom prst="rect">
            <a:avLst/>
          </a:prstGeom>
        </p:spPr>
      </p:pic>
    </p:spTree>
    <p:extLst>
      <p:ext uri="{BB962C8B-B14F-4D97-AF65-F5344CB8AC3E}">
        <p14:creationId xmlns:p14="http://schemas.microsoft.com/office/powerpoint/2010/main" val="15674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10945216" cy="1323439"/>
          </a:xfrm>
          <a:prstGeom prst="rect">
            <a:avLst/>
          </a:prstGeom>
          <a:noFill/>
        </p:spPr>
        <p:txBody>
          <a:bodyPr wrap="square" rtlCol="0">
            <a:spAutoFit/>
          </a:bodyPr>
          <a:lstStyle/>
          <a:p>
            <a:r>
              <a:rPr lang="nl-NL" sz="7800" b="1" u="sng" dirty="0">
                <a:latin typeface="Century Gothic" panose="020B0502020202020204" pitchFamily="34" charset="0"/>
              </a:rPr>
              <a:t>op rij</a:t>
            </a:r>
          </a:p>
        </p:txBody>
      </p:sp>
      <p:graphicFrame>
        <p:nvGraphicFramePr>
          <p:cNvPr id="2" name="Tabel 2">
            <a:extLst>
              <a:ext uri="{FF2B5EF4-FFF2-40B4-BE49-F238E27FC236}">
                <a16:creationId xmlns:a16="http://schemas.microsoft.com/office/drawing/2014/main" id="{B86A95B8-B8C5-4CEE-AD40-3DB04F8AE211}"/>
              </a:ext>
            </a:extLst>
          </p:cNvPr>
          <p:cNvGraphicFramePr>
            <a:graphicFrameLocks noGrp="1"/>
          </p:cNvGraphicFramePr>
          <p:nvPr/>
        </p:nvGraphicFramePr>
        <p:xfrm>
          <a:off x="755576" y="1554480"/>
          <a:ext cx="7704856" cy="3358520"/>
        </p:xfrm>
        <a:graphic>
          <a:graphicData uri="http://schemas.openxmlformats.org/drawingml/2006/table">
            <a:tbl>
              <a:tblPr firstRow="1" bandRow="1">
                <a:tableStyleId>{93296810-A885-4BE3-A3E7-6D5BEEA58F35}</a:tableStyleId>
              </a:tblPr>
              <a:tblGrid>
                <a:gridCol w="2304256">
                  <a:extLst>
                    <a:ext uri="{9D8B030D-6E8A-4147-A177-3AD203B41FA5}">
                      <a16:colId xmlns:a16="http://schemas.microsoft.com/office/drawing/2014/main" val="1441143779"/>
                    </a:ext>
                  </a:extLst>
                </a:gridCol>
                <a:gridCol w="1800200">
                  <a:extLst>
                    <a:ext uri="{9D8B030D-6E8A-4147-A177-3AD203B41FA5}">
                      <a16:colId xmlns:a16="http://schemas.microsoft.com/office/drawing/2014/main" val="1935269699"/>
                    </a:ext>
                  </a:extLst>
                </a:gridCol>
                <a:gridCol w="2016224">
                  <a:extLst>
                    <a:ext uri="{9D8B030D-6E8A-4147-A177-3AD203B41FA5}">
                      <a16:colId xmlns:a16="http://schemas.microsoft.com/office/drawing/2014/main" val="2176320107"/>
                    </a:ext>
                  </a:extLst>
                </a:gridCol>
                <a:gridCol w="1584176">
                  <a:extLst>
                    <a:ext uri="{9D8B030D-6E8A-4147-A177-3AD203B41FA5}">
                      <a16:colId xmlns:a16="http://schemas.microsoft.com/office/drawing/2014/main" val="291619037"/>
                    </a:ext>
                  </a:extLst>
                </a:gridCol>
              </a:tblGrid>
              <a:tr h="731929">
                <a:tc gridSpan="4">
                  <a:txBody>
                    <a:bodyPr/>
                    <a:lstStyle/>
                    <a:p>
                      <a:pPr algn="ctr"/>
                      <a:r>
                        <a:rPr lang="nl-NL" dirty="0">
                          <a:latin typeface="Century Gothic" panose="020B0502020202020204" pitchFamily="34" charset="0"/>
                        </a:rPr>
                        <a:t>Bestemmingen meivakantie</a:t>
                      </a:r>
                    </a:p>
                  </a:txBody>
                  <a:tcPr/>
                </a:tc>
                <a:tc hMerge="1">
                  <a:txBody>
                    <a:bodyPr/>
                    <a:lstStyle/>
                    <a:p>
                      <a:endParaRPr lang="nl-NL" dirty="0">
                        <a:latin typeface="Century Gothic" panose="020B0502020202020204" pitchFamily="34" charset="0"/>
                      </a:endParaRPr>
                    </a:p>
                  </a:txBody>
                  <a:tcPr/>
                </a:tc>
                <a:tc hMerge="1">
                  <a:txBody>
                    <a:bodyPr/>
                    <a:lstStyle/>
                    <a:p>
                      <a:endParaRPr lang="nl-NL" dirty="0">
                        <a:latin typeface="Century Gothic" panose="020B0502020202020204" pitchFamily="34" charset="0"/>
                      </a:endParaRPr>
                    </a:p>
                  </a:txBody>
                  <a:tcPr/>
                </a:tc>
                <a:tc hMerge="1">
                  <a:txBody>
                    <a:bodyPr/>
                    <a:lstStyle/>
                    <a:p>
                      <a:endParaRPr lang="nl-NL" dirty="0">
                        <a:latin typeface="Century Gothic" panose="020B0502020202020204" pitchFamily="34" charset="0"/>
                      </a:endParaRPr>
                    </a:p>
                  </a:txBody>
                  <a:tcPr/>
                </a:tc>
                <a:extLst>
                  <a:ext uri="{0D108BD9-81ED-4DB2-BD59-A6C34878D82A}">
                    <a16:rowId xmlns:a16="http://schemas.microsoft.com/office/drawing/2014/main" val="4008938392"/>
                  </a:ext>
                </a:extLst>
              </a:tr>
              <a:tr h="782551">
                <a:tc>
                  <a:txBody>
                    <a:bodyPr/>
                    <a:lstStyle/>
                    <a:p>
                      <a:pPr algn="ctr"/>
                      <a:r>
                        <a:rPr lang="nl-NL" sz="3600" dirty="0">
                          <a:latin typeface="Century Gothic" panose="020B0502020202020204" pitchFamily="34" charset="0"/>
                        </a:rPr>
                        <a:t>2019</a:t>
                      </a:r>
                    </a:p>
                  </a:txBody>
                  <a:tcPr/>
                </a:tc>
                <a:tc>
                  <a:txBody>
                    <a:bodyPr/>
                    <a:lstStyle/>
                    <a:p>
                      <a:pPr algn="ctr"/>
                      <a:r>
                        <a:rPr lang="nl-NL" sz="3600" dirty="0">
                          <a:latin typeface="Century Gothic" panose="020B0502020202020204" pitchFamily="34" charset="0"/>
                        </a:rPr>
                        <a:t>2020</a:t>
                      </a:r>
                    </a:p>
                  </a:txBody>
                  <a:tcPr/>
                </a:tc>
                <a:tc>
                  <a:txBody>
                    <a:bodyPr/>
                    <a:lstStyle/>
                    <a:p>
                      <a:pPr algn="ctr"/>
                      <a:r>
                        <a:rPr lang="nl-NL" sz="3600" dirty="0">
                          <a:latin typeface="Century Gothic" panose="020B0502020202020204" pitchFamily="34" charset="0"/>
                        </a:rPr>
                        <a:t>2021</a:t>
                      </a:r>
                    </a:p>
                  </a:txBody>
                  <a:tcPr/>
                </a:tc>
                <a:tc>
                  <a:txBody>
                    <a:bodyPr/>
                    <a:lstStyle/>
                    <a:p>
                      <a:pPr algn="ctr"/>
                      <a:r>
                        <a:rPr lang="nl-NL" sz="3600" dirty="0">
                          <a:latin typeface="Century Gothic" panose="020B0502020202020204" pitchFamily="34" charset="0"/>
                        </a:rPr>
                        <a:t>2022</a:t>
                      </a:r>
                    </a:p>
                  </a:txBody>
                  <a:tcPr/>
                </a:tc>
                <a:extLst>
                  <a:ext uri="{0D108BD9-81ED-4DB2-BD59-A6C34878D82A}">
                    <a16:rowId xmlns:a16="http://schemas.microsoft.com/office/drawing/2014/main" val="1111414527"/>
                  </a:ext>
                </a:extLst>
              </a:tr>
              <a:tr h="1728192">
                <a:tc>
                  <a:txBody>
                    <a:bodyPr/>
                    <a:lstStyle/>
                    <a:p>
                      <a:endParaRPr lang="nl-NL" dirty="0">
                        <a:latin typeface="Century Gothic" panose="020B0502020202020204" pitchFamily="34" charset="0"/>
                      </a:endParaRPr>
                    </a:p>
                  </a:txBody>
                  <a:tcPr/>
                </a:tc>
                <a:tc>
                  <a:txBody>
                    <a:bodyPr/>
                    <a:lstStyle/>
                    <a:p>
                      <a:endParaRPr lang="nl-NL" dirty="0">
                        <a:latin typeface="Century Gothic" panose="020B0502020202020204" pitchFamily="34" charset="0"/>
                      </a:endParaRPr>
                    </a:p>
                  </a:txBody>
                  <a:tcPr/>
                </a:tc>
                <a:tc>
                  <a:txBody>
                    <a:bodyPr/>
                    <a:lstStyle/>
                    <a:p>
                      <a:endParaRPr lang="nl-NL" dirty="0">
                        <a:latin typeface="Century Gothic" panose="020B0502020202020204" pitchFamily="34" charset="0"/>
                      </a:endParaRPr>
                    </a:p>
                  </a:txBody>
                  <a:tcPr/>
                </a:tc>
                <a:tc>
                  <a:txBody>
                    <a:bodyPr/>
                    <a:lstStyle/>
                    <a:p>
                      <a:pPr algn="ctr"/>
                      <a:r>
                        <a:rPr lang="nl-NL" sz="11500" dirty="0">
                          <a:latin typeface="+mj-lt"/>
                        </a:rPr>
                        <a:t>?</a:t>
                      </a:r>
                      <a:endParaRPr lang="nl-NL" dirty="0">
                        <a:latin typeface="+mj-lt"/>
                      </a:endParaRPr>
                    </a:p>
                  </a:txBody>
                  <a:tcPr/>
                </a:tc>
                <a:extLst>
                  <a:ext uri="{0D108BD9-81ED-4DB2-BD59-A6C34878D82A}">
                    <a16:rowId xmlns:a16="http://schemas.microsoft.com/office/drawing/2014/main" val="3785358210"/>
                  </a:ext>
                </a:extLst>
              </a:tr>
            </a:tbl>
          </a:graphicData>
        </a:graphic>
      </p:graphicFrame>
      <p:pic>
        <p:nvPicPr>
          <p:cNvPr id="5" name="Afbeelding 4" descr="Afbeelding met boom, bloem, buiten, kleurrijk&#10;&#10;Automatisch gegenereerde beschrijving">
            <a:extLst>
              <a:ext uri="{FF2B5EF4-FFF2-40B4-BE49-F238E27FC236}">
                <a16:creationId xmlns:a16="http://schemas.microsoft.com/office/drawing/2014/main" id="{11AC1A3D-8F14-4979-8B7D-39F81B5A8E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056" y="3284984"/>
            <a:ext cx="1529097" cy="1021437"/>
          </a:xfrm>
          <a:prstGeom prst="rect">
            <a:avLst/>
          </a:prstGeom>
        </p:spPr>
      </p:pic>
      <p:pic>
        <p:nvPicPr>
          <p:cNvPr id="8" name="Afbeelding 7" descr="Afbeelding met boom, bloem, buiten, kleurrijk&#10;&#10;Automatisch gegenereerde beschrijving">
            <a:extLst>
              <a:ext uri="{FF2B5EF4-FFF2-40B4-BE49-F238E27FC236}">
                <a16:creationId xmlns:a16="http://schemas.microsoft.com/office/drawing/2014/main" id="{743BD0C9-46B9-45F3-A36F-E33E2996C7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0777" y="3284983"/>
            <a:ext cx="1529097" cy="1021437"/>
          </a:xfrm>
          <a:prstGeom prst="rect">
            <a:avLst/>
          </a:prstGeom>
        </p:spPr>
      </p:pic>
      <p:pic>
        <p:nvPicPr>
          <p:cNvPr id="10" name="Afbeelding 9" descr="Afbeelding met tekst, outdoor-object, gebouw, buiten&#10;&#10;Automatisch gegenereerde beschrijving">
            <a:extLst>
              <a:ext uri="{FF2B5EF4-FFF2-40B4-BE49-F238E27FC236}">
                <a16:creationId xmlns:a16="http://schemas.microsoft.com/office/drawing/2014/main" id="{ECB8A76D-8268-4F29-93D6-6B30035682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596" y="3316801"/>
            <a:ext cx="2061707" cy="989620"/>
          </a:xfrm>
          <a:prstGeom prst="rect">
            <a:avLst/>
          </a:prstGeom>
        </p:spPr>
      </p:pic>
      <p:sp>
        <p:nvSpPr>
          <p:cNvPr id="11" name="Pijl: gekromd omhoog 10">
            <a:extLst>
              <a:ext uri="{FF2B5EF4-FFF2-40B4-BE49-F238E27FC236}">
                <a16:creationId xmlns:a16="http://schemas.microsoft.com/office/drawing/2014/main" id="{3C4C8EDD-3F71-40AD-9472-A88FA6290D59}"/>
              </a:ext>
            </a:extLst>
          </p:cNvPr>
          <p:cNvSpPr/>
          <p:nvPr/>
        </p:nvSpPr>
        <p:spPr>
          <a:xfrm>
            <a:off x="3985325" y="4509120"/>
            <a:ext cx="1954827" cy="72008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Tree>
    <p:extLst>
      <p:ext uri="{BB962C8B-B14F-4D97-AF65-F5344CB8AC3E}">
        <p14:creationId xmlns:p14="http://schemas.microsoft.com/office/powerpoint/2010/main" val="175542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verplichting</a:t>
            </a:r>
          </a:p>
        </p:txBody>
      </p:sp>
      <p:pic>
        <p:nvPicPr>
          <p:cNvPr id="4" name="Afbeelding 3" descr="Afbeelding met kaart&#10;&#10;Automatisch gegenereerde beschrijving">
            <a:extLst>
              <a:ext uri="{FF2B5EF4-FFF2-40B4-BE49-F238E27FC236}">
                <a16:creationId xmlns:a16="http://schemas.microsoft.com/office/drawing/2014/main" id="{151CCF1A-ACAF-4484-8D79-79B940E4CD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8781" y="1722144"/>
            <a:ext cx="4117355" cy="4879828"/>
          </a:xfrm>
          <a:prstGeom prst="rect">
            <a:avLst/>
          </a:prstGeom>
        </p:spPr>
      </p:pic>
      <p:pic>
        <p:nvPicPr>
          <p:cNvPr id="7" name="Afbeelding 6">
            <a:extLst>
              <a:ext uri="{FF2B5EF4-FFF2-40B4-BE49-F238E27FC236}">
                <a16:creationId xmlns:a16="http://schemas.microsoft.com/office/drawing/2014/main" id="{92CAE1B7-C4F1-4622-84BD-22C64E1C9D6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225" b="95495" l="10000" r="90000">
                        <a14:foregroundMark x1="48261" y1="7928" x2="48261" y2="7928"/>
                        <a14:foregroundMark x1="43913" y1="92252" x2="53043" y2="95676"/>
                        <a14:foregroundMark x1="68261" y1="91892" x2="75217" y2="94234"/>
                        <a14:foregroundMark x1="62174" y1="6847" x2="69565" y2="5946"/>
                        <a14:foregroundMark x1="49130" y1="5225" x2="56522" y2="6126"/>
                      </a14:backgroundRemoval>
                    </a14:imgEffect>
                  </a14:imgLayer>
                </a14:imgProps>
              </a:ext>
              <a:ext uri="{28A0092B-C50C-407E-A947-70E740481C1C}">
                <a14:useLocalDpi xmlns:a14="http://schemas.microsoft.com/office/drawing/2010/main"/>
              </a:ext>
            </a:extLst>
          </a:blip>
          <a:srcRect/>
          <a:stretch/>
        </p:blipFill>
        <p:spPr>
          <a:xfrm>
            <a:off x="3275856" y="2852936"/>
            <a:ext cx="954620" cy="2304256"/>
          </a:xfrm>
          <a:prstGeom prst="rect">
            <a:avLst/>
          </a:prstGeom>
        </p:spPr>
      </p:pic>
    </p:spTree>
    <p:extLst>
      <p:ext uri="{BB962C8B-B14F-4D97-AF65-F5344CB8AC3E}">
        <p14:creationId xmlns:p14="http://schemas.microsoft.com/office/powerpoint/2010/main" val="405589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480" y="25814"/>
            <a:ext cx="9095520" cy="1200329"/>
          </a:xfrm>
          <a:prstGeom prst="rect">
            <a:avLst/>
          </a:prstGeom>
          <a:noFill/>
        </p:spPr>
        <p:txBody>
          <a:bodyPr wrap="square" rtlCol="0">
            <a:spAutoFit/>
          </a:bodyPr>
          <a:lstStyle/>
          <a:p>
            <a:r>
              <a:rPr lang="nl-NL" sz="7200" b="1" u="sng" dirty="0">
                <a:latin typeface="Century Gothic" panose="020B0502020202020204" pitchFamily="34" charset="0"/>
              </a:rPr>
              <a:t>verbreken</a:t>
            </a:r>
            <a:endParaRPr lang="nl-NL" sz="6000" b="1" u="sng" dirty="0">
              <a:latin typeface="Century Gothic" panose="020B0502020202020204" pitchFamily="34" charset="0"/>
            </a:endParaRPr>
          </a:p>
        </p:txBody>
      </p:sp>
      <p:pic>
        <p:nvPicPr>
          <p:cNvPr id="3" name="Afbeelding 2" descr="Afbeelding met buiten, lucht, water, boot&#10;&#10;Automatisch gegenereerde beschrijving">
            <a:extLst>
              <a:ext uri="{FF2B5EF4-FFF2-40B4-BE49-F238E27FC236}">
                <a16:creationId xmlns:a16="http://schemas.microsoft.com/office/drawing/2014/main" id="{F7D2BA73-FB23-4599-BA2E-8F9994AF0A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1760" y="1700808"/>
            <a:ext cx="6408712" cy="4281020"/>
          </a:xfrm>
          <a:prstGeom prst="rect">
            <a:avLst/>
          </a:prstGeom>
        </p:spPr>
      </p:pic>
      <p:pic>
        <p:nvPicPr>
          <p:cNvPr id="4" name="Afbeelding 3">
            <a:extLst>
              <a:ext uri="{FF2B5EF4-FFF2-40B4-BE49-F238E27FC236}">
                <a16:creationId xmlns:a16="http://schemas.microsoft.com/office/drawing/2014/main" id="{80BF39CD-BECD-4EBC-A4B4-D1509FF855A4}"/>
              </a:ext>
            </a:extLst>
          </p:cNvPr>
          <p:cNvPicPr>
            <a:picLocks noChangeAspect="1"/>
          </p:cNvPicPr>
          <p:nvPr/>
        </p:nvPicPr>
        <p:blipFill>
          <a:blip r:embed="rId4"/>
          <a:stretch>
            <a:fillRect/>
          </a:stretch>
        </p:blipFill>
        <p:spPr>
          <a:xfrm>
            <a:off x="179512" y="2996952"/>
            <a:ext cx="3057525" cy="3619500"/>
          </a:xfrm>
          <a:prstGeom prst="rect">
            <a:avLst/>
          </a:prstGeom>
        </p:spPr>
      </p:pic>
      <p:sp>
        <p:nvSpPr>
          <p:cNvPr id="2" name="Vermenigvuldigingsteken 1">
            <a:extLst>
              <a:ext uri="{FF2B5EF4-FFF2-40B4-BE49-F238E27FC236}">
                <a16:creationId xmlns:a16="http://schemas.microsoft.com/office/drawing/2014/main" id="{6C6925AB-02B3-4E7F-816F-79B1BC5036F8}"/>
              </a:ext>
            </a:extLst>
          </p:cNvPr>
          <p:cNvSpPr/>
          <p:nvPr/>
        </p:nvSpPr>
        <p:spPr>
          <a:xfrm>
            <a:off x="-235942" y="2574454"/>
            <a:ext cx="3888432" cy="4464496"/>
          </a:xfrm>
          <a:prstGeom prst="mathMultiply">
            <a:avLst>
              <a:gd name="adj1" fmla="val 459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5129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2554545"/>
          </a:xfrm>
          <a:prstGeom prst="rect">
            <a:avLst/>
          </a:prstGeom>
          <a:noFill/>
        </p:spPr>
        <p:txBody>
          <a:bodyPr wrap="square" rtlCol="0">
            <a:spAutoFit/>
          </a:bodyPr>
          <a:lstStyle/>
          <a:p>
            <a:r>
              <a:rPr lang="nl-NL" sz="8000" b="1" u="sng" dirty="0">
                <a:latin typeface="Century Gothic" panose="020B0502020202020204" pitchFamily="34" charset="0"/>
              </a:rPr>
              <a:t>op bedevaart gaan</a:t>
            </a:r>
            <a:endParaRPr lang="nl-NL" sz="7200" b="1" u="sng" dirty="0">
              <a:latin typeface="Century Gothic" panose="020B0502020202020204" pitchFamily="34" charset="0"/>
            </a:endParaRPr>
          </a:p>
        </p:txBody>
      </p:sp>
      <p:pic>
        <p:nvPicPr>
          <p:cNvPr id="3" name="Afbeelding 2" descr="Afbeelding met lucht, buiten, mensen, persoon&#10;&#10;Automatisch gegenereerde beschrijving">
            <a:extLst>
              <a:ext uri="{FF2B5EF4-FFF2-40B4-BE49-F238E27FC236}">
                <a16:creationId xmlns:a16="http://schemas.microsoft.com/office/drawing/2014/main" id="{4FCA175A-77EB-4EE7-901E-5D94253489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2740687"/>
            <a:ext cx="8352928" cy="3544711"/>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op basis van</a:t>
            </a:r>
          </a:p>
        </p:txBody>
      </p:sp>
      <p:pic>
        <p:nvPicPr>
          <p:cNvPr id="2" name="Afbeelding 1">
            <a:extLst>
              <a:ext uri="{FF2B5EF4-FFF2-40B4-BE49-F238E27FC236}">
                <a16:creationId xmlns:a16="http://schemas.microsoft.com/office/drawing/2014/main" id="{DE25DDCE-2DED-4784-A23C-C01B214CC8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4328" y="5877272"/>
            <a:ext cx="1278062" cy="762252"/>
          </a:xfrm>
          <a:prstGeom prst="rect">
            <a:avLst/>
          </a:prstGeom>
        </p:spPr>
      </p:pic>
      <p:sp>
        <p:nvSpPr>
          <p:cNvPr id="3" name="Tekstvak 2">
            <a:extLst>
              <a:ext uri="{FF2B5EF4-FFF2-40B4-BE49-F238E27FC236}">
                <a16:creationId xmlns:a16="http://schemas.microsoft.com/office/drawing/2014/main" id="{AEDEA22F-2D3C-40F9-B5A0-892613151432}"/>
              </a:ext>
            </a:extLst>
          </p:cNvPr>
          <p:cNvSpPr txBox="1"/>
          <p:nvPr/>
        </p:nvSpPr>
        <p:spPr>
          <a:xfrm>
            <a:off x="7540260" y="5507940"/>
            <a:ext cx="891059" cy="369332"/>
          </a:xfrm>
          <a:prstGeom prst="rect">
            <a:avLst/>
          </a:prstGeom>
          <a:noFill/>
        </p:spPr>
        <p:txBody>
          <a:bodyPr wrap="square" rtlCol="0">
            <a:spAutoFit/>
          </a:bodyPr>
          <a:lstStyle/>
          <a:p>
            <a:r>
              <a:rPr lang="nl-NL" dirty="0"/>
              <a:t>Bron:</a:t>
            </a:r>
          </a:p>
        </p:txBody>
      </p:sp>
      <p:pic>
        <p:nvPicPr>
          <p:cNvPr id="4" name="Afbeelding 3">
            <a:extLst>
              <a:ext uri="{FF2B5EF4-FFF2-40B4-BE49-F238E27FC236}">
                <a16:creationId xmlns:a16="http://schemas.microsoft.com/office/drawing/2014/main" id="{E7DB3438-FAD6-4BC0-B04B-6F1E2C338603}"/>
              </a:ext>
            </a:extLst>
          </p:cNvPr>
          <p:cNvPicPr>
            <a:picLocks noChangeAspect="1"/>
          </p:cNvPicPr>
          <p:nvPr/>
        </p:nvPicPr>
        <p:blipFill>
          <a:blip r:embed="rId4"/>
          <a:stretch>
            <a:fillRect/>
          </a:stretch>
        </p:blipFill>
        <p:spPr>
          <a:xfrm>
            <a:off x="755576" y="1700808"/>
            <a:ext cx="6477000" cy="638175"/>
          </a:xfrm>
          <a:prstGeom prst="rect">
            <a:avLst/>
          </a:prstGeom>
        </p:spPr>
      </p:pic>
      <p:pic>
        <p:nvPicPr>
          <p:cNvPr id="5" name="Afbeelding 4">
            <a:extLst>
              <a:ext uri="{FF2B5EF4-FFF2-40B4-BE49-F238E27FC236}">
                <a16:creationId xmlns:a16="http://schemas.microsoft.com/office/drawing/2014/main" id="{463FACAA-C740-438C-9D4B-2C7F9B6B8B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592" y="2338983"/>
            <a:ext cx="6372200" cy="3849197"/>
          </a:xfrm>
          <a:prstGeom prst="rect">
            <a:avLst/>
          </a:prstGeom>
        </p:spPr>
      </p:pic>
      <p:sp>
        <p:nvSpPr>
          <p:cNvPr id="7" name="Ovaal 6">
            <a:extLst>
              <a:ext uri="{FF2B5EF4-FFF2-40B4-BE49-F238E27FC236}">
                <a16:creationId xmlns:a16="http://schemas.microsoft.com/office/drawing/2014/main" id="{10FF89AB-0D3B-4944-BA24-4CC8E8DF97F9}"/>
              </a:ext>
            </a:extLst>
          </p:cNvPr>
          <p:cNvSpPr/>
          <p:nvPr/>
        </p:nvSpPr>
        <p:spPr>
          <a:xfrm>
            <a:off x="2123728" y="4550817"/>
            <a:ext cx="1728192" cy="97162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87927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73" y="37980"/>
            <a:ext cx="9276048" cy="1323439"/>
          </a:xfrm>
          <a:prstGeom prst="rect">
            <a:avLst/>
          </a:prstGeom>
          <a:noFill/>
        </p:spPr>
        <p:txBody>
          <a:bodyPr wrap="square" rtlCol="0">
            <a:spAutoFit/>
          </a:bodyPr>
          <a:lstStyle/>
          <a:p>
            <a:r>
              <a:rPr lang="nl-NL" sz="8000" b="1" u="sng" dirty="0">
                <a:latin typeface="Century Gothic" panose="020B0502020202020204" pitchFamily="34" charset="0"/>
              </a:rPr>
              <a:t>gelden</a:t>
            </a:r>
          </a:p>
        </p:txBody>
      </p:sp>
      <p:pic>
        <p:nvPicPr>
          <p:cNvPr id="5" name="Afbeelding 4" descr="Afbeelding met tekst, illustratie, teken&#10;&#10;Automatisch gegenereerde beschrijving">
            <a:extLst>
              <a:ext uri="{FF2B5EF4-FFF2-40B4-BE49-F238E27FC236}">
                <a16:creationId xmlns:a16="http://schemas.microsoft.com/office/drawing/2014/main" id="{7BF1B98C-47EB-46C5-BBEA-E894B0CE37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484784"/>
            <a:ext cx="5229200" cy="5229200"/>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44624"/>
            <a:ext cx="9504040" cy="1340768"/>
          </a:xfrm>
          <a:prstGeom prst="rect">
            <a:avLst/>
          </a:prstGeom>
        </p:spPr>
        <p:txBody>
          <a:bodyPr vert="horz" lIns="91440" tIns="45720" rIns="91440" bIns="45720" rtlCol="0" anchor="ctr">
            <a:noAutofit/>
          </a:bodyPr>
          <a:lstStyle/>
          <a:p>
            <a:pPr>
              <a:spcBef>
                <a:spcPct val="0"/>
              </a:spcBef>
              <a:spcAft>
                <a:spcPts val="600"/>
              </a:spcAft>
            </a:pPr>
            <a:r>
              <a:rPr lang="nl-NL" sz="7200" b="1" u="sng" dirty="0">
                <a:latin typeface="Century Gothic" panose="020B0502020202020204" pitchFamily="34" charset="0"/>
                <a:ea typeface="+mj-ea"/>
                <a:cs typeface="+mj-cs"/>
              </a:rPr>
              <a:t>daarnaast</a:t>
            </a:r>
            <a:endParaRPr lang="nl-NL" sz="7200" b="1" u="sng" kern="1200" dirty="0">
              <a:latin typeface="Century Gothic" panose="020B0502020202020204" pitchFamily="34" charset="0"/>
              <a:ea typeface="+mj-ea"/>
              <a:cs typeface="+mj-cs"/>
            </a:endParaRPr>
          </a:p>
        </p:txBody>
      </p:sp>
      <p:sp>
        <p:nvSpPr>
          <p:cNvPr id="2" name="Plusteken 1">
            <a:extLst>
              <a:ext uri="{FF2B5EF4-FFF2-40B4-BE49-F238E27FC236}">
                <a16:creationId xmlns:a16="http://schemas.microsoft.com/office/drawing/2014/main" id="{B586CA0E-96BB-4D86-88DB-F1CA4A847FD2}"/>
              </a:ext>
            </a:extLst>
          </p:cNvPr>
          <p:cNvSpPr/>
          <p:nvPr/>
        </p:nvSpPr>
        <p:spPr>
          <a:xfrm>
            <a:off x="1835696" y="1809977"/>
            <a:ext cx="3652863" cy="3816424"/>
          </a:xfrm>
          <a:prstGeom prst="mathPlus">
            <a:avLst>
              <a:gd name="adj1" fmla="val 1044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44131D9B-778B-4B8D-895D-7ABCF62C6D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360697"/>
            <a:ext cx="1808384" cy="1871051"/>
          </a:xfrm>
          <a:prstGeom prst="rect">
            <a:avLst/>
          </a:prstGeom>
        </p:spPr>
      </p:pic>
      <p:pic>
        <p:nvPicPr>
          <p:cNvPr id="4" name="Afbeelding 3">
            <a:extLst>
              <a:ext uri="{FF2B5EF4-FFF2-40B4-BE49-F238E27FC236}">
                <a16:creationId xmlns:a16="http://schemas.microsoft.com/office/drawing/2014/main" id="{048504AE-41CE-4002-90A0-B17FE45B32A7}"/>
              </a:ext>
            </a:extLst>
          </p:cNvPr>
          <p:cNvPicPr>
            <a:picLocks noChangeAspect="1"/>
          </p:cNvPicPr>
          <p:nvPr/>
        </p:nvPicPr>
        <p:blipFill>
          <a:blip r:embed="rId4"/>
          <a:stretch>
            <a:fillRect/>
          </a:stretch>
        </p:blipFill>
        <p:spPr>
          <a:xfrm>
            <a:off x="5868144" y="2476500"/>
            <a:ext cx="1914525" cy="1905000"/>
          </a:xfrm>
          <a:prstGeom prst="rect">
            <a:avLst/>
          </a:prstGeom>
        </p:spPr>
      </p:pic>
      <p:pic>
        <p:nvPicPr>
          <p:cNvPr id="5" name="Afbeelding 4">
            <a:extLst>
              <a:ext uri="{FF2B5EF4-FFF2-40B4-BE49-F238E27FC236}">
                <a16:creationId xmlns:a16="http://schemas.microsoft.com/office/drawing/2014/main" id="{A9AB2B36-223C-4682-9693-9537ECA305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2160" y="4535153"/>
            <a:ext cx="1928614" cy="1962150"/>
          </a:xfrm>
          <a:prstGeom prst="rect">
            <a:avLst/>
          </a:prstGeom>
        </p:spPr>
      </p:pic>
    </p:spTree>
    <p:extLst>
      <p:ext uri="{BB962C8B-B14F-4D97-AF65-F5344CB8AC3E}">
        <p14:creationId xmlns:p14="http://schemas.microsoft.com/office/powerpoint/2010/main" val="425116996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2541</TotalTime>
  <Words>292</Words>
  <Application>Microsoft Office PowerPoint</Application>
  <PresentationFormat>Diavoorstelling (4:3)</PresentationFormat>
  <Paragraphs>236</Paragraphs>
  <Slides>23</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Mariët Bolding - Koster</cp:lastModifiedBy>
  <cp:revision>469</cp:revision>
  <dcterms:created xsi:type="dcterms:W3CDTF">2020-12-15T09:16:44Z</dcterms:created>
  <dcterms:modified xsi:type="dcterms:W3CDTF">2021-04-14T06:48:42Z</dcterms:modified>
</cp:coreProperties>
</file>