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0" r:id="rId2"/>
    <p:sldId id="548" r:id="rId3"/>
    <p:sldId id="754" r:id="rId4"/>
    <p:sldId id="698" r:id="rId5"/>
    <p:sldId id="793" r:id="rId6"/>
    <p:sldId id="774" r:id="rId7"/>
    <p:sldId id="795" r:id="rId8"/>
    <p:sldId id="755" r:id="rId9"/>
    <p:sldId id="771" r:id="rId10"/>
    <p:sldId id="738" r:id="rId11"/>
    <p:sldId id="791" r:id="rId12"/>
    <p:sldId id="797" r:id="rId13"/>
    <p:sldId id="405" r:id="rId14"/>
    <p:sldId id="717" r:id="rId15"/>
    <p:sldId id="778" r:id="rId16"/>
    <p:sldId id="798" r:id="rId17"/>
    <p:sldId id="796" r:id="rId18"/>
    <p:sldId id="776" r:id="rId19"/>
    <p:sldId id="792" r:id="rId20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350"/>
            <p14:sldId id="548"/>
            <p14:sldId id="754"/>
            <p14:sldId id="698"/>
            <p14:sldId id="793"/>
            <p14:sldId id="774"/>
            <p14:sldId id="795"/>
            <p14:sldId id="755"/>
            <p14:sldId id="771"/>
            <p14:sldId id="738"/>
            <p14:sldId id="791"/>
            <p14:sldId id="797"/>
            <p14:sldId id="405"/>
            <p14:sldId id="717"/>
            <p14:sldId id="778"/>
            <p14:sldId id="798"/>
            <p14:sldId id="796"/>
            <p14:sldId id="776"/>
            <p14:sldId id="7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44" autoAdjust="0"/>
    <p:restoredTop sz="95064" autoAdjust="0"/>
  </p:normalViewPr>
  <p:slideViewPr>
    <p:cSldViewPr>
      <p:cViewPr>
        <p:scale>
          <a:sx n="70" d="100"/>
          <a:sy n="7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18-12-2018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18-12-2018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5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5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18-12-2018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18-12-2018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18-12-2018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18-12-2018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18-12-2018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18-12-2018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18-12-2018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000" u="sng" dirty="0" smtClean="0"/>
              <a:t>Semantisatieverhaal:</a:t>
            </a:r>
          </a:p>
          <a:p>
            <a:pPr marL="0" indent="0" fontAlgn="b">
              <a:buNone/>
            </a:pPr>
            <a:r>
              <a:rPr lang="nl-NL" sz="2000" dirty="0" smtClean="0"/>
              <a:t>Het is alweer bijna Oud en Nieuw. Houden jullie ook zo van dat feest? Het oud en nieuw feest </a:t>
            </a:r>
            <a:r>
              <a:rPr lang="nl-NL" sz="2000" b="1" u="sng" dirty="0" smtClean="0"/>
              <a:t>dateert uit</a:t>
            </a:r>
            <a:r>
              <a:rPr lang="nl-NL" sz="2000" dirty="0" smtClean="0"/>
              <a:t> het jaar 1575. Dateren uit betekent </a:t>
            </a:r>
            <a:r>
              <a:rPr lang="nl-NL" sz="2000" b="1" i="1" dirty="0" smtClean="0"/>
              <a:t>afkomstig zijn uit (een tijd)</a:t>
            </a:r>
            <a:r>
              <a:rPr lang="nl-NL" sz="2000" dirty="0" smtClean="0"/>
              <a:t>. Steken jullie altijd zelf vuurwerk af? Ik doe dat niet. Ik heb vroeger een keer een rotje afgestoken waar iets aan </a:t>
            </a:r>
            <a:r>
              <a:rPr lang="nl-NL" sz="2000" b="1" u="sng" dirty="0" smtClean="0"/>
              <a:t>mankeerde</a:t>
            </a:r>
            <a:r>
              <a:rPr lang="nl-NL" sz="2000" dirty="0" smtClean="0"/>
              <a:t>, dat rotje </a:t>
            </a:r>
            <a:r>
              <a:rPr lang="nl-NL" sz="2000" b="1" i="1" dirty="0" smtClean="0"/>
              <a:t>was niet helemaal in orde</a:t>
            </a:r>
            <a:r>
              <a:rPr lang="nl-NL" sz="2000" dirty="0" smtClean="0"/>
              <a:t>. Dat rotje ontplofte al in mijn hand. Echt heel eng. Het lontje was heel kort, maar ik </a:t>
            </a:r>
            <a:r>
              <a:rPr lang="nl-NL" sz="2000" b="1" u="sng" dirty="0" smtClean="0"/>
              <a:t>veronderstelde</a:t>
            </a:r>
            <a:r>
              <a:rPr lang="nl-NL" sz="2000" dirty="0" smtClean="0"/>
              <a:t> dat ik het nog wel af kon steken. Veronderstellen betekent </a:t>
            </a:r>
            <a:r>
              <a:rPr lang="nl-NL" sz="2000" b="1" i="1" dirty="0" smtClean="0"/>
              <a:t>denken dat het zo is</a:t>
            </a:r>
            <a:r>
              <a:rPr lang="nl-NL" sz="2000" dirty="0" smtClean="0"/>
              <a:t>. </a:t>
            </a:r>
            <a:r>
              <a:rPr lang="nl-NL" sz="2000" dirty="0"/>
              <a:t>Gelukkig was mijn hand nog </a:t>
            </a:r>
            <a:r>
              <a:rPr lang="nl-NL" sz="2000" b="1" u="sng" dirty="0"/>
              <a:t>intact</a:t>
            </a:r>
            <a:r>
              <a:rPr lang="nl-NL" sz="2000" dirty="0"/>
              <a:t>, mijn hand was </a:t>
            </a:r>
            <a:r>
              <a:rPr lang="nl-NL" sz="2000" b="1" i="1" dirty="0"/>
              <a:t>onbeschadigd, heel</a:t>
            </a:r>
            <a:r>
              <a:rPr lang="nl-NL" sz="2000" dirty="0"/>
              <a:t>. Ik </a:t>
            </a:r>
            <a:r>
              <a:rPr lang="nl-NL" sz="2000" dirty="0" smtClean="0"/>
              <a:t>dacht dat ik het nog wel kon afsteken, omdat ik het rotje net had gekocht. Het rotje kwam </a:t>
            </a:r>
            <a:r>
              <a:rPr lang="nl-NL" sz="2000" b="1" u="sng" dirty="0" smtClean="0"/>
              <a:t>rechtstreeks</a:t>
            </a:r>
            <a:r>
              <a:rPr lang="nl-NL" sz="2000" dirty="0" smtClean="0"/>
              <a:t> uit de fabriek. Rechtstreeks betekent </a:t>
            </a:r>
            <a:r>
              <a:rPr lang="nl-NL" sz="2000" b="1" i="1" dirty="0" smtClean="0"/>
              <a:t>direct</a:t>
            </a:r>
            <a:r>
              <a:rPr lang="nl-NL" sz="2000" dirty="0" smtClean="0"/>
              <a:t>. Mijn vader heeft mij er toen </a:t>
            </a:r>
            <a:r>
              <a:rPr lang="nl-NL" sz="2000" b="1" u="sng" dirty="0" smtClean="0"/>
              <a:t>op gewezen</a:t>
            </a:r>
            <a:r>
              <a:rPr lang="nl-NL" sz="2000" dirty="0" smtClean="0"/>
              <a:t> dat het ook gevaarlijk kan zijn om vuurwerk af te steken. Erop wijzen betekent </a:t>
            </a:r>
            <a:r>
              <a:rPr lang="nl-NL" sz="2000" b="1" i="1" dirty="0" smtClean="0"/>
              <a:t>laten zien, duidelijk maken</a:t>
            </a:r>
            <a:r>
              <a:rPr lang="nl-NL" sz="2000" dirty="0" smtClean="0"/>
              <a:t>. Ik heb daarna eigenlijk geen vuurwerk meer afgestoken. Maar ik vind vuurwerk wel heel erg mooi. Ik vind het een mooi </a:t>
            </a:r>
            <a:r>
              <a:rPr lang="nl-NL" sz="2000" b="1" u="sng" dirty="0" smtClean="0"/>
              <a:t>tafereel</a:t>
            </a:r>
            <a:r>
              <a:rPr lang="nl-NL" sz="2000" dirty="0" smtClean="0"/>
              <a:t>. Het tafereel is </a:t>
            </a:r>
            <a:r>
              <a:rPr lang="nl-NL" sz="2000" b="1" i="1" dirty="0" smtClean="0"/>
              <a:t>de situatie of de actie waar je naar kijkt</a:t>
            </a:r>
            <a:r>
              <a:rPr lang="nl-NL" sz="2000" dirty="0" smtClean="0"/>
              <a:t>. Elk jaar met Oud en Nieuw kijk ik </a:t>
            </a:r>
            <a:r>
              <a:rPr lang="nl-NL" sz="2000" b="1" u="sng" dirty="0" smtClean="0"/>
              <a:t>elders</a:t>
            </a:r>
            <a:r>
              <a:rPr lang="nl-NL" sz="2000" dirty="0" smtClean="0"/>
              <a:t>, </a:t>
            </a:r>
            <a:r>
              <a:rPr lang="nl-NL" sz="2000" b="1" i="1" dirty="0" smtClean="0"/>
              <a:t>ergens anders</a:t>
            </a:r>
            <a:r>
              <a:rPr lang="nl-NL" sz="2000" dirty="0" smtClean="0"/>
              <a:t> naar het vuurwerk. Niet gewoon thuis, maar elders. Bijvoorbeeld in de stad of ergens op vakantie. In Nederland zijn elk jaar </a:t>
            </a:r>
            <a:r>
              <a:rPr lang="nl-NL" sz="2000" b="1" u="sng" dirty="0" smtClean="0"/>
              <a:t>verscheidene</a:t>
            </a:r>
            <a:r>
              <a:rPr lang="nl-NL" sz="2000" dirty="0" smtClean="0"/>
              <a:t> vuurwerkshows. Verscheidene betekent </a:t>
            </a:r>
            <a:r>
              <a:rPr lang="nl-NL" sz="2000" b="1" i="1" dirty="0" smtClean="0"/>
              <a:t>verschillende, meer dan één</a:t>
            </a:r>
            <a:r>
              <a:rPr lang="nl-NL" sz="2000" dirty="0" smtClean="0"/>
              <a:t>. In elke stad is het weer een verrassing wat je zult </a:t>
            </a:r>
            <a:r>
              <a:rPr lang="nl-NL" sz="2000" b="1" u="sng" dirty="0" smtClean="0"/>
              <a:t>aantreffen</a:t>
            </a:r>
            <a:r>
              <a:rPr lang="nl-NL" sz="2000" dirty="0" smtClean="0"/>
              <a:t>, dat betekent </a:t>
            </a:r>
            <a:r>
              <a:rPr lang="nl-NL" sz="2000" b="1" i="1" dirty="0" smtClean="0"/>
              <a:t>vinden zonder dat je ernaar zoekt</a:t>
            </a:r>
            <a:r>
              <a:rPr lang="nl-NL" sz="2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97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" y="160338"/>
            <a:ext cx="9144536" cy="631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verscheidene</a:t>
            </a:r>
            <a:endParaRPr lang="nl-NL" sz="8000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36" y="1412776"/>
            <a:ext cx="409807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66581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222" y="4293095"/>
            <a:ext cx="3761010" cy="25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6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" y="793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aantreffen</a:t>
            </a:r>
            <a:endParaRPr lang="nl-NL" sz="8000" b="1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64392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2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0616" y="3769146"/>
            <a:ext cx="928251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000" dirty="0" smtClean="0"/>
          </a:p>
          <a:p>
            <a:endParaRPr lang="nl-NL" sz="105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4" y="32608"/>
            <a:ext cx="9045280" cy="621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2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0616" y="3769146"/>
            <a:ext cx="928251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000" dirty="0" smtClean="0"/>
          </a:p>
          <a:p>
            <a:endParaRPr lang="nl-NL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" y="-99392"/>
            <a:ext cx="9144536" cy="631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0616" y="3769146"/>
            <a:ext cx="928251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000" dirty="0" smtClean="0"/>
          </a:p>
          <a:p>
            <a:endParaRPr lang="nl-NL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732"/>
            <a:ext cx="9144000" cy="613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2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0617" y="3068960"/>
            <a:ext cx="91333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erop wijzen</a:t>
            </a:r>
            <a:r>
              <a:rPr lang="nl-NL" sz="8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laten zien, duidelijk maken</a:t>
            </a:r>
          </a:p>
          <a:p>
            <a:pPr lvl="0"/>
            <a:endParaRPr lang="nl-NL" sz="4400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Mijn vader heeft mij </a:t>
            </a:r>
            <a:r>
              <a:rPr lang="nl-NL" sz="32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erop gewezen</a:t>
            </a:r>
            <a:r>
              <a:rPr lang="nl-NL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dat vuurwerk afsteken best gevaarlijk kan zijn.</a:t>
            </a:r>
            <a:endParaRPr lang="nl-NL" sz="3200" dirty="0">
              <a:solidFill>
                <a:prstClr val="black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-10320" y="-27384"/>
            <a:ext cx="947886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>
                <a:latin typeface="Trebuchet MS" panose="020B0603020202020204" pitchFamily="34" charset="0"/>
              </a:rPr>
              <a:t>dateren uit</a:t>
            </a:r>
            <a:r>
              <a:rPr lang="nl-NL" sz="4800" dirty="0" smtClean="0"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latin typeface="Trebuchet MS" panose="020B0603020202020204" pitchFamily="34" charset="0"/>
              </a:rPr>
              <a:t>=</a:t>
            </a:r>
            <a:r>
              <a:rPr lang="nl-NL" sz="4400" dirty="0" smtClean="0"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latin typeface="Trebuchet MS" panose="020B0603020202020204" pitchFamily="34" charset="0"/>
              </a:rPr>
              <a:t>afkomstig zijn uit (een tijd)</a:t>
            </a:r>
          </a:p>
          <a:p>
            <a:endParaRPr lang="nl-NL" sz="900" dirty="0" smtClean="0">
              <a:latin typeface="Trebuchet MS" panose="020B0603020202020204" pitchFamily="34" charset="0"/>
            </a:endParaRPr>
          </a:p>
          <a:p>
            <a:r>
              <a:rPr lang="nl-NL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Oud en Nieuw </a:t>
            </a:r>
            <a:r>
              <a:rPr lang="nl-NL" sz="32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dateert uit</a:t>
            </a:r>
            <a:r>
              <a:rPr lang="nl-NL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nl-NL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het jaar 1575.</a:t>
            </a:r>
            <a:endParaRPr lang="nl-NL" sz="105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4759" y="1324247"/>
            <a:ext cx="3551737" cy="17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26471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3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0617" y="2905194"/>
            <a:ext cx="913338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aantreffen</a:t>
            </a:r>
            <a:r>
              <a:rPr lang="nl-NL" sz="8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</a:p>
          <a:p>
            <a:pPr lvl="0"/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vinden zonder dat je ernaar zoekt</a:t>
            </a:r>
            <a:endParaRPr lang="nl-NL" sz="28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In elke stad is het weer een </a:t>
            </a:r>
          </a:p>
          <a:p>
            <a:pPr lvl="0"/>
            <a:r>
              <a:rPr lang="nl-NL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verrassing wat je zult </a:t>
            </a:r>
            <a:r>
              <a:rPr lang="nl-NL" sz="32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aantreffen</a:t>
            </a:r>
            <a:r>
              <a:rPr lang="nl-NL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  <a:endParaRPr lang="nl-NL" sz="3200" dirty="0">
              <a:solidFill>
                <a:prstClr val="black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-27384"/>
            <a:ext cx="91333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>
                <a:latin typeface="Trebuchet MS" panose="020B0603020202020204" pitchFamily="34" charset="0"/>
              </a:rPr>
              <a:t>veronderstellen</a:t>
            </a:r>
            <a:r>
              <a:rPr lang="nl-NL" sz="8000" dirty="0" smtClean="0"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latin typeface="Trebuchet MS" panose="020B0603020202020204" pitchFamily="34" charset="0"/>
              </a:rPr>
              <a:t>= denken dat het zo is</a:t>
            </a:r>
            <a:endParaRPr lang="nl-NL" sz="2000" dirty="0" smtClean="0">
              <a:latin typeface="Trebuchet MS" panose="020B0603020202020204" pitchFamily="34" charset="0"/>
            </a:endParaRPr>
          </a:p>
          <a:p>
            <a:r>
              <a:rPr lang="nl-NL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Ik </a:t>
            </a:r>
            <a:r>
              <a:rPr lang="nl-NL" sz="32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veronderstelde</a:t>
            </a:r>
            <a:r>
              <a:rPr lang="nl-NL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dat ik het </a:t>
            </a:r>
          </a:p>
          <a:p>
            <a:r>
              <a:rPr lang="nl-NL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rotje nog wel af kon steken.</a:t>
            </a:r>
            <a:endParaRPr lang="nl-NL" sz="105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983570"/>
            <a:ext cx="1944216" cy="126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7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0294" y="3520167"/>
            <a:ext cx="91333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verscheidene</a:t>
            </a:r>
            <a:r>
              <a:rPr lang="nl-NL" sz="8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verschillende, meer dan één</a:t>
            </a:r>
          </a:p>
          <a:p>
            <a:pPr lvl="0"/>
            <a:endParaRPr lang="nl-NL" sz="1000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Met Oud en Nieuw zijn er </a:t>
            </a:r>
            <a:r>
              <a:rPr lang="nl-NL" sz="32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verscheidene</a:t>
            </a:r>
            <a:r>
              <a:rPr lang="nl-NL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vuurwerkshows in Nederland.</a:t>
            </a:r>
            <a:endParaRPr lang="nl-NL" sz="3200" dirty="0">
              <a:solidFill>
                <a:prstClr val="black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-27384"/>
            <a:ext cx="9133382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>
                <a:latin typeface="Trebuchet MS" panose="020B0603020202020204" pitchFamily="34" charset="0"/>
              </a:rPr>
              <a:t>rechtstreeks</a:t>
            </a:r>
            <a:r>
              <a:rPr lang="nl-NL" sz="8000" dirty="0" smtClean="0"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latin typeface="Trebuchet MS" panose="020B0603020202020204" pitchFamily="34" charset="0"/>
              </a:rPr>
              <a:t>= direct</a:t>
            </a:r>
          </a:p>
          <a:p>
            <a:endParaRPr lang="nl-NL" sz="5400" dirty="0">
              <a:latin typeface="Trebuchet MS" panose="020B0603020202020204" pitchFamily="34" charset="0"/>
            </a:endParaRPr>
          </a:p>
          <a:p>
            <a:endParaRPr lang="nl-NL" sz="5400" dirty="0" smtClean="0">
              <a:latin typeface="Trebuchet MS" panose="020B0603020202020204" pitchFamily="34" charset="0"/>
            </a:endParaRPr>
          </a:p>
          <a:p>
            <a:endParaRPr lang="nl-NL" sz="1200" dirty="0" smtClean="0">
              <a:latin typeface="Trebuchet MS" panose="020B0603020202020204" pitchFamily="34" charset="0"/>
            </a:endParaRPr>
          </a:p>
          <a:p>
            <a:r>
              <a:rPr lang="nl-NL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Het rotje kwam </a:t>
            </a:r>
            <a:r>
              <a:rPr lang="nl-NL" sz="32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rechtstreeks</a:t>
            </a:r>
            <a:r>
              <a:rPr lang="nl-NL" sz="32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uit de fabriek.</a:t>
            </a:r>
            <a:endParaRPr lang="nl-NL" sz="3200" dirty="0" smtClean="0"/>
          </a:p>
          <a:p>
            <a:endParaRPr lang="nl-NL" sz="105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35"/>
            <a:ext cx="5629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0266" y="3645024"/>
            <a:ext cx="1963115" cy="11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4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51 – 18 december 2018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</a:t>
            </a:r>
            <a:r>
              <a:rPr lang="nl-NL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dateren uit</a:t>
            </a:r>
            <a:endParaRPr lang="nl-NL" sz="80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916832"/>
            <a:ext cx="625495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867020" y="2993757"/>
            <a:ext cx="20569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1575</a:t>
            </a:r>
            <a:endParaRPr lang="nl-NL" sz="8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46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5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mankeren</a:t>
            </a:r>
            <a:endParaRPr lang="nl-NL" sz="80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645" y="1484784"/>
            <a:ext cx="7544883" cy="503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2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" y="793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veronderstellen</a:t>
            </a:r>
            <a:endParaRPr lang="nl-NL" sz="8000" b="1" u="sng" dirty="0"/>
          </a:p>
        </p:txBody>
      </p:sp>
      <p:pic>
        <p:nvPicPr>
          <p:cNvPr id="7" name="Afbeelding 6" descr="C:\Users\routledm\AppData\Local\Microsoft\Windows\Temporary Internet Files\Content.IE5\321VJ0A3\shutterstock_76198725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2777"/>
            <a:ext cx="8064896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oelichting met afgeronde rechthoek 8"/>
          <p:cNvSpPr/>
          <p:nvPr/>
        </p:nvSpPr>
        <p:spPr>
          <a:xfrm>
            <a:off x="5529082" y="1412777"/>
            <a:ext cx="3032377" cy="1865413"/>
          </a:xfrm>
          <a:prstGeom prst="wedgeRoundRectCallout">
            <a:avLst>
              <a:gd name="adj1" fmla="val -63117"/>
              <a:gd name="adj2" fmla="val -2248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804917"/>
            <a:ext cx="1652131" cy="110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Afbeelding 10" descr="C:\Users\routledm\AppData\Local\Microsoft\Windows\Temporary Internet Files\Content.IE5\XSIJSXR0\shutterstock_775563916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5974" y="1804917"/>
            <a:ext cx="1020321" cy="1081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8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48071" y="-7021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intact</a:t>
            </a:r>
            <a:endParaRPr lang="nl-NL" sz="8000" b="1" u="sn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133721"/>
            <a:ext cx="3837092" cy="658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-16506" y="793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rechtstreeks</a:t>
            </a:r>
            <a:endParaRPr lang="nl-NL" sz="8000" b="1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314555"/>
            <a:ext cx="337747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705" y="2823797"/>
            <a:ext cx="4104873" cy="200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IJL-RECHTS 2"/>
          <p:cNvSpPr/>
          <p:nvPr/>
        </p:nvSpPr>
        <p:spPr>
          <a:xfrm>
            <a:off x="4273578" y="3826723"/>
            <a:ext cx="978408" cy="484632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9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5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erop wijzen</a:t>
            </a:r>
            <a:endParaRPr lang="nl-NL" sz="8000" b="1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54904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5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het tafereel</a:t>
            </a:r>
            <a:endParaRPr lang="nl-NL" sz="8000" b="1" u="sng" dirty="0"/>
          </a:p>
        </p:txBody>
      </p:sp>
      <p:pic>
        <p:nvPicPr>
          <p:cNvPr id="7" name="Afbeelding 6" descr="C:\Users\routledm\AppData\Local\Microsoft\Windows\Temporary Internet Files\Content.IE5\403SQACL\shutterstock_3090484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85" y="1331376"/>
            <a:ext cx="7128792" cy="5347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5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13907</TotalTime>
  <Words>443</Words>
  <Application>Microsoft Office PowerPoint</Application>
  <PresentationFormat>Diavoorstelling (4:3)</PresentationFormat>
  <Paragraphs>50</Paragraphs>
  <Slides>19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Koster, Mariët</cp:lastModifiedBy>
  <cp:revision>1539</cp:revision>
  <cp:lastPrinted>2018-05-14T06:34:36Z</cp:lastPrinted>
  <dcterms:created xsi:type="dcterms:W3CDTF">2014-06-10T08:03:16Z</dcterms:created>
  <dcterms:modified xsi:type="dcterms:W3CDTF">2018-12-18T10:43:15Z</dcterms:modified>
</cp:coreProperties>
</file>