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50" r:id="rId2"/>
    <p:sldId id="548" r:id="rId3"/>
    <p:sldId id="754" r:id="rId4"/>
    <p:sldId id="698" r:id="rId5"/>
    <p:sldId id="774" r:id="rId6"/>
    <p:sldId id="755" r:id="rId7"/>
    <p:sldId id="771" r:id="rId8"/>
    <p:sldId id="791" r:id="rId9"/>
    <p:sldId id="793" r:id="rId10"/>
    <p:sldId id="795" r:id="rId11"/>
    <p:sldId id="797" r:id="rId12"/>
    <p:sldId id="738" r:id="rId13"/>
    <p:sldId id="405" r:id="rId14"/>
    <p:sldId id="717" r:id="rId15"/>
    <p:sldId id="778" r:id="rId16"/>
    <p:sldId id="796" r:id="rId17"/>
    <p:sldId id="776" r:id="rId18"/>
    <p:sldId id="792" r:id="rId19"/>
    <p:sldId id="786" r:id="rId20"/>
    <p:sldId id="794" r:id="rId21"/>
  </p:sldIdLst>
  <p:sldSz cx="9144000" cy="6858000" type="screen4x3"/>
  <p:notesSz cx="6742113"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350"/>
            <p14:sldId id="548"/>
            <p14:sldId id="754"/>
            <p14:sldId id="698"/>
            <p14:sldId id="774"/>
            <p14:sldId id="755"/>
            <p14:sldId id="771"/>
            <p14:sldId id="791"/>
            <p14:sldId id="793"/>
            <p14:sldId id="795"/>
            <p14:sldId id="797"/>
            <p14:sldId id="738"/>
            <p14:sldId id="405"/>
            <p14:sldId id="717"/>
            <p14:sldId id="778"/>
            <p14:sldId id="796"/>
            <p14:sldId id="776"/>
            <p14:sldId id="792"/>
            <p14:sldId id="786"/>
            <p14:sldId id="7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044" autoAdjust="0"/>
    <p:restoredTop sz="95064" autoAdjust="0"/>
  </p:normalViewPr>
  <p:slideViewPr>
    <p:cSldViewPr>
      <p:cViewPr varScale="1">
        <p:scale>
          <a:sx n="68" d="100"/>
          <a:sy n="68" d="100"/>
        </p:scale>
        <p:origin x="78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2"/>
            <a:ext cx="2921000" cy="49371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19525" y="2"/>
            <a:ext cx="2921000" cy="493713"/>
          </a:xfrm>
          <a:prstGeom prst="rect">
            <a:avLst/>
          </a:prstGeom>
        </p:spPr>
        <p:txBody>
          <a:bodyPr vert="horz" lIns="91440" tIns="45720" rIns="91440" bIns="45720" rtlCol="0"/>
          <a:lstStyle>
            <a:lvl1pPr algn="r">
              <a:defRPr sz="1200"/>
            </a:lvl1pPr>
          </a:lstStyle>
          <a:p>
            <a:fld id="{EB39072A-D64F-4BD7-8E3D-8268BB93A7ED}" type="datetimeFigureOut">
              <a:rPr lang="nl-NL" smtClean="0"/>
              <a:pPr/>
              <a:t>23-3-2021</a:t>
            </a:fld>
            <a:endParaRPr lang="nl-NL" dirty="0"/>
          </a:p>
        </p:txBody>
      </p:sp>
      <p:sp>
        <p:nvSpPr>
          <p:cNvPr id="4" name="Tijdelijke aanduiding voor voettekst 3"/>
          <p:cNvSpPr>
            <a:spLocks noGrp="1"/>
          </p:cNvSpPr>
          <p:nvPr>
            <p:ph type="ftr" sz="quarter" idx="2"/>
          </p:nvPr>
        </p:nvSpPr>
        <p:spPr>
          <a:xfrm>
            <a:off x="0" y="9377363"/>
            <a:ext cx="2921000" cy="493712"/>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19525" y="9377363"/>
            <a:ext cx="2921000" cy="493712"/>
          </a:xfrm>
          <a:prstGeom prst="rect">
            <a:avLst/>
          </a:prstGeom>
        </p:spPr>
        <p:txBody>
          <a:bodyPr vert="horz" lIns="91440" tIns="45720" rIns="91440" bIns="45720" rtlCol="0" anchor="b"/>
          <a:lstStyle>
            <a:lvl1pPr algn="r">
              <a:defRPr sz="12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8"/>
            <a:ext cx="2921582" cy="49363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18971" y="8"/>
            <a:ext cx="2921582" cy="493633"/>
          </a:xfrm>
          <a:prstGeom prst="rect">
            <a:avLst/>
          </a:prstGeom>
        </p:spPr>
        <p:txBody>
          <a:bodyPr vert="horz" lIns="91440" tIns="45720" rIns="91440" bIns="45720" rtlCol="0"/>
          <a:lstStyle>
            <a:lvl1pPr algn="r">
              <a:defRPr sz="1200"/>
            </a:lvl1pPr>
          </a:lstStyle>
          <a:p>
            <a:fld id="{46A01AE0-AD1A-4608-AACD-4A44537BCCC3}" type="datetimeFigureOut">
              <a:rPr lang="nl-NL" smtClean="0"/>
              <a:pPr/>
              <a:t>23-3-2021</a:t>
            </a:fld>
            <a:endParaRPr lang="nl-NL" dirty="0"/>
          </a:p>
        </p:txBody>
      </p:sp>
      <p:sp>
        <p:nvSpPr>
          <p:cNvPr id="4" name="Tijdelijke aanduiding voor dia-afbeelding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35"/>
            <a:ext cx="2921582" cy="493633"/>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18971" y="9377335"/>
            <a:ext cx="2921582" cy="493633"/>
          </a:xfrm>
          <a:prstGeom prst="rect">
            <a:avLst/>
          </a:prstGeom>
        </p:spPr>
        <p:txBody>
          <a:bodyPr vert="horz" lIns="91440" tIns="45720" rIns="91440" bIns="45720" rtlCol="0" anchor="b"/>
          <a:lstStyle>
            <a:lvl1pPr algn="r">
              <a:defRPr sz="12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19</a:t>
            </a:fld>
            <a:endParaRPr lang="nl-NL" dirty="0"/>
          </a:p>
        </p:txBody>
      </p:sp>
    </p:spTree>
    <p:extLst>
      <p:ext uri="{BB962C8B-B14F-4D97-AF65-F5344CB8AC3E}">
        <p14:creationId xmlns:p14="http://schemas.microsoft.com/office/powerpoint/2010/main" val="1787531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20</a:t>
            </a:fld>
            <a:endParaRPr lang="nl-NL" dirty="0"/>
          </a:p>
        </p:txBody>
      </p:sp>
    </p:spTree>
    <p:extLst>
      <p:ext uri="{BB962C8B-B14F-4D97-AF65-F5344CB8AC3E}">
        <p14:creationId xmlns:p14="http://schemas.microsoft.com/office/powerpoint/2010/main" val="1787531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438952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23-3-2021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23-3-2021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23-3-2021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23-3-2021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23-3-2021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23-3-2021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23-3-2021</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23-3-2021</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23-3-2021</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23-3-2021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23-3-2021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23-3-2021</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fontAlgn="b">
              <a:buNone/>
            </a:pPr>
            <a:r>
              <a:rPr lang="nl-NL" sz="2000" u="sng" dirty="0"/>
              <a:t>Semantisatieverhaal:</a:t>
            </a:r>
          </a:p>
          <a:p>
            <a:pPr marL="0" indent="0" fontAlgn="b">
              <a:buNone/>
            </a:pPr>
            <a:r>
              <a:rPr lang="nl-NL" sz="2000" dirty="0"/>
              <a:t>Hebben jullie ook een huisdier? Ik niet, maar ik ben wel </a:t>
            </a:r>
            <a:r>
              <a:rPr lang="nl-NL" sz="2000" b="1" u="sng" dirty="0"/>
              <a:t>in dubio</a:t>
            </a:r>
            <a:r>
              <a:rPr lang="nl-NL" sz="2000" dirty="0"/>
              <a:t>. Ik ben </a:t>
            </a:r>
            <a:r>
              <a:rPr lang="nl-NL" sz="2000" b="1" i="1" dirty="0"/>
              <a:t>aan het twijfelen</a:t>
            </a:r>
            <a:r>
              <a:rPr lang="nl-NL" sz="2000" dirty="0"/>
              <a:t>. Ik ben in dubio, omdat mijn buurvrouw puppy’s heeft. Echt heel lief. Met één pup voelde ik meteen een </a:t>
            </a:r>
            <a:r>
              <a:rPr lang="nl-NL" sz="2000" b="1" u="sng" dirty="0"/>
              <a:t>klik</a:t>
            </a:r>
            <a:r>
              <a:rPr lang="nl-NL" sz="2000" dirty="0"/>
              <a:t>. De klik betekent </a:t>
            </a:r>
            <a:r>
              <a:rPr lang="nl-NL" sz="2000" b="1" i="1" dirty="0"/>
              <a:t>het gevoel dat je bij elkaar past</a:t>
            </a:r>
            <a:r>
              <a:rPr lang="nl-NL" sz="2000" dirty="0"/>
              <a:t>. De pup kwam meteen naar mij toe en ik vond hem echt het allerleukst. Ik weet dat de meeste mensen vallen op een man of een vrouw, maar ik ben toch echt </a:t>
            </a:r>
            <a:r>
              <a:rPr lang="nl-NL" sz="2000" b="1" u="sng" dirty="0"/>
              <a:t>gevallen op</a:t>
            </a:r>
            <a:r>
              <a:rPr lang="nl-NL" sz="2000" dirty="0"/>
              <a:t> deze pup. Op iemand vallen betekent </a:t>
            </a:r>
            <a:r>
              <a:rPr lang="nl-NL" sz="2000" b="1" i="1" dirty="0"/>
              <a:t>iemand heel erg leuk of aantrekkelijk vinden</a:t>
            </a:r>
            <a:r>
              <a:rPr lang="nl-NL" sz="2000" dirty="0"/>
              <a:t>. Laatst zag ik een televisieprogramma over honden. Het ging over een mevrouw die alle straathonden in het buitenland wilde helpen. De mevrouw was </a:t>
            </a:r>
            <a:r>
              <a:rPr lang="nl-NL" sz="2000" b="1" u="sng" dirty="0"/>
              <a:t>solidair</a:t>
            </a:r>
            <a:r>
              <a:rPr lang="nl-NL" sz="2000" dirty="0"/>
              <a:t> met de straathonden. Solidair betekent </a:t>
            </a:r>
            <a:r>
              <a:rPr lang="nl-NL" sz="2000" b="1" i="1" dirty="0"/>
              <a:t>verbonden met anderen omdat je met hen meevoelt</a:t>
            </a:r>
            <a:r>
              <a:rPr lang="nl-NL" sz="2000" dirty="0"/>
              <a:t>. De mevrouw </a:t>
            </a:r>
            <a:r>
              <a:rPr lang="nl-NL" sz="2000" b="1" u="sng" dirty="0"/>
              <a:t>komt op voor</a:t>
            </a:r>
            <a:r>
              <a:rPr lang="nl-NL" sz="2000" dirty="0"/>
              <a:t> de straathonden. Opkomen voor iemand betekent </a:t>
            </a:r>
            <a:r>
              <a:rPr lang="nl-NL" sz="2000" b="1" i="1" dirty="0"/>
              <a:t>iemand verdedigen of beschermen</a:t>
            </a:r>
            <a:r>
              <a:rPr lang="nl-NL" sz="2000" dirty="0"/>
              <a:t>. De mevrouw wil in het televisieprogramma </a:t>
            </a:r>
            <a:r>
              <a:rPr lang="nl-NL" sz="2000" b="1" u="sng" dirty="0"/>
              <a:t>uitdragen</a:t>
            </a:r>
            <a:r>
              <a:rPr lang="nl-NL" sz="2000" dirty="0"/>
              <a:t> dat we de honden kunnen helpen. Uitdragen betekent </a:t>
            </a:r>
            <a:r>
              <a:rPr lang="nl-NL" sz="2000" b="1" i="1" dirty="0"/>
              <a:t>iets in het openbaar vertellen</a:t>
            </a:r>
            <a:r>
              <a:rPr lang="nl-NL" sz="2000" dirty="0"/>
              <a:t>. De mevrouw wil alle straathonden helpen, </a:t>
            </a:r>
            <a:r>
              <a:rPr lang="nl-NL" sz="2000" b="1" u="sng" dirty="0"/>
              <a:t>ongeacht</a:t>
            </a:r>
            <a:r>
              <a:rPr lang="nl-NL" sz="2000" dirty="0"/>
              <a:t> het geld dat het kost. Ongeacht betekent </a:t>
            </a:r>
            <a:r>
              <a:rPr lang="nl-NL" sz="2000" b="1" i="1" dirty="0"/>
              <a:t>zonder te letten op</a:t>
            </a:r>
            <a:r>
              <a:rPr lang="nl-NL" sz="2000" dirty="0"/>
              <a:t>. De mevrouw let dus niet op het geld dat het kost om de honden te helpen. Misschien geeft ze wel een </a:t>
            </a:r>
            <a:r>
              <a:rPr lang="nl-NL" sz="2000" b="1" u="sng" dirty="0"/>
              <a:t>massa</a:t>
            </a:r>
            <a:r>
              <a:rPr lang="nl-NL" sz="2000" dirty="0"/>
              <a:t> geld uit. De massa betekent </a:t>
            </a:r>
            <a:r>
              <a:rPr lang="nl-NL" sz="2000" b="1" i="1" dirty="0"/>
              <a:t>de grote hoeveelheid</a:t>
            </a:r>
            <a:r>
              <a:rPr lang="nl-NL" sz="2000" dirty="0"/>
              <a:t>. </a:t>
            </a:r>
            <a:r>
              <a:rPr lang="nl-NL" sz="2000" b="1" u="sng" dirty="0"/>
              <a:t>Het motto</a:t>
            </a:r>
            <a:r>
              <a:rPr lang="nl-NL" sz="2000" dirty="0"/>
              <a:t> van de mevrouw is ‘red de straathond’! Het motto is </a:t>
            </a:r>
            <a:r>
              <a:rPr lang="nl-NL" sz="2000" b="1" i="1" dirty="0"/>
              <a:t>een kort zinnetje dat duidelijk maakt wat iemand belangrijk vindt</a:t>
            </a:r>
            <a:r>
              <a:rPr lang="nl-NL" sz="2000" dirty="0"/>
              <a:t>. Als je de mevrouw wil helpen, kan je geld geven. Ik heb een keer geld gegeven aan het dierenasiel, </a:t>
            </a:r>
            <a:r>
              <a:rPr lang="nl-NL" sz="2000" b="1" u="sng" dirty="0"/>
              <a:t>in het kader van</a:t>
            </a:r>
            <a:r>
              <a:rPr lang="nl-NL" sz="2000" dirty="0"/>
              <a:t> dierendag. In het kader van betekent </a:t>
            </a:r>
            <a:r>
              <a:rPr lang="nl-NL" sz="2000" b="1" i="1" dirty="0"/>
              <a:t>als onderdeel van, in verband met</a:t>
            </a:r>
            <a:r>
              <a:rPr lang="nl-NL" sz="2000" dirty="0"/>
              <a:t>. Hebben jullie wel eens geld gegeven aan een goed doel dat dieren helpt?</a:t>
            </a:r>
          </a:p>
        </p:txBody>
      </p:sp>
    </p:spTree>
    <p:extLst>
      <p:ext uri="{BB962C8B-B14F-4D97-AF65-F5344CB8AC3E}">
        <p14:creationId xmlns:p14="http://schemas.microsoft.com/office/powerpoint/2010/main" val="1359786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 y="7937"/>
            <a:ext cx="9144000" cy="1323439"/>
          </a:xfrm>
          <a:prstGeom prst="rect">
            <a:avLst/>
          </a:prstGeom>
          <a:noFill/>
        </p:spPr>
        <p:txBody>
          <a:bodyPr wrap="square" rtlCol="0">
            <a:spAutoFit/>
          </a:bodyPr>
          <a:lstStyle/>
          <a:p>
            <a:r>
              <a:rPr lang="nl-NL" sz="8000" b="1" u="sng" dirty="0"/>
              <a:t>de massa</a:t>
            </a:r>
          </a:p>
        </p:txBody>
      </p:sp>
      <p:pic>
        <p:nvPicPr>
          <p:cNvPr id="12291" name="Picture 3" descr="C:\Users\Kosterm\Downloads\shutterstock_1101995669.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3036" y="1315708"/>
            <a:ext cx="5542292" cy="5542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985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 y="7937"/>
            <a:ext cx="9144000" cy="1323439"/>
          </a:xfrm>
          <a:prstGeom prst="rect">
            <a:avLst/>
          </a:prstGeom>
          <a:noFill/>
        </p:spPr>
        <p:txBody>
          <a:bodyPr wrap="square" rtlCol="0">
            <a:spAutoFit/>
          </a:bodyPr>
          <a:lstStyle/>
          <a:p>
            <a:r>
              <a:rPr lang="nl-NL" sz="8000" b="1" u="sng" dirty="0"/>
              <a:t>in het kader van</a:t>
            </a:r>
          </a:p>
        </p:txBody>
      </p:sp>
      <p:pic>
        <p:nvPicPr>
          <p:cNvPr id="15362" name="Picture 2" descr="C:\Users\Kosterm\Downloads\shutterstock_67029448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55976" y="1556792"/>
            <a:ext cx="4581128" cy="4581128"/>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155575" y="3189935"/>
            <a:ext cx="3475112" cy="707886"/>
          </a:xfrm>
          <a:prstGeom prst="rect">
            <a:avLst/>
          </a:prstGeom>
          <a:noFill/>
        </p:spPr>
        <p:txBody>
          <a:bodyPr wrap="square" rtlCol="0">
            <a:spAutoFit/>
          </a:bodyPr>
          <a:lstStyle/>
          <a:p>
            <a:r>
              <a:rPr lang="nl-NL" sz="4000" dirty="0">
                <a:latin typeface="Copperplate Gothic Bold" panose="020E0705020206020404" pitchFamily="34" charset="0"/>
              </a:rPr>
              <a:t>Dierendag</a:t>
            </a:r>
          </a:p>
        </p:txBody>
      </p:sp>
      <p:sp>
        <p:nvSpPr>
          <p:cNvPr id="4" name="PIJL-RECHTS 3"/>
          <p:cNvSpPr/>
          <p:nvPr/>
        </p:nvSpPr>
        <p:spPr>
          <a:xfrm>
            <a:off x="3377568" y="33581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46223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76367"/>
            <a:ext cx="9169273" cy="6104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524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10616" y="3769146"/>
            <a:ext cx="9282515" cy="715581"/>
          </a:xfrm>
          <a:prstGeom prst="rect">
            <a:avLst/>
          </a:prstGeom>
          <a:noFill/>
        </p:spPr>
        <p:txBody>
          <a:bodyPr wrap="square" rtlCol="0">
            <a:spAutoFit/>
          </a:bodyPr>
          <a:lstStyle/>
          <a:p>
            <a:endParaRPr lang="nl-NL" sz="3000" dirty="0"/>
          </a:p>
          <a:p>
            <a:endParaRPr lang="nl-NL" sz="1050" dirty="0"/>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073" y="-1"/>
            <a:ext cx="9002180" cy="6244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3201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10616" y="3769146"/>
            <a:ext cx="9282515" cy="715581"/>
          </a:xfrm>
          <a:prstGeom prst="rect">
            <a:avLst/>
          </a:prstGeom>
          <a:noFill/>
        </p:spPr>
        <p:txBody>
          <a:bodyPr wrap="square" rtlCol="0">
            <a:spAutoFit/>
          </a:bodyPr>
          <a:lstStyle/>
          <a:p>
            <a:endParaRPr lang="nl-NL" sz="3000" dirty="0"/>
          </a:p>
          <a:p>
            <a:endParaRPr lang="nl-NL" sz="1050"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32351"/>
            <a:ext cx="9169273" cy="6104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69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10617" y="3068960"/>
            <a:ext cx="9133383" cy="3785652"/>
          </a:xfrm>
          <a:prstGeom prst="rect">
            <a:avLst/>
          </a:prstGeom>
          <a:noFill/>
        </p:spPr>
        <p:txBody>
          <a:bodyPr wrap="square" rtlCol="0">
            <a:spAutoFit/>
          </a:bodyPr>
          <a:lstStyle/>
          <a:p>
            <a:pPr lvl="0"/>
            <a:r>
              <a:rPr lang="nl-NL" sz="8000" b="1" u="sng" dirty="0">
                <a:solidFill>
                  <a:prstClr val="black"/>
                </a:solidFill>
                <a:latin typeface="Trebuchet MS" panose="020B0603020202020204" pitchFamily="34" charset="0"/>
              </a:rPr>
              <a:t>in het kader van</a:t>
            </a:r>
            <a:r>
              <a:rPr lang="nl-NL" sz="8000" dirty="0">
                <a:solidFill>
                  <a:prstClr val="black"/>
                </a:solidFill>
                <a:latin typeface="Trebuchet MS" panose="020B0603020202020204" pitchFamily="34" charset="0"/>
              </a:rPr>
              <a:t> </a:t>
            </a:r>
            <a:r>
              <a:rPr lang="nl-NL" sz="5400" dirty="0">
                <a:solidFill>
                  <a:prstClr val="black"/>
                </a:solidFill>
                <a:latin typeface="Trebuchet MS" panose="020B0603020202020204" pitchFamily="34" charset="0"/>
              </a:rPr>
              <a:t>= </a:t>
            </a:r>
            <a:r>
              <a:rPr lang="nl-NL" sz="4800" dirty="0">
                <a:solidFill>
                  <a:prstClr val="black"/>
                </a:solidFill>
                <a:latin typeface="Trebuchet MS" panose="020B0603020202020204" pitchFamily="34" charset="0"/>
              </a:rPr>
              <a:t>als onderdeel van, in verband met</a:t>
            </a:r>
            <a:endParaRPr lang="nl-NL" sz="4800" dirty="0">
              <a:solidFill>
                <a:srgbClr val="00B050"/>
              </a:solidFill>
              <a:latin typeface="Trebuchet MS" panose="020B0603020202020204" pitchFamily="34" charset="0"/>
            </a:endParaRPr>
          </a:p>
          <a:p>
            <a:pPr lvl="0"/>
            <a:r>
              <a:rPr lang="nl-NL" sz="3200" u="sng" dirty="0">
                <a:solidFill>
                  <a:srgbClr val="00B050"/>
                </a:solidFill>
                <a:latin typeface="Trebuchet MS" panose="020B0603020202020204" pitchFamily="34" charset="0"/>
              </a:rPr>
              <a:t>In het kader van</a:t>
            </a:r>
            <a:r>
              <a:rPr lang="nl-NL" sz="3200" dirty="0">
                <a:solidFill>
                  <a:srgbClr val="00B050"/>
                </a:solidFill>
                <a:latin typeface="Trebuchet MS" panose="020B0603020202020204" pitchFamily="34" charset="0"/>
              </a:rPr>
              <a:t> Dierendag heb </a:t>
            </a:r>
          </a:p>
          <a:p>
            <a:pPr lvl="0"/>
            <a:r>
              <a:rPr lang="nl-NL" sz="3200" dirty="0">
                <a:solidFill>
                  <a:srgbClr val="00B050"/>
                </a:solidFill>
                <a:latin typeface="Trebuchet MS" panose="020B0603020202020204" pitchFamily="34" charset="0"/>
              </a:rPr>
              <a:t>ik geld gegeven aan het dierenasiel.</a:t>
            </a:r>
            <a:endParaRPr lang="nl-NL" sz="3200" dirty="0">
              <a:solidFill>
                <a:prstClr val="black"/>
              </a:solidFill>
            </a:endParaRPr>
          </a:p>
        </p:txBody>
      </p:sp>
      <p:sp>
        <p:nvSpPr>
          <p:cNvPr id="7" name="Tekstvak 6"/>
          <p:cNvSpPr txBox="1"/>
          <p:nvPr/>
        </p:nvSpPr>
        <p:spPr>
          <a:xfrm>
            <a:off x="0" y="-27384"/>
            <a:ext cx="9133382" cy="3308598"/>
          </a:xfrm>
          <a:prstGeom prst="rect">
            <a:avLst/>
          </a:prstGeom>
          <a:noFill/>
        </p:spPr>
        <p:txBody>
          <a:bodyPr wrap="square" rtlCol="0">
            <a:spAutoFit/>
          </a:bodyPr>
          <a:lstStyle/>
          <a:p>
            <a:r>
              <a:rPr lang="nl-NL" sz="8000" b="1" u="sng" dirty="0">
                <a:latin typeface="Trebuchet MS" panose="020B0603020202020204" pitchFamily="34" charset="0"/>
              </a:rPr>
              <a:t>ongeacht</a:t>
            </a:r>
            <a:r>
              <a:rPr lang="nl-NL" sz="8000" dirty="0">
                <a:latin typeface="Trebuchet MS" panose="020B0603020202020204" pitchFamily="34" charset="0"/>
              </a:rPr>
              <a:t> </a:t>
            </a:r>
            <a:r>
              <a:rPr lang="nl-NL" sz="5400" dirty="0">
                <a:latin typeface="Trebuchet MS" panose="020B0603020202020204" pitchFamily="34" charset="0"/>
              </a:rPr>
              <a:t>= </a:t>
            </a:r>
          </a:p>
          <a:p>
            <a:r>
              <a:rPr lang="nl-NL" sz="5400" dirty="0">
                <a:latin typeface="Trebuchet MS" panose="020B0603020202020204" pitchFamily="34" charset="0"/>
              </a:rPr>
              <a:t>zonder te letten op</a:t>
            </a:r>
          </a:p>
          <a:p>
            <a:endParaRPr lang="nl-NL" sz="900" dirty="0">
              <a:latin typeface="Trebuchet MS" panose="020B0603020202020204" pitchFamily="34" charset="0"/>
            </a:endParaRPr>
          </a:p>
          <a:p>
            <a:r>
              <a:rPr lang="nl-NL" sz="3200" dirty="0">
                <a:solidFill>
                  <a:srgbClr val="00B050"/>
                </a:solidFill>
                <a:latin typeface="Trebuchet MS" panose="020B0603020202020204" pitchFamily="34" charset="0"/>
              </a:rPr>
              <a:t>De mevrouw wil de honden helpen, </a:t>
            </a:r>
          </a:p>
          <a:p>
            <a:r>
              <a:rPr lang="nl-NL" sz="3200" u="sng" dirty="0">
                <a:solidFill>
                  <a:srgbClr val="00B050"/>
                </a:solidFill>
                <a:latin typeface="Trebuchet MS" panose="020B0603020202020204" pitchFamily="34" charset="0"/>
              </a:rPr>
              <a:t>ongeacht</a:t>
            </a:r>
            <a:r>
              <a:rPr lang="nl-NL" sz="3200" dirty="0">
                <a:solidFill>
                  <a:srgbClr val="00B050"/>
                </a:solidFill>
                <a:latin typeface="Trebuchet MS" panose="020B0603020202020204" pitchFamily="34" charset="0"/>
              </a:rPr>
              <a:t> het geld dat het kost.</a:t>
            </a:r>
            <a:endParaRPr lang="nl-NL" sz="1050" dirty="0"/>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804249" y="44624"/>
            <a:ext cx="1872208" cy="1789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804248" y="1547103"/>
            <a:ext cx="1872210" cy="1895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0546" y="4953104"/>
            <a:ext cx="2476698" cy="1344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4300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10617" y="3284984"/>
            <a:ext cx="9133383" cy="3293209"/>
          </a:xfrm>
          <a:prstGeom prst="rect">
            <a:avLst/>
          </a:prstGeom>
          <a:noFill/>
        </p:spPr>
        <p:txBody>
          <a:bodyPr wrap="square" rtlCol="0">
            <a:spAutoFit/>
          </a:bodyPr>
          <a:lstStyle/>
          <a:p>
            <a:pPr lvl="0"/>
            <a:r>
              <a:rPr lang="nl-NL" sz="8000" b="1" u="sng" dirty="0">
                <a:solidFill>
                  <a:prstClr val="black"/>
                </a:solidFill>
                <a:latin typeface="Trebuchet MS" panose="020B0603020202020204" pitchFamily="34" charset="0"/>
              </a:rPr>
              <a:t>de klik</a:t>
            </a:r>
            <a:r>
              <a:rPr lang="nl-NL" sz="8000" dirty="0">
                <a:solidFill>
                  <a:prstClr val="black"/>
                </a:solidFill>
                <a:latin typeface="Trebuchet MS" panose="020B0603020202020204" pitchFamily="34" charset="0"/>
              </a:rPr>
              <a:t> </a:t>
            </a:r>
            <a:r>
              <a:rPr lang="nl-NL" sz="5400" dirty="0">
                <a:solidFill>
                  <a:prstClr val="black"/>
                </a:solidFill>
                <a:latin typeface="Trebuchet MS" panose="020B0603020202020204" pitchFamily="34" charset="0"/>
              </a:rPr>
              <a:t>= het gevoel dat je bij elkaar past</a:t>
            </a:r>
          </a:p>
          <a:p>
            <a:pPr lvl="0"/>
            <a:endParaRPr lang="nl-NL" sz="1000" dirty="0">
              <a:solidFill>
                <a:srgbClr val="00B050"/>
              </a:solidFill>
              <a:latin typeface="Trebuchet MS" panose="020B0603020202020204" pitchFamily="34" charset="0"/>
            </a:endParaRPr>
          </a:p>
          <a:p>
            <a:pPr lvl="0"/>
            <a:r>
              <a:rPr lang="nl-NL" sz="3200" dirty="0">
                <a:solidFill>
                  <a:srgbClr val="00B050"/>
                </a:solidFill>
                <a:latin typeface="Trebuchet MS" panose="020B0603020202020204" pitchFamily="34" charset="0"/>
              </a:rPr>
              <a:t>Met één pup had ik </a:t>
            </a:r>
          </a:p>
          <a:p>
            <a:pPr lvl="0"/>
            <a:r>
              <a:rPr lang="nl-NL" sz="3200" dirty="0">
                <a:solidFill>
                  <a:srgbClr val="00B050"/>
                </a:solidFill>
                <a:latin typeface="Trebuchet MS" panose="020B0603020202020204" pitchFamily="34" charset="0"/>
              </a:rPr>
              <a:t>meteen een </a:t>
            </a:r>
            <a:r>
              <a:rPr lang="nl-NL" sz="3200" u="sng" dirty="0">
                <a:solidFill>
                  <a:srgbClr val="00B050"/>
                </a:solidFill>
                <a:latin typeface="Trebuchet MS" panose="020B0603020202020204" pitchFamily="34" charset="0"/>
              </a:rPr>
              <a:t>klik</a:t>
            </a:r>
            <a:r>
              <a:rPr lang="nl-NL" sz="3200" dirty="0">
                <a:solidFill>
                  <a:srgbClr val="00B050"/>
                </a:solidFill>
                <a:latin typeface="Trebuchet MS" panose="020B0603020202020204" pitchFamily="34" charset="0"/>
              </a:rPr>
              <a:t>.</a:t>
            </a:r>
            <a:endParaRPr lang="nl-NL" sz="3200" dirty="0">
              <a:solidFill>
                <a:prstClr val="black"/>
              </a:solidFill>
            </a:endParaRPr>
          </a:p>
        </p:txBody>
      </p:sp>
      <p:sp>
        <p:nvSpPr>
          <p:cNvPr id="7" name="Tekstvak 6"/>
          <p:cNvSpPr txBox="1"/>
          <p:nvPr/>
        </p:nvSpPr>
        <p:spPr>
          <a:xfrm>
            <a:off x="0" y="-27384"/>
            <a:ext cx="9133382" cy="3508653"/>
          </a:xfrm>
          <a:prstGeom prst="rect">
            <a:avLst/>
          </a:prstGeom>
          <a:noFill/>
        </p:spPr>
        <p:txBody>
          <a:bodyPr wrap="square" rtlCol="0">
            <a:spAutoFit/>
          </a:bodyPr>
          <a:lstStyle/>
          <a:p>
            <a:r>
              <a:rPr lang="nl-NL" sz="8000" b="1" u="sng" dirty="0">
                <a:latin typeface="Trebuchet MS" panose="020B0603020202020204" pitchFamily="34" charset="0"/>
              </a:rPr>
              <a:t>de massa</a:t>
            </a:r>
            <a:r>
              <a:rPr lang="nl-NL" sz="8000" dirty="0">
                <a:latin typeface="Trebuchet MS" panose="020B0603020202020204" pitchFamily="34" charset="0"/>
              </a:rPr>
              <a:t> </a:t>
            </a:r>
            <a:r>
              <a:rPr lang="nl-NL" sz="5400" dirty="0">
                <a:latin typeface="Trebuchet MS" panose="020B0603020202020204" pitchFamily="34" charset="0"/>
              </a:rPr>
              <a:t>= de grote hoeveelheid</a:t>
            </a:r>
          </a:p>
          <a:p>
            <a:endParaRPr lang="nl-NL" sz="2000" dirty="0">
              <a:latin typeface="Trebuchet MS" panose="020B0603020202020204" pitchFamily="34" charset="0"/>
            </a:endParaRPr>
          </a:p>
          <a:p>
            <a:r>
              <a:rPr lang="nl-NL" sz="3200" dirty="0">
                <a:solidFill>
                  <a:srgbClr val="00B050"/>
                </a:solidFill>
                <a:latin typeface="Trebuchet MS" panose="020B0603020202020204" pitchFamily="34" charset="0"/>
              </a:rPr>
              <a:t>De mevrouw geeft een </a:t>
            </a:r>
          </a:p>
          <a:p>
            <a:r>
              <a:rPr lang="nl-NL" sz="3200" u="sng" dirty="0">
                <a:solidFill>
                  <a:srgbClr val="00B050"/>
                </a:solidFill>
                <a:latin typeface="Trebuchet MS" panose="020B0603020202020204" pitchFamily="34" charset="0"/>
              </a:rPr>
              <a:t>massa</a:t>
            </a:r>
            <a:r>
              <a:rPr lang="nl-NL" sz="3200" dirty="0">
                <a:solidFill>
                  <a:srgbClr val="00B050"/>
                </a:solidFill>
                <a:latin typeface="Trebuchet MS" panose="020B0603020202020204" pitchFamily="34" charset="0"/>
              </a:rPr>
              <a:t> geld uit.</a:t>
            </a:r>
            <a:endParaRPr lang="nl-NL" sz="1050" dirty="0"/>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C:\Users\Kosterm\Downloads\shutterstock_52421268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04316" y="4365104"/>
            <a:ext cx="2728123" cy="182238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Kosterm\Downloads\shutterstock_1101995669.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679727" y="1269242"/>
            <a:ext cx="2867485" cy="2483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712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20294" y="3520167"/>
            <a:ext cx="9133383" cy="3293209"/>
          </a:xfrm>
          <a:prstGeom prst="rect">
            <a:avLst/>
          </a:prstGeom>
          <a:noFill/>
        </p:spPr>
        <p:txBody>
          <a:bodyPr wrap="square" rtlCol="0">
            <a:spAutoFit/>
          </a:bodyPr>
          <a:lstStyle/>
          <a:p>
            <a:pPr lvl="0"/>
            <a:r>
              <a:rPr lang="nl-NL" sz="8000" b="1" u="sng" dirty="0">
                <a:solidFill>
                  <a:prstClr val="black"/>
                </a:solidFill>
                <a:latin typeface="Trebuchet MS" panose="020B0603020202020204" pitchFamily="34" charset="0"/>
              </a:rPr>
              <a:t>uitdragen</a:t>
            </a:r>
            <a:r>
              <a:rPr lang="nl-NL" sz="8000" dirty="0">
                <a:solidFill>
                  <a:prstClr val="black"/>
                </a:solidFill>
                <a:latin typeface="Trebuchet MS" panose="020B0603020202020204" pitchFamily="34" charset="0"/>
              </a:rPr>
              <a:t> </a:t>
            </a:r>
            <a:r>
              <a:rPr lang="nl-NL" sz="5400" dirty="0">
                <a:solidFill>
                  <a:prstClr val="black"/>
                </a:solidFill>
                <a:latin typeface="Trebuchet MS" panose="020B0603020202020204" pitchFamily="34" charset="0"/>
              </a:rPr>
              <a:t>= iets in het openbaar vertellen</a:t>
            </a:r>
          </a:p>
          <a:p>
            <a:pPr lvl="0"/>
            <a:endParaRPr lang="nl-NL" sz="1000" dirty="0">
              <a:solidFill>
                <a:srgbClr val="00B050"/>
              </a:solidFill>
              <a:latin typeface="Trebuchet MS" panose="020B0603020202020204" pitchFamily="34" charset="0"/>
            </a:endParaRPr>
          </a:p>
          <a:p>
            <a:pPr lvl="0"/>
            <a:r>
              <a:rPr lang="nl-NL" sz="3200" dirty="0">
                <a:solidFill>
                  <a:srgbClr val="00B050"/>
                </a:solidFill>
                <a:latin typeface="Trebuchet MS" panose="020B0603020202020204" pitchFamily="34" charset="0"/>
              </a:rPr>
              <a:t>De mevrouw wil </a:t>
            </a:r>
            <a:r>
              <a:rPr lang="nl-NL" sz="3200" u="sng" dirty="0">
                <a:solidFill>
                  <a:srgbClr val="00B050"/>
                </a:solidFill>
                <a:latin typeface="Trebuchet MS" panose="020B0603020202020204" pitchFamily="34" charset="0"/>
              </a:rPr>
              <a:t>uitdragen </a:t>
            </a:r>
          </a:p>
          <a:p>
            <a:pPr lvl="0"/>
            <a:r>
              <a:rPr lang="nl-NL" sz="3200" dirty="0">
                <a:solidFill>
                  <a:srgbClr val="00B050"/>
                </a:solidFill>
                <a:latin typeface="Trebuchet MS" panose="020B0603020202020204" pitchFamily="34" charset="0"/>
              </a:rPr>
              <a:t>dat we de honden kunnen helpen.</a:t>
            </a:r>
            <a:endParaRPr lang="nl-NL" sz="3200" dirty="0">
              <a:solidFill>
                <a:prstClr val="black"/>
              </a:solidFill>
            </a:endParaRPr>
          </a:p>
        </p:txBody>
      </p:sp>
      <p:sp>
        <p:nvSpPr>
          <p:cNvPr id="7" name="Tekstvak 6"/>
          <p:cNvSpPr txBox="1"/>
          <p:nvPr/>
        </p:nvSpPr>
        <p:spPr>
          <a:xfrm>
            <a:off x="0" y="-27384"/>
            <a:ext cx="9133382" cy="3824124"/>
          </a:xfrm>
          <a:prstGeom prst="rect">
            <a:avLst/>
          </a:prstGeom>
          <a:noFill/>
        </p:spPr>
        <p:txBody>
          <a:bodyPr wrap="square" rtlCol="0">
            <a:spAutoFit/>
          </a:bodyPr>
          <a:lstStyle/>
          <a:p>
            <a:r>
              <a:rPr lang="nl-NL" sz="8000" b="1" u="sng" dirty="0">
                <a:latin typeface="Trebuchet MS" panose="020B0603020202020204" pitchFamily="34" charset="0"/>
              </a:rPr>
              <a:t>op iemand vallen</a:t>
            </a:r>
            <a:r>
              <a:rPr lang="nl-NL" sz="8000" dirty="0">
                <a:latin typeface="Trebuchet MS" panose="020B0603020202020204" pitchFamily="34" charset="0"/>
              </a:rPr>
              <a:t> </a:t>
            </a:r>
            <a:r>
              <a:rPr lang="nl-NL" sz="5400" dirty="0">
                <a:latin typeface="Trebuchet MS" panose="020B0603020202020204" pitchFamily="34" charset="0"/>
              </a:rPr>
              <a:t>= iemand heel erg leuk of aantrekkelijk vinden</a:t>
            </a:r>
          </a:p>
          <a:p>
            <a:endParaRPr lang="nl-NL" sz="1200" dirty="0">
              <a:latin typeface="Trebuchet MS" panose="020B0603020202020204" pitchFamily="34" charset="0"/>
            </a:endParaRPr>
          </a:p>
          <a:p>
            <a:r>
              <a:rPr lang="nl-NL" sz="3200" dirty="0">
                <a:solidFill>
                  <a:srgbClr val="00B050"/>
                </a:solidFill>
                <a:latin typeface="Trebuchet MS" panose="020B0603020202020204" pitchFamily="34" charset="0"/>
              </a:rPr>
              <a:t>Ik ben echt </a:t>
            </a:r>
            <a:r>
              <a:rPr lang="nl-NL" sz="3200" u="sng" dirty="0">
                <a:solidFill>
                  <a:srgbClr val="00B050"/>
                </a:solidFill>
                <a:latin typeface="Trebuchet MS" panose="020B0603020202020204" pitchFamily="34" charset="0"/>
              </a:rPr>
              <a:t>gevallen op</a:t>
            </a:r>
            <a:r>
              <a:rPr lang="nl-NL" sz="3200" dirty="0">
                <a:solidFill>
                  <a:srgbClr val="00B050"/>
                </a:solidFill>
                <a:latin typeface="Trebuchet MS" panose="020B0603020202020204" pitchFamily="34" charset="0"/>
              </a:rPr>
              <a:t> de pup.</a:t>
            </a:r>
            <a:endParaRPr lang="nl-NL" sz="3200" dirty="0"/>
          </a:p>
          <a:p>
            <a:endParaRPr lang="nl-NL" sz="1050" dirty="0"/>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C:\Users\Kosterm\Downloads\shutterstock_52421231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88223" y="2060848"/>
            <a:ext cx="2371521" cy="158417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49401" y="4608320"/>
            <a:ext cx="1640229" cy="1636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2494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Afbeeldingsresultaat voor tuinkabou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8" descr="Afbeeldingsresultaat voor tuinkabou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 name="Tekstvak 8"/>
          <p:cNvSpPr txBox="1"/>
          <p:nvPr/>
        </p:nvSpPr>
        <p:spPr>
          <a:xfrm>
            <a:off x="0" y="-5466"/>
            <a:ext cx="9144000" cy="6601807"/>
          </a:xfrm>
          <a:prstGeom prst="rect">
            <a:avLst/>
          </a:prstGeom>
          <a:noFill/>
        </p:spPr>
        <p:txBody>
          <a:bodyPr wrap="square" rtlCol="0">
            <a:spAutoFit/>
          </a:bodyPr>
          <a:lstStyle/>
          <a:p>
            <a:pPr fontAlgn="b"/>
            <a:r>
              <a:rPr lang="nl-NL" sz="7900" b="1" u="sng" dirty="0">
                <a:solidFill>
                  <a:prstClr val="black"/>
                </a:solidFill>
                <a:latin typeface="Trebuchet MS" panose="020B0603020202020204" pitchFamily="34" charset="0"/>
              </a:rPr>
              <a:t>solidair</a:t>
            </a:r>
            <a:r>
              <a:rPr lang="nl-NL" sz="7900" dirty="0">
                <a:solidFill>
                  <a:prstClr val="black"/>
                </a:solidFill>
                <a:latin typeface="Trebuchet MS" panose="020B0603020202020204" pitchFamily="34" charset="0"/>
              </a:rPr>
              <a:t> </a:t>
            </a:r>
            <a:r>
              <a:rPr lang="nl-NL" sz="5400" dirty="0">
                <a:solidFill>
                  <a:prstClr val="black"/>
                </a:solidFill>
                <a:latin typeface="Trebuchet MS" panose="020B0603020202020204" pitchFamily="34" charset="0"/>
              </a:rPr>
              <a:t>= </a:t>
            </a:r>
            <a:r>
              <a:rPr lang="nl-NL" sz="6000" dirty="0"/>
              <a:t>verbonden met anderen omdat je met hen meevoelt</a:t>
            </a:r>
            <a:endParaRPr lang="nl-NL" sz="3200" dirty="0">
              <a:solidFill>
                <a:srgbClr val="00B050"/>
              </a:solidFill>
              <a:latin typeface="Trebuchet MS" panose="020B0603020202020204" pitchFamily="34" charset="0"/>
            </a:endParaRPr>
          </a:p>
          <a:p>
            <a:pPr lvl="0"/>
            <a:endParaRPr lang="nl-NL" sz="3200" dirty="0">
              <a:solidFill>
                <a:srgbClr val="00B050"/>
              </a:solidFill>
              <a:latin typeface="Trebuchet MS" panose="020B0603020202020204" pitchFamily="34" charset="0"/>
            </a:endParaRPr>
          </a:p>
          <a:p>
            <a:pPr lvl="0"/>
            <a:endParaRPr lang="nl-NL" sz="3200" dirty="0">
              <a:solidFill>
                <a:srgbClr val="00B050"/>
              </a:solidFill>
              <a:latin typeface="Trebuchet MS" panose="020B0603020202020204" pitchFamily="34" charset="0"/>
            </a:endParaRPr>
          </a:p>
          <a:p>
            <a:pPr lvl="0"/>
            <a:endParaRPr lang="nl-NL" sz="3200" dirty="0">
              <a:solidFill>
                <a:srgbClr val="00B050"/>
              </a:solidFill>
              <a:latin typeface="Trebuchet MS" panose="020B0603020202020204" pitchFamily="34" charset="0"/>
            </a:endParaRPr>
          </a:p>
          <a:p>
            <a:pPr lvl="0"/>
            <a:endParaRPr lang="nl-NL" sz="3200" dirty="0">
              <a:solidFill>
                <a:srgbClr val="00B050"/>
              </a:solidFill>
              <a:latin typeface="Trebuchet MS" panose="020B0603020202020204" pitchFamily="34" charset="0"/>
            </a:endParaRPr>
          </a:p>
          <a:p>
            <a:pPr lvl="0"/>
            <a:endParaRPr lang="nl-NL" sz="3200" dirty="0">
              <a:solidFill>
                <a:srgbClr val="00B050"/>
              </a:solidFill>
              <a:latin typeface="Trebuchet MS" panose="020B0603020202020204" pitchFamily="34" charset="0"/>
            </a:endParaRPr>
          </a:p>
          <a:p>
            <a:pPr lvl="0"/>
            <a:r>
              <a:rPr lang="nl-NL" sz="3200" dirty="0">
                <a:solidFill>
                  <a:srgbClr val="00B050"/>
                </a:solidFill>
                <a:latin typeface="Trebuchet MS" panose="020B0603020202020204" pitchFamily="34" charset="0"/>
              </a:rPr>
              <a:t>De mevrouw is </a:t>
            </a:r>
            <a:r>
              <a:rPr lang="nl-NL" sz="3200" u="sng" dirty="0">
                <a:solidFill>
                  <a:srgbClr val="00B050"/>
                </a:solidFill>
                <a:latin typeface="Trebuchet MS" panose="020B0603020202020204" pitchFamily="34" charset="0"/>
              </a:rPr>
              <a:t>solidair</a:t>
            </a:r>
            <a:r>
              <a:rPr lang="nl-NL" sz="3200" dirty="0">
                <a:solidFill>
                  <a:srgbClr val="00B050"/>
                </a:solidFill>
                <a:latin typeface="Trebuchet MS" panose="020B0603020202020204" pitchFamily="34" charset="0"/>
              </a:rPr>
              <a:t> met de straathonden. Ze wil de honden graag helpen.</a:t>
            </a:r>
            <a:endParaRPr lang="nl-NL" sz="3200" dirty="0">
              <a:solidFill>
                <a:prstClr val="black"/>
              </a:solidFill>
            </a:endParaRPr>
          </a:p>
        </p:txBody>
      </p:sp>
      <p:pic>
        <p:nvPicPr>
          <p:cNvPr id="1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descr="C:\Users\Kosterm\Downloads\shutterstock_41220380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09048" y="2348880"/>
            <a:ext cx="4527448"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072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rPr>
              <a:t>Week 50 – 11 december 2018</a:t>
            </a:r>
          </a:p>
          <a:p>
            <a:r>
              <a:rPr lang="nl-NL" dirty="0">
                <a:solidFill>
                  <a:srgbClr val="C00000"/>
                </a:solidFill>
              </a:rPr>
              <a:t>Niveau B</a:t>
            </a:r>
          </a:p>
        </p:txBody>
      </p:sp>
      <p:sp>
        <p:nvSpPr>
          <p:cNvPr id="4" name="Ondertitel 2"/>
          <p:cNvSpPr txBox="1">
            <a:spLocks/>
          </p:cNvSpPr>
          <p:nvPr/>
        </p:nvSpPr>
        <p:spPr>
          <a:xfrm>
            <a:off x="0" y="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rPr>
              <a:t>Gerarda Das</a:t>
            </a:r>
          </a:p>
          <a:p>
            <a:pPr algn="l"/>
            <a:r>
              <a:rPr lang="nl-NL" sz="1100" i="1" dirty="0">
                <a:solidFill>
                  <a:srgbClr val="00B050"/>
                </a:solidFill>
              </a:rPr>
              <a:t>Mariët Koster</a:t>
            </a:r>
          </a:p>
          <a:p>
            <a:pPr algn="l"/>
            <a:r>
              <a:rPr lang="en-US" sz="1100" i="1" dirty="0">
                <a:solidFill>
                  <a:srgbClr val="00B050"/>
                </a:solidFill>
              </a:rPr>
              <a:t>Francis Vrielink</a:t>
            </a:r>
            <a:endParaRPr lang="nl-NL" sz="1100" i="1" dirty="0">
              <a:solidFill>
                <a:srgbClr val="00B050"/>
              </a:solidFill>
            </a:endParaRPr>
          </a:p>
        </p:txBody>
      </p:sp>
      <p:pic>
        <p:nvPicPr>
          <p:cNvPr id="1026" name="Picture 2" descr="http://www.ikenkentalis.nl/public/images/logo-22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Afbeeldingsresultaat voor tuinkabou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8" descr="Afbeeldingsresultaat voor tuinkabou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 name="Tekstvak 8"/>
          <p:cNvSpPr txBox="1"/>
          <p:nvPr/>
        </p:nvSpPr>
        <p:spPr>
          <a:xfrm>
            <a:off x="0" y="-5466"/>
            <a:ext cx="9144000" cy="5416868"/>
          </a:xfrm>
          <a:prstGeom prst="rect">
            <a:avLst/>
          </a:prstGeom>
          <a:noFill/>
        </p:spPr>
        <p:txBody>
          <a:bodyPr wrap="square" rtlCol="0">
            <a:spAutoFit/>
          </a:bodyPr>
          <a:lstStyle/>
          <a:p>
            <a:pPr fontAlgn="b"/>
            <a:r>
              <a:rPr lang="nl-NL" sz="7900" b="1" u="sng" dirty="0">
                <a:solidFill>
                  <a:prstClr val="black"/>
                </a:solidFill>
                <a:latin typeface="Trebuchet MS" panose="020B0603020202020204" pitchFamily="34" charset="0"/>
              </a:rPr>
              <a:t>opkomen voor iemand</a:t>
            </a:r>
            <a:r>
              <a:rPr lang="nl-NL" sz="7900" dirty="0">
                <a:solidFill>
                  <a:prstClr val="black"/>
                </a:solidFill>
                <a:latin typeface="Trebuchet MS" panose="020B0603020202020204" pitchFamily="34" charset="0"/>
              </a:rPr>
              <a:t> </a:t>
            </a:r>
            <a:r>
              <a:rPr lang="nl-NL" sz="5400" dirty="0">
                <a:solidFill>
                  <a:prstClr val="black"/>
                </a:solidFill>
                <a:latin typeface="Trebuchet MS" panose="020B0603020202020204" pitchFamily="34" charset="0"/>
              </a:rPr>
              <a:t>= </a:t>
            </a:r>
            <a:r>
              <a:rPr lang="nl-NL" sz="6000" dirty="0"/>
              <a:t>iemand verdedigen of beschermen</a:t>
            </a:r>
            <a:endParaRPr lang="nl-NL" sz="4400" dirty="0">
              <a:solidFill>
                <a:srgbClr val="00B050"/>
              </a:solidFill>
              <a:latin typeface="Trebuchet MS" panose="020B0603020202020204" pitchFamily="34" charset="0"/>
            </a:endParaRPr>
          </a:p>
          <a:p>
            <a:pPr lvl="0"/>
            <a:endParaRPr lang="nl-NL" sz="3200" dirty="0">
              <a:solidFill>
                <a:srgbClr val="00B050"/>
              </a:solidFill>
              <a:latin typeface="Trebuchet MS" panose="020B0603020202020204" pitchFamily="34" charset="0"/>
            </a:endParaRPr>
          </a:p>
          <a:p>
            <a:pPr lvl="0"/>
            <a:endParaRPr lang="nl-NL" sz="3200" dirty="0">
              <a:solidFill>
                <a:srgbClr val="00B050"/>
              </a:solidFill>
              <a:latin typeface="Trebuchet MS" panose="020B0603020202020204" pitchFamily="34" charset="0"/>
            </a:endParaRPr>
          </a:p>
          <a:p>
            <a:pPr lvl="0"/>
            <a:r>
              <a:rPr lang="nl-NL" sz="3200" dirty="0">
                <a:solidFill>
                  <a:srgbClr val="00B050"/>
                </a:solidFill>
                <a:latin typeface="Trebuchet MS" panose="020B0603020202020204" pitchFamily="34" charset="0"/>
              </a:rPr>
              <a:t>De mevrouw </a:t>
            </a:r>
            <a:r>
              <a:rPr lang="nl-NL" sz="3200" u="sng" dirty="0">
                <a:solidFill>
                  <a:srgbClr val="00B050"/>
                </a:solidFill>
                <a:latin typeface="Trebuchet MS" panose="020B0603020202020204" pitchFamily="34" charset="0"/>
              </a:rPr>
              <a:t>komt op voor</a:t>
            </a:r>
            <a:r>
              <a:rPr lang="nl-NL" sz="3200" dirty="0">
                <a:solidFill>
                  <a:srgbClr val="00B050"/>
                </a:solidFill>
                <a:latin typeface="Trebuchet MS" panose="020B0603020202020204" pitchFamily="34" charset="0"/>
              </a:rPr>
              <a:t> </a:t>
            </a:r>
          </a:p>
          <a:p>
            <a:pPr lvl="0"/>
            <a:r>
              <a:rPr lang="nl-NL" sz="3200" dirty="0">
                <a:solidFill>
                  <a:srgbClr val="00B050"/>
                </a:solidFill>
                <a:latin typeface="Trebuchet MS" panose="020B0603020202020204" pitchFamily="34" charset="0"/>
              </a:rPr>
              <a:t>de straathonden.</a:t>
            </a:r>
            <a:endParaRPr lang="nl-NL" sz="3200" dirty="0">
              <a:solidFill>
                <a:prstClr val="black"/>
              </a:solidFill>
            </a:endParaRPr>
          </a:p>
        </p:txBody>
      </p:sp>
      <p:pic>
        <p:nvPicPr>
          <p:cNvPr id="1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descr="C:\Users\Kosterm\Downloads\shutterstock_71782917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70403" y="3356993"/>
            <a:ext cx="4096263"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252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t>in dubio</a:t>
            </a:r>
          </a:p>
        </p:txBody>
      </p:sp>
      <p:pic>
        <p:nvPicPr>
          <p:cNvPr id="4" name="Picture 2" descr="C:\Users\Kosterm\Downloads\shutterstock_78857797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75656" y="1772816"/>
            <a:ext cx="6347286" cy="4239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661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5" y="25814"/>
            <a:ext cx="9120473" cy="1323439"/>
          </a:xfrm>
          <a:prstGeom prst="rect">
            <a:avLst/>
          </a:prstGeom>
          <a:noFill/>
        </p:spPr>
        <p:txBody>
          <a:bodyPr wrap="square" rtlCol="0">
            <a:spAutoFit/>
          </a:bodyPr>
          <a:lstStyle/>
          <a:p>
            <a:r>
              <a:rPr lang="nl-NL" sz="8000" b="1" u="sng" dirty="0"/>
              <a:t>de klik</a:t>
            </a:r>
          </a:p>
        </p:txBody>
      </p:sp>
      <p:pic>
        <p:nvPicPr>
          <p:cNvPr id="3075" name="Picture 3" descr="C:\Users\Kosterm\Downloads\shutterstock_52421268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9040" y="1366313"/>
            <a:ext cx="7815368" cy="5220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280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48071" y="-7021"/>
            <a:ext cx="9120473" cy="1323439"/>
          </a:xfrm>
          <a:prstGeom prst="rect">
            <a:avLst/>
          </a:prstGeom>
          <a:noFill/>
        </p:spPr>
        <p:txBody>
          <a:bodyPr wrap="square" rtlCol="0">
            <a:spAutoFit/>
          </a:bodyPr>
          <a:lstStyle/>
          <a:p>
            <a:r>
              <a:rPr lang="nl-NL" sz="8000" b="1" u="sng" dirty="0"/>
              <a:t>op iemand vallen</a:t>
            </a:r>
          </a:p>
        </p:txBody>
      </p:sp>
      <p:pic>
        <p:nvPicPr>
          <p:cNvPr id="4098" name="Picture 2" descr="C:\Users\Kosterm\Downloads\shutterstock_524212318.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0374" y="1412775"/>
            <a:ext cx="7712025" cy="5151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2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5" y="25814"/>
            <a:ext cx="9120473" cy="1323439"/>
          </a:xfrm>
          <a:prstGeom prst="rect">
            <a:avLst/>
          </a:prstGeom>
          <a:noFill/>
        </p:spPr>
        <p:txBody>
          <a:bodyPr wrap="square" rtlCol="0">
            <a:spAutoFit/>
          </a:bodyPr>
          <a:lstStyle/>
          <a:p>
            <a:r>
              <a:rPr lang="nl-NL" sz="8000" b="1" u="sng" dirty="0"/>
              <a:t>solidair</a:t>
            </a:r>
          </a:p>
        </p:txBody>
      </p:sp>
      <p:pic>
        <p:nvPicPr>
          <p:cNvPr id="6146" name="Picture 2" descr="C:\Users\Kosterm\Downloads\shutterstock_41220380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0374" y="1412776"/>
            <a:ext cx="7653545"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545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246495"/>
          </a:xfrm>
          <a:prstGeom prst="rect">
            <a:avLst/>
          </a:prstGeom>
          <a:noFill/>
        </p:spPr>
        <p:txBody>
          <a:bodyPr wrap="square" rtlCol="0">
            <a:spAutoFit/>
          </a:bodyPr>
          <a:lstStyle/>
          <a:p>
            <a:r>
              <a:rPr lang="nl-NL" sz="7500" b="1" u="sng" dirty="0"/>
              <a:t>opkomen voor iemand</a:t>
            </a:r>
          </a:p>
        </p:txBody>
      </p:sp>
      <p:pic>
        <p:nvPicPr>
          <p:cNvPr id="9218" name="Picture 2" descr="C:\Users\Kosterm\Downloads\shutterstock_717829174.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3568" y="1412776"/>
            <a:ext cx="7869138"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581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a:t>uitdragen</a:t>
            </a:r>
          </a:p>
        </p:txBody>
      </p:sp>
      <p:pic>
        <p:nvPicPr>
          <p:cNvPr id="8195" name="Picture 3" descr="C:\Users\Kosterm\Downloads\shutterstock_50314287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9832" y="1314120"/>
            <a:ext cx="5400600" cy="5400600"/>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3851920" y="1844824"/>
            <a:ext cx="2603598" cy="1323439"/>
          </a:xfrm>
          <a:prstGeom prst="rect">
            <a:avLst/>
          </a:prstGeom>
          <a:noFill/>
        </p:spPr>
        <p:txBody>
          <a:bodyPr wrap="none" rtlCol="0">
            <a:spAutoFit/>
          </a:bodyPr>
          <a:lstStyle/>
          <a:p>
            <a:pPr algn="ctr"/>
            <a:r>
              <a:rPr lang="nl-NL" sz="4000" dirty="0">
                <a:latin typeface="Agency FB" panose="020B0503020202020204" pitchFamily="34" charset="0"/>
              </a:rPr>
              <a:t>We kunnen de </a:t>
            </a:r>
          </a:p>
          <a:p>
            <a:pPr algn="ctr"/>
            <a:r>
              <a:rPr lang="nl-NL" sz="4000" dirty="0">
                <a:latin typeface="Agency FB" panose="020B0503020202020204" pitchFamily="34" charset="0"/>
              </a:rPr>
              <a:t>honden helpen!</a:t>
            </a:r>
          </a:p>
        </p:txBody>
      </p:sp>
    </p:spTree>
    <p:extLst>
      <p:ext uri="{BB962C8B-B14F-4D97-AF65-F5344CB8AC3E}">
        <p14:creationId xmlns:p14="http://schemas.microsoft.com/office/powerpoint/2010/main" val="1634654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 y="7937"/>
            <a:ext cx="9144000" cy="1323439"/>
          </a:xfrm>
          <a:prstGeom prst="rect">
            <a:avLst/>
          </a:prstGeom>
          <a:noFill/>
        </p:spPr>
        <p:txBody>
          <a:bodyPr wrap="square" rtlCol="0">
            <a:spAutoFit/>
          </a:bodyPr>
          <a:lstStyle/>
          <a:p>
            <a:r>
              <a:rPr lang="nl-NL" sz="8000" b="1" u="sng" dirty="0"/>
              <a:t>ongeacht</a:t>
            </a:r>
          </a:p>
        </p:txBody>
      </p:sp>
      <p:pic>
        <p:nvPicPr>
          <p:cNvPr id="13314" name="Picture 2" descr="C:\Users\Kosterm\Downloads\shutterstock_705688516.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6336" y="2420888"/>
            <a:ext cx="6359988" cy="42484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Kosterm\Downloads\shutterstock_1101995669.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700077" y="2348879"/>
            <a:ext cx="4443923" cy="4320481"/>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P:\Onderwijs\MPO-0470_TME-GRON\MET WOORDEN IN DE WEER\9. Licentievrije plaatjes\kruisen\xmark-red4.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508104" y="2888939"/>
            <a:ext cx="3042382"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43177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13741</TotalTime>
  <Words>535</Words>
  <Application>Microsoft Office PowerPoint</Application>
  <PresentationFormat>Diavoorstelling (4:3)</PresentationFormat>
  <Paragraphs>66</Paragraphs>
  <Slides>20</Slides>
  <Notes>11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20</vt:i4>
      </vt:variant>
    </vt:vector>
  </HeadingPairs>
  <TitlesOfParts>
    <vt:vector size="26" baseType="lpstr">
      <vt:lpstr>Agency FB</vt:lpstr>
      <vt:lpstr>Arial</vt:lpstr>
      <vt:lpstr>Calibri</vt:lpstr>
      <vt:lpstr>Copperplate Gothic Bold</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Nieuwsbegrip</dc:title>
  <dc:creator>van der Plas</dc:creator>
  <cp:lastModifiedBy>Bolding - Koster, Mariët</cp:lastModifiedBy>
  <cp:revision>1516</cp:revision>
  <cp:lastPrinted>2018-05-14T06:34:36Z</cp:lastPrinted>
  <dcterms:created xsi:type="dcterms:W3CDTF">2014-06-10T08:03:16Z</dcterms:created>
  <dcterms:modified xsi:type="dcterms:W3CDTF">2021-03-23T08:46:04Z</dcterms:modified>
</cp:coreProperties>
</file>