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50" r:id="rId2"/>
    <p:sldId id="548" r:id="rId3"/>
    <p:sldId id="738" r:id="rId4"/>
    <p:sldId id="754" r:id="rId5"/>
    <p:sldId id="698" r:id="rId6"/>
    <p:sldId id="779" r:id="rId7"/>
    <p:sldId id="774" r:id="rId8"/>
    <p:sldId id="755" r:id="rId9"/>
    <p:sldId id="770" r:id="rId10"/>
    <p:sldId id="784" r:id="rId11"/>
    <p:sldId id="771" r:id="rId12"/>
    <p:sldId id="753" r:id="rId13"/>
    <p:sldId id="405" r:id="rId14"/>
    <p:sldId id="717" r:id="rId15"/>
    <p:sldId id="778" r:id="rId16"/>
    <p:sldId id="777" r:id="rId17"/>
    <p:sldId id="776" r:id="rId18"/>
    <p:sldId id="739" r:id="rId19"/>
    <p:sldId id="786" r:id="rId20"/>
    <p:sldId id="787" r:id="rId21"/>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350"/>
            <p14:sldId id="548"/>
            <p14:sldId id="738"/>
            <p14:sldId id="754"/>
            <p14:sldId id="698"/>
            <p14:sldId id="779"/>
            <p14:sldId id="774"/>
            <p14:sldId id="755"/>
            <p14:sldId id="770"/>
            <p14:sldId id="784"/>
            <p14:sldId id="771"/>
            <p14:sldId id="753"/>
            <p14:sldId id="405"/>
            <p14:sldId id="717"/>
            <p14:sldId id="778"/>
            <p14:sldId id="777"/>
            <p14:sldId id="776"/>
            <p14:sldId id="739"/>
            <p14:sldId id="786"/>
            <p14:sldId id="7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3" autoAdjust="0"/>
    <p:restoredTop sz="95064" autoAdjust="0"/>
  </p:normalViewPr>
  <p:slideViewPr>
    <p:cSldViewPr>
      <p:cViewPr varScale="1">
        <p:scale>
          <a:sx n="68" d="100"/>
          <a:sy n="68"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23-3-2021</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23-3-2021</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5"/>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5"/>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1787531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178753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solidFill>
                  <a:prstClr val="black"/>
                </a:solidFill>
              </a:rPr>
              <a:pPr/>
              <a:t>6</a:t>
            </a:fld>
            <a:endParaRPr lang="nl-NL" dirty="0">
              <a:solidFill>
                <a:prstClr val="black"/>
              </a:solidFill>
            </a:endParaRPr>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178753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23438"/>
            <a:ext cx="9144000" cy="6881438"/>
          </a:xfrm>
        </p:spPr>
        <p:txBody>
          <a:bodyPr>
            <a:noAutofit/>
          </a:bodyPr>
          <a:lstStyle/>
          <a:p>
            <a:pPr marL="0" indent="0" fontAlgn="b">
              <a:buNone/>
            </a:pPr>
            <a:r>
              <a:rPr lang="nl-NL" sz="2100" u="sng" dirty="0"/>
              <a:t>Semantisatieverhaal:</a:t>
            </a:r>
          </a:p>
          <a:p>
            <a:pPr marL="0" indent="0" fontAlgn="b">
              <a:buNone/>
            </a:pPr>
            <a:r>
              <a:rPr lang="nl-NL" sz="2100" dirty="0"/>
              <a:t>Aan het einde van groep 8 wordt er vaak een musical gedaan. De kinderen van groep maken dan een toneelstuk met liedjes. Toen ik zelf in groep 8 zat, heb ik met mijn klas ook een musical gedaan. Aan deze musical deden </a:t>
            </a:r>
            <a:r>
              <a:rPr lang="nl-NL" sz="2100" b="1" u="sng" dirty="0"/>
              <a:t>uitsluitend</a:t>
            </a:r>
            <a:r>
              <a:rPr lang="nl-NL" sz="2100" dirty="0"/>
              <a:t> de kinderen van groep 8 mee, </a:t>
            </a:r>
            <a:r>
              <a:rPr lang="nl-NL" sz="2100" b="1" i="1" dirty="0"/>
              <a:t>alleen</a:t>
            </a:r>
            <a:r>
              <a:rPr lang="nl-NL" sz="2100" dirty="0"/>
              <a:t> de kinderen van groep 8 mochten meespelen. Voordat de musical </a:t>
            </a:r>
            <a:r>
              <a:rPr lang="nl-NL" sz="2100" b="1" u="sng" dirty="0"/>
              <a:t>in première kon gaan</a:t>
            </a:r>
            <a:r>
              <a:rPr lang="nl-NL" sz="2100" dirty="0"/>
              <a:t>, dat betekent voordat het </a:t>
            </a:r>
            <a:r>
              <a:rPr lang="nl-NL" sz="2100" b="1" i="1" dirty="0"/>
              <a:t>voor het eerst te zien zou zijn voor publiek</a:t>
            </a:r>
            <a:r>
              <a:rPr lang="nl-NL" sz="2100" dirty="0"/>
              <a:t>, moesten we natuurlijk oefenen. </a:t>
            </a:r>
            <a:r>
              <a:rPr lang="nl-NL" sz="2100" b="1" u="sng" dirty="0"/>
              <a:t>Uiteraard</a:t>
            </a:r>
            <a:r>
              <a:rPr lang="nl-NL" sz="2100" dirty="0"/>
              <a:t>, </a:t>
            </a:r>
            <a:r>
              <a:rPr lang="nl-NL" sz="2100" b="1" i="1" dirty="0"/>
              <a:t>natuurlijk</a:t>
            </a:r>
            <a:r>
              <a:rPr lang="nl-NL" sz="2100" dirty="0"/>
              <a:t> konden we dat niet alleen. Hiervoor kregen we hulp van onze juf. Voor de musical hadden we ook mooie kleren nodig. Mijn moeder wilde </a:t>
            </a:r>
            <a:r>
              <a:rPr lang="nl-NL" sz="2100" b="1" u="sng" dirty="0"/>
              <a:t>deze taak wel op zich nemen</a:t>
            </a:r>
            <a:r>
              <a:rPr lang="nl-NL" sz="2100" dirty="0"/>
              <a:t>, wel </a:t>
            </a:r>
            <a:r>
              <a:rPr lang="nl-NL" sz="2100" b="1" i="1" dirty="0"/>
              <a:t>aanpakken</a:t>
            </a:r>
            <a:r>
              <a:rPr lang="nl-NL" sz="2100" dirty="0"/>
              <a:t>. Mijn moeder heeft toen een hele mooie </a:t>
            </a:r>
            <a:r>
              <a:rPr lang="nl-NL" sz="2100" b="1" u="sng" dirty="0"/>
              <a:t>creatie</a:t>
            </a:r>
            <a:r>
              <a:rPr lang="nl-NL" sz="2100" dirty="0"/>
              <a:t> voor mij gemaakt. De creatie betekent </a:t>
            </a:r>
            <a:r>
              <a:rPr lang="nl-NL" sz="2100" b="1" i="1" dirty="0"/>
              <a:t>iets wat iemand gemaakt heeft</a:t>
            </a:r>
            <a:r>
              <a:rPr lang="nl-NL" sz="2100" dirty="0"/>
              <a:t>. Mijn moeder had deze creatie, dit roze pak </a:t>
            </a:r>
            <a:r>
              <a:rPr lang="nl-NL" sz="2100" b="1" u="sng" dirty="0"/>
              <a:t>handmatig</a:t>
            </a:r>
            <a:r>
              <a:rPr lang="nl-NL" sz="2100" dirty="0"/>
              <a:t> gemaakt, </a:t>
            </a:r>
            <a:r>
              <a:rPr lang="nl-NL" sz="2100" b="1" i="1" dirty="0"/>
              <a:t>met de hand</a:t>
            </a:r>
            <a:r>
              <a:rPr lang="nl-NL" sz="2100" dirty="0"/>
              <a:t>. Het maken van het roze pak was heel </a:t>
            </a:r>
            <a:r>
              <a:rPr lang="nl-NL" sz="2100" b="1" u="sng" dirty="0"/>
              <a:t>intensief</a:t>
            </a:r>
            <a:r>
              <a:rPr lang="nl-NL" sz="2100" dirty="0"/>
              <a:t>, </a:t>
            </a:r>
            <a:r>
              <a:rPr lang="nl-NL" sz="2100" b="1" i="1" dirty="0"/>
              <a:t>iets wat veel aandacht kost, zwaar</a:t>
            </a:r>
            <a:r>
              <a:rPr lang="nl-NL" sz="2100" dirty="0"/>
              <a:t>. Mijn moeder is daar lang mee bezig geweest. </a:t>
            </a:r>
            <a:r>
              <a:rPr lang="nl-NL" sz="2100" b="1" u="sng" dirty="0"/>
              <a:t>Aanvankelijk</a:t>
            </a:r>
            <a:r>
              <a:rPr lang="nl-NL" sz="2100" dirty="0"/>
              <a:t>, </a:t>
            </a:r>
            <a:r>
              <a:rPr lang="nl-NL" sz="2100" b="1" i="1" dirty="0"/>
              <a:t>in het begin</a:t>
            </a:r>
            <a:r>
              <a:rPr lang="nl-NL" sz="2100" dirty="0"/>
              <a:t>, dacht mijn moeder dat het niet ging lukken om het roze pak op tijd af te krijgen. Tijdens het oefenen van de musical hebben wij samen met onze juf ook </a:t>
            </a:r>
            <a:r>
              <a:rPr lang="nl-NL" sz="2100" b="1" u="sng" dirty="0"/>
              <a:t>geëxperimenteerd</a:t>
            </a:r>
            <a:r>
              <a:rPr lang="nl-NL" sz="2100" dirty="0"/>
              <a:t>, experimenteren betekent </a:t>
            </a:r>
            <a:r>
              <a:rPr lang="nl-NL" sz="2100" b="1" i="1" dirty="0"/>
              <a:t>uitproberen</a:t>
            </a:r>
            <a:r>
              <a:rPr lang="nl-NL" sz="2100" dirty="0"/>
              <a:t>. We hebben verschillende dingen uitgeprobeerd en uiteindelijk, op het laatst, is de musical heel mooi geworden. Op de dag van de première, de eerste keer voor publiek, kwamen al onze ouders kijken. De musical </a:t>
            </a:r>
            <a:r>
              <a:rPr lang="nl-NL" sz="2100" b="1" u="sng" dirty="0"/>
              <a:t>viel in de smaak</a:t>
            </a:r>
            <a:r>
              <a:rPr lang="nl-NL" sz="2100" dirty="0"/>
              <a:t>. In de smaak vallen betekent </a:t>
            </a:r>
            <a:r>
              <a:rPr lang="nl-NL" sz="2100" b="1" i="1" dirty="0"/>
              <a:t>gewaardeerd worden</a:t>
            </a:r>
            <a:r>
              <a:rPr lang="nl-NL" sz="2100" dirty="0"/>
              <a:t>. De ouders vonden onze musical erg mooi. </a:t>
            </a:r>
          </a:p>
        </p:txBody>
      </p:sp>
    </p:spTree>
    <p:extLst>
      <p:ext uri="{BB962C8B-B14F-4D97-AF65-F5344CB8AC3E}">
        <p14:creationId xmlns:p14="http://schemas.microsoft.com/office/powerpoint/2010/main" val="135978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436" y="460880"/>
            <a:ext cx="9001851" cy="592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02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827584" y="7937"/>
            <a:ext cx="8415535" cy="1323439"/>
          </a:xfrm>
          <a:prstGeom prst="rect">
            <a:avLst/>
          </a:prstGeom>
          <a:noFill/>
        </p:spPr>
        <p:txBody>
          <a:bodyPr wrap="square" rtlCol="0">
            <a:spAutoFit/>
          </a:bodyPr>
          <a:lstStyle/>
          <a:p>
            <a:r>
              <a:rPr lang="nl-NL" sz="8000" b="1" u="sng" dirty="0"/>
              <a:t>experimenteren</a:t>
            </a:r>
          </a:p>
        </p:txBody>
      </p:sp>
      <p:pic>
        <p:nvPicPr>
          <p:cNvPr id="15362" name="Picture 2" descr="C:\Users\Kosterm\Downloads\shutterstock_2722541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974" y="1331375"/>
            <a:ext cx="7936433" cy="529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8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07975" y="25814"/>
            <a:ext cx="9120473" cy="1323439"/>
          </a:xfrm>
          <a:prstGeom prst="rect">
            <a:avLst/>
          </a:prstGeom>
          <a:noFill/>
        </p:spPr>
        <p:txBody>
          <a:bodyPr wrap="square" rtlCol="0">
            <a:spAutoFit/>
          </a:bodyPr>
          <a:lstStyle/>
          <a:p>
            <a:r>
              <a:rPr lang="nl-NL" sz="8000" b="1" u="sng" dirty="0"/>
              <a:t>in de smaak vallen</a:t>
            </a:r>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descr="C:\Users\Kosterm\Downloads\shutterstock_6306511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340768"/>
            <a:ext cx="9010951"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61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616" y="3769146"/>
            <a:ext cx="9282515" cy="715581"/>
          </a:xfrm>
          <a:prstGeom prst="rect">
            <a:avLst/>
          </a:prstGeom>
          <a:noFill/>
        </p:spPr>
        <p:txBody>
          <a:bodyPr wrap="square" rtlCol="0">
            <a:spAutoFit/>
          </a:bodyPr>
          <a:lstStyle/>
          <a:p>
            <a:endParaRPr lang="nl-NL" sz="3000" dirty="0"/>
          </a:p>
          <a:p>
            <a:endParaRPr lang="nl-NL" sz="105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50" y="27027"/>
            <a:ext cx="9137144" cy="652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Afbeeldingsresultaat voor kentali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81181" y="6253104"/>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0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616" y="3769146"/>
            <a:ext cx="9282515" cy="715581"/>
          </a:xfrm>
          <a:prstGeom prst="rect">
            <a:avLst/>
          </a:prstGeom>
          <a:noFill/>
        </p:spPr>
        <p:txBody>
          <a:bodyPr wrap="square" rtlCol="0">
            <a:spAutoFit/>
          </a:bodyPr>
          <a:lstStyle/>
          <a:p>
            <a:endParaRPr lang="nl-NL" sz="3000" dirty="0"/>
          </a:p>
          <a:p>
            <a:endParaRPr lang="nl-NL" sz="105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Afbeeldingsresultaat voor kentali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81181" y="6253104"/>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60648"/>
            <a:ext cx="9097506" cy="599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fbeeldingsresultaat voor kentali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981181" y="6253104"/>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10616" y="3769146"/>
            <a:ext cx="9282515" cy="715581"/>
          </a:xfrm>
          <a:prstGeom prst="rect">
            <a:avLst/>
          </a:prstGeom>
          <a:noFill/>
        </p:spPr>
        <p:txBody>
          <a:bodyPr wrap="square" rtlCol="0">
            <a:spAutoFit/>
          </a:bodyPr>
          <a:lstStyle/>
          <a:p>
            <a:endParaRPr lang="nl-NL" sz="3000" dirty="0"/>
          </a:p>
          <a:p>
            <a:endParaRPr lang="nl-NL" sz="105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436" y="332656"/>
            <a:ext cx="9001851" cy="592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98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3573016"/>
            <a:ext cx="9133383" cy="3016210"/>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uitsluitend</a:t>
            </a:r>
            <a:r>
              <a:rPr lang="nl-NL" sz="8000" dirty="0">
                <a:solidFill>
                  <a:prstClr val="black"/>
                </a:solidFill>
                <a:latin typeface="Trebuchet MS" panose="020B0603020202020204" pitchFamily="34" charset="0"/>
              </a:rPr>
              <a:t> </a:t>
            </a:r>
            <a:r>
              <a:rPr lang="nl-NL" sz="5400" dirty="0">
                <a:solidFill>
                  <a:prstClr val="black"/>
                </a:solidFill>
                <a:latin typeface="Trebuchet MS" panose="020B0603020202020204" pitchFamily="34" charset="0"/>
              </a:rPr>
              <a:t>= alleen</a:t>
            </a:r>
          </a:p>
          <a:p>
            <a:pPr lvl="0"/>
            <a:endParaRPr lang="nl-NL" sz="1400" dirty="0">
              <a:solidFill>
                <a:srgbClr val="00B050"/>
              </a:solidFill>
              <a:latin typeface="Trebuchet MS" panose="020B0603020202020204" pitchFamily="34" charset="0"/>
            </a:endParaRPr>
          </a:p>
          <a:p>
            <a:pPr lvl="0"/>
            <a:r>
              <a:rPr lang="nl-NL" sz="3200" dirty="0">
                <a:solidFill>
                  <a:srgbClr val="00B050"/>
                </a:solidFill>
                <a:latin typeface="Trebuchet MS" panose="020B0603020202020204" pitchFamily="34" charset="0"/>
              </a:rPr>
              <a:t>Aan de musical deden </a:t>
            </a:r>
          </a:p>
          <a:p>
            <a:pPr lvl="0"/>
            <a:r>
              <a:rPr lang="nl-NL" sz="3200" u="sng" dirty="0">
                <a:solidFill>
                  <a:srgbClr val="00B050"/>
                </a:solidFill>
                <a:latin typeface="Trebuchet MS" panose="020B0603020202020204" pitchFamily="34" charset="0"/>
              </a:rPr>
              <a:t>uitsluitend</a:t>
            </a:r>
            <a:r>
              <a:rPr lang="nl-NL" sz="3200" dirty="0">
                <a:solidFill>
                  <a:srgbClr val="00B050"/>
                </a:solidFill>
                <a:latin typeface="Trebuchet MS" panose="020B0603020202020204" pitchFamily="34" charset="0"/>
              </a:rPr>
              <a:t> de kinderen </a:t>
            </a:r>
          </a:p>
          <a:p>
            <a:pPr lvl="0"/>
            <a:r>
              <a:rPr lang="nl-NL" sz="3200" dirty="0">
                <a:solidFill>
                  <a:srgbClr val="00B050"/>
                </a:solidFill>
                <a:latin typeface="Trebuchet MS" panose="020B0603020202020204" pitchFamily="34" charset="0"/>
              </a:rPr>
              <a:t>van groep 8 mee.</a:t>
            </a:r>
            <a:endParaRPr lang="nl-NL" sz="3200" dirty="0">
              <a:solidFill>
                <a:prstClr val="black"/>
              </a:solidFill>
            </a:endParaRPr>
          </a:p>
        </p:txBody>
      </p:sp>
      <p:sp>
        <p:nvSpPr>
          <p:cNvPr id="7" name="Tekstvak 6"/>
          <p:cNvSpPr txBox="1"/>
          <p:nvPr/>
        </p:nvSpPr>
        <p:spPr>
          <a:xfrm>
            <a:off x="0" y="-27384"/>
            <a:ext cx="9133382" cy="3670236"/>
          </a:xfrm>
          <a:prstGeom prst="rect">
            <a:avLst/>
          </a:prstGeom>
          <a:noFill/>
        </p:spPr>
        <p:txBody>
          <a:bodyPr wrap="square" rtlCol="0">
            <a:spAutoFit/>
          </a:bodyPr>
          <a:lstStyle/>
          <a:p>
            <a:r>
              <a:rPr lang="nl-NL" sz="8000" b="1" u="sng" dirty="0">
                <a:latin typeface="Trebuchet MS" panose="020B0603020202020204" pitchFamily="34" charset="0"/>
              </a:rPr>
              <a:t>in de smaak vallen</a:t>
            </a:r>
            <a:r>
              <a:rPr lang="nl-NL" sz="8000" dirty="0">
                <a:latin typeface="Trebuchet MS" panose="020B0603020202020204" pitchFamily="34" charset="0"/>
              </a:rPr>
              <a:t> </a:t>
            </a:r>
            <a:r>
              <a:rPr lang="nl-NL" sz="5400" dirty="0">
                <a:latin typeface="Trebuchet MS" panose="020B0603020202020204" pitchFamily="34" charset="0"/>
              </a:rPr>
              <a:t>= gewaardeerd worden</a:t>
            </a:r>
          </a:p>
          <a:p>
            <a:endParaRPr lang="nl-NL" sz="2400" dirty="0">
              <a:latin typeface="Trebuchet MS" panose="020B0603020202020204" pitchFamily="34" charset="0"/>
            </a:endParaRPr>
          </a:p>
          <a:p>
            <a:r>
              <a:rPr lang="nl-NL" sz="3200" dirty="0">
                <a:solidFill>
                  <a:srgbClr val="00B050"/>
                </a:solidFill>
                <a:latin typeface="Trebuchet MS" panose="020B0603020202020204" pitchFamily="34" charset="0"/>
              </a:rPr>
              <a:t>De musical </a:t>
            </a:r>
            <a:r>
              <a:rPr lang="nl-NL" sz="3200" u="sng" dirty="0">
                <a:solidFill>
                  <a:srgbClr val="00B050"/>
                </a:solidFill>
                <a:latin typeface="Trebuchet MS" panose="020B0603020202020204" pitchFamily="34" charset="0"/>
              </a:rPr>
              <a:t>viel in de </a:t>
            </a:r>
          </a:p>
          <a:p>
            <a:r>
              <a:rPr lang="nl-NL" sz="3200" u="sng" dirty="0">
                <a:solidFill>
                  <a:srgbClr val="00B050"/>
                </a:solidFill>
                <a:latin typeface="Trebuchet MS" panose="020B0603020202020204" pitchFamily="34" charset="0"/>
              </a:rPr>
              <a:t>smaak</a:t>
            </a:r>
            <a:r>
              <a:rPr lang="nl-NL" sz="3200" dirty="0">
                <a:solidFill>
                  <a:srgbClr val="00B050"/>
                </a:solidFill>
                <a:latin typeface="Trebuchet MS" panose="020B0603020202020204" pitchFamily="34" charset="0"/>
              </a:rPr>
              <a:t> bij de ouders.</a:t>
            </a:r>
            <a:endParaRPr lang="nl-NL" sz="3200" dirty="0"/>
          </a:p>
          <a:p>
            <a:endParaRPr lang="nl-NL" sz="105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7984" y="4845002"/>
            <a:ext cx="4373417" cy="196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Afbeeldingsresultaat voor kentali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81181" y="6253104"/>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 descr="C:\Users\Kosterm\Downloads\shutterstock_6306511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1916832"/>
            <a:ext cx="3279091" cy="19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71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Afbeeldingsresultaat voor tuinkabou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8" descr="Afbeeldingsresultaat voor tuinkabou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Tekstvak 8"/>
          <p:cNvSpPr txBox="1"/>
          <p:nvPr/>
        </p:nvSpPr>
        <p:spPr>
          <a:xfrm>
            <a:off x="0" y="-5466"/>
            <a:ext cx="9144000" cy="6986528"/>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in première gaan</a:t>
            </a:r>
            <a:r>
              <a:rPr lang="nl-NL" sz="8000" dirty="0">
                <a:solidFill>
                  <a:prstClr val="black"/>
                </a:solidFill>
                <a:latin typeface="Trebuchet MS" panose="020B0603020202020204" pitchFamily="34" charset="0"/>
              </a:rPr>
              <a:t> </a:t>
            </a:r>
            <a:r>
              <a:rPr lang="nl-NL" sz="4000" dirty="0">
                <a:solidFill>
                  <a:prstClr val="black"/>
                </a:solidFill>
                <a:latin typeface="Trebuchet MS" panose="020B0603020202020204" pitchFamily="34" charset="0"/>
              </a:rPr>
              <a:t>= </a:t>
            </a:r>
            <a:r>
              <a:rPr lang="nl-NL" sz="4400" dirty="0">
                <a:solidFill>
                  <a:prstClr val="black"/>
                </a:solidFill>
                <a:latin typeface="Trebuchet MS" panose="020B0603020202020204" pitchFamily="34" charset="0"/>
              </a:rPr>
              <a:t>voor het eerst te zien zijn voor publiek</a:t>
            </a:r>
          </a:p>
          <a:p>
            <a:pPr lvl="0"/>
            <a:endParaRPr lang="nl-NL" sz="4400" dirty="0">
              <a:solidFill>
                <a:prstClr val="black"/>
              </a:solidFill>
              <a:latin typeface="Trebuchet MS" panose="020B0603020202020204" pitchFamily="34" charset="0"/>
            </a:endParaRPr>
          </a:p>
          <a:p>
            <a:pPr lvl="0"/>
            <a:endParaRPr lang="nl-NL" sz="4400" dirty="0">
              <a:solidFill>
                <a:prstClr val="black"/>
              </a:solidFill>
              <a:latin typeface="Trebuchet MS" panose="020B0603020202020204" pitchFamily="34" charset="0"/>
            </a:endParaRPr>
          </a:p>
          <a:p>
            <a:pPr lvl="0"/>
            <a:endParaRPr lang="nl-NL" sz="4400" dirty="0">
              <a:solidFill>
                <a:prstClr val="black"/>
              </a:solidFill>
              <a:latin typeface="Trebuchet MS" panose="020B0603020202020204" pitchFamily="34" charset="0"/>
            </a:endParaRPr>
          </a:p>
          <a:p>
            <a:pPr lvl="0"/>
            <a:endParaRPr lang="nl-NL" sz="3600" dirty="0">
              <a:solidFill>
                <a:prstClr val="black"/>
              </a:solidFill>
              <a:latin typeface="Trebuchet MS" panose="020B0603020202020204" pitchFamily="34" charset="0"/>
            </a:endParaRPr>
          </a:p>
          <a:p>
            <a:pPr lvl="0"/>
            <a:endParaRPr lang="nl-NL" sz="4000" dirty="0">
              <a:solidFill>
                <a:prstClr val="black"/>
              </a:solidFill>
              <a:latin typeface="Trebuchet MS" panose="020B0603020202020204" pitchFamily="34" charset="0"/>
            </a:endParaRPr>
          </a:p>
          <a:p>
            <a:pPr lvl="0"/>
            <a:r>
              <a:rPr lang="nl-NL" sz="3200" dirty="0">
                <a:solidFill>
                  <a:srgbClr val="00B050"/>
                </a:solidFill>
                <a:latin typeface="Trebuchet MS" panose="020B0603020202020204" pitchFamily="34" charset="0"/>
              </a:rPr>
              <a:t>Als we genoeg geoefend hebben, </a:t>
            </a:r>
          </a:p>
          <a:p>
            <a:pPr lvl="0"/>
            <a:r>
              <a:rPr lang="nl-NL" sz="3200" u="sng" dirty="0">
                <a:solidFill>
                  <a:srgbClr val="00B050"/>
                </a:solidFill>
                <a:latin typeface="Trebuchet MS" panose="020B0603020202020204" pitchFamily="34" charset="0"/>
              </a:rPr>
              <a:t>gaat</a:t>
            </a:r>
            <a:r>
              <a:rPr lang="nl-NL" sz="3200" dirty="0">
                <a:solidFill>
                  <a:srgbClr val="00B050"/>
                </a:solidFill>
                <a:latin typeface="Trebuchet MS" panose="020B0603020202020204" pitchFamily="34" charset="0"/>
              </a:rPr>
              <a:t> de musical </a:t>
            </a:r>
            <a:r>
              <a:rPr lang="nl-NL" sz="3200" u="sng" dirty="0">
                <a:solidFill>
                  <a:srgbClr val="00B050"/>
                </a:solidFill>
                <a:latin typeface="Trebuchet MS" panose="020B0603020202020204" pitchFamily="34" charset="0"/>
              </a:rPr>
              <a:t>in première</a:t>
            </a:r>
            <a:r>
              <a:rPr lang="nl-NL" sz="3200" dirty="0">
                <a:solidFill>
                  <a:srgbClr val="00B050"/>
                </a:solidFill>
                <a:latin typeface="Trebuchet MS" panose="020B0603020202020204" pitchFamily="34" charset="0"/>
              </a:rPr>
              <a:t>.</a:t>
            </a:r>
            <a:endParaRPr lang="nl-NL" sz="3200" dirty="0">
              <a:solidFill>
                <a:prstClr val="black"/>
              </a:solidFill>
            </a:endParaRPr>
          </a:p>
        </p:txBody>
      </p:sp>
      <p:pic>
        <p:nvPicPr>
          <p:cNvPr id="8" name="Picture 4" descr="Afbeeldingsresultaat voor kentali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81181" y="6253105"/>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47" name="Picture 3" descr="C:\Users\Kosterm\Downloads\shutterstock_7378139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5736" y="1995503"/>
            <a:ext cx="5400600" cy="36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22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3611919"/>
            <a:ext cx="9144000" cy="2985433"/>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uiteraard</a:t>
            </a:r>
            <a:r>
              <a:rPr lang="nl-NL" sz="8000" dirty="0">
                <a:solidFill>
                  <a:prstClr val="black"/>
                </a:solidFill>
                <a:latin typeface="Trebuchet MS" panose="020B0603020202020204" pitchFamily="34" charset="0"/>
              </a:rPr>
              <a:t> </a:t>
            </a:r>
            <a:r>
              <a:rPr lang="nl-NL" sz="4400" dirty="0">
                <a:solidFill>
                  <a:prstClr val="black"/>
                </a:solidFill>
                <a:latin typeface="Trebuchet MS" panose="020B0603020202020204" pitchFamily="34" charset="0"/>
              </a:rPr>
              <a:t>= natuurlijk</a:t>
            </a:r>
          </a:p>
          <a:p>
            <a:pPr lvl="0"/>
            <a:endParaRPr lang="nl-NL" sz="4400" dirty="0">
              <a:solidFill>
                <a:prstClr val="black"/>
              </a:solidFill>
              <a:latin typeface="Trebuchet MS" panose="020B0603020202020204" pitchFamily="34" charset="0"/>
            </a:endParaRPr>
          </a:p>
          <a:p>
            <a:pPr lvl="0"/>
            <a:r>
              <a:rPr lang="nl-NL" sz="3200" dirty="0">
                <a:solidFill>
                  <a:srgbClr val="00B050"/>
                </a:solidFill>
                <a:latin typeface="Trebuchet MS" panose="020B0603020202020204" pitchFamily="34" charset="0"/>
              </a:rPr>
              <a:t>Uiteraard konden we het oefenen</a:t>
            </a:r>
          </a:p>
          <a:p>
            <a:pPr lvl="0"/>
            <a:r>
              <a:rPr lang="nl-NL" sz="3200" dirty="0">
                <a:solidFill>
                  <a:srgbClr val="00B050"/>
                </a:solidFill>
                <a:latin typeface="Trebuchet MS" panose="020B0603020202020204" pitchFamily="34" charset="0"/>
              </a:rPr>
              <a:t>niet alleen. We kregen hulp.</a:t>
            </a:r>
            <a:endParaRPr lang="nl-NL" sz="3200" dirty="0">
              <a:solidFill>
                <a:prstClr val="black"/>
              </a:solidFill>
            </a:endParaRPr>
          </a:p>
        </p:txBody>
      </p:sp>
      <p:sp>
        <p:nvSpPr>
          <p:cNvPr id="5" name="AutoShape 6" descr="Afbeeldingsresultaat voor tuinkabou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8" descr="Afbeeldingsresultaat voor tuinkabou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Tekstvak 8"/>
          <p:cNvSpPr txBox="1"/>
          <p:nvPr/>
        </p:nvSpPr>
        <p:spPr>
          <a:xfrm>
            <a:off x="0" y="-5466"/>
            <a:ext cx="9144000" cy="3585597"/>
          </a:xfrm>
          <a:prstGeom prst="rect">
            <a:avLst/>
          </a:prstGeom>
          <a:noFill/>
        </p:spPr>
        <p:txBody>
          <a:bodyPr wrap="square" rtlCol="0">
            <a:spAutoFit/>
          </a:bodyPr>
          <a:lstStyle/>
          <a:p>
            <a:pPr lvl="0"/>
            <a:r>
              <a:rPr lang="nl-NL" sz="7900" b="1" u="sng" dirty="0">
                <a:solidFill>
                  <a:prstClr val="black"/>
                </a:solidFill>
                <a:latin typeface="Trebuchet MS" panose="020B0603020202020204" pitchFamily="34" charset="0"/>
              </a:rPr>
              <a:t>iets op zich nemen</a:t>
            </a:r>
            <a:r>
              <a:rPr lang="nl-NL" sz="7900" dirty="0">
                <a:solidFill>
                  <a:prstClr val="black"/>
                </a:solidFill>
                <a:latin typeface="Trebuchet MS" panose="020B0603020202020204" pitchFamily="34" charset="0"/>
              </a:rPr>
              <a:t> </a:t>
            </a:r>
            <a:r>
              <a:rPr lang="nl-NL" sz="4000" dirty="0">
                <a:solidFill>
                  <a:prstClr val="black"/>
                </a:solidFill>
                <a:latin typeface="Trebuchet MS" panose="020B0603020202020204" pitchFamily="34" charset="0"/>
              </a:rPr>
              <a:t>= </a:t>
            </a:r>
            <a:r>
              <a:rPr lang="nl-NL" sz="4400" dirty="0">
                <a:solidFill>
                  <a:prstClr val="black"/>
                </a:solidFill>
                <a:latin typeface="Trebuchet MS" panose="020B0603020202020204" pitchFamily="34" charset="0"/>
              </a:rPr>
              <a:t>iets aanpakken</a:t>
            </a:r>
          </a:p>
          <a:p>
            <a:pPr lvl="0"/>
            <a:endParaRPr lang="nl-NL" sz="4000" dirty="0">
              <a:solidFill>
                <a:prstClr val="black"/>
              </a:solidFill>
              <a:latin typeface="Trebuchet MS" panose="020B0603020202020204" pitchFamily="34" charset="0"/>
            </a:endParaRPr>
          </a:p>
          <a:p>
            <a:pPr lvl="0"/>
            <a:r>
              <a:rPr lang="nl-NL" sz="3200" dirty="0">
                <a:solidFill>
                  <a:srgbClr val="00B050"/>
                </a:solidFill>
                <a:latin typeface="Trebuchet MS" panose="020B0603020202020204" pitchFamily="34" charset="0"/>
              </a:rPr>
              <a:t>Mijn moeder wilde deze </a:t>
            </a:r>
          </a:p>
          <a:p>
            <a:pPr lvl="0"/>
            <a:r>
              <a:rPr lang="nl-NL" sz="3200" dirty="0">
                <a:solidFill>
                  <a:srgbClr val="00B050"/>
                </a:solidFill>
                <a:latin typeface="Trebuchet MS" panose="020B0603020202020204" pitchFamily="34" charset="0"/>
              </a:rPr>
              <a:t>taak wel </a:t>
            </a:r>
            <a:r>
              <a:rPr lang="nl-NL" sz="3200" u="sng" dirty="0">
                <a:solidFill>
                  <a:srgbClr val="00B050"/>
                </a:solidFill>
                <a:latin typeface="Trebuchet MS" panose="020B0603020202020204" pitchFamily="34" charset="0"/>
              </a:rPr>
              <a:t>op zich nemen</a:t>
            </a:r>
            <a:r>
              <a:rPr lang="nl-NL" sz="3200" dirty="0">
                <a:solidFill>
                  <a:srgbClr val="00B050"/>
                </a:solidFill>
                <a:latin typeface="Trebuchet MS" panose="020B0603020202020204" pitchFamily="34" charset="0"/>
              </a:rPr>
              <a:t>.</a:t>
            </a:r>
            <a:endParaRPr lang="nl-NL" sz="3200" dirty="0">
              <a:solidFill>
                <a:prstClr val="black"/>
              </a:solidFill>
            </a:endParaRPr>
          </a:p>
        </p:txBody>
      </p:sp>
      <p:pic>
        <p:nvPicPr>
          <p:cNvPr id="6146" name="Picture 2" descr="C:\Users\Kosterm\Downloads\shutterstock_2722543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4696" y="4869160"/>
            <a:ext cx="2843808" cy="1897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fbeeldingsresultaat voor kentali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81181" y="6253105"/>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 descr="C:\Users\Kosterm\Downloads\shutterstock_62183229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0684" y="1412776"/>
            <a:ext cx="3575772" cy="238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07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Weerwoord </a:t>
            </a:r>
          </a:p>
        </p:txBody>
      </p:sp>
      <p:sp>
        <p:nvSpPr>
          <p:cNvPr id="3" name="Ondertitel 2"/>
          <p:cNvSpPr>
            <a:spLocks noGrp="1"/>
          </p:cNvSpPr>
          <p:nvPr>
            <p:ph type="subTitle" idx="1"/>
          </p:nvPr>
        </p:nvSpPr>
        <p:spPr>
          <a:xfrm>
            <a:off x="995671" y="3933056"/>
            <a:ext cx="7016824" cy="1752600"/>
          </a:xfrm>
        </p:spPr>
        <p:txBody>
          <a:bodyPr/>
          <a:lstStyle/>
          <a:p>
            <a:r>
              <a:rPr lang="nl-NL" dirty="0"/>
              <a:t>Week 45 – 6 november 2018</a:t>
            </a:r>
          </a:p>
          <a:p>
            <a:r>
              <a:rPr lang="nl-NL" dirty="0"/>
              <a:t>Niveau B</a:t>
            </a:r>
          </a:p>
        </p:txBody>
      </p:sp>
      <p:sp>
        <p:nvSpPr>
          <p:cNvPr id="4" name="Ondertitel 2"/>
          <p:cNvSpPr txBox="1">
            <a:spLocks/>
          </p:cNvSpPr>
          <p:nvPr/>
        </p:nvSpPr>
        <p:spPr>
          <a:xfrm>
            <a:off x="0" y="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200" i="1" dirty="0"/>
              <a:t>Mariët Koster</a:t>
            </a:r>
          </a:p>
          <a:p>
            <a:pPr algn="l"/>
            <a:r>
              <a:rPr lang="nl-NL" sz="1200" i="1" dirty="0"/>
              <a:t>Pien van der Most</a:t>
            </a:r>
          </a:p>
          <a:p>
            <a:pPr algn="l"/>
            <a:r>
              <a:rPr lang="nl-NL" sz="1200" i="1" dirty="0"/>
              <a:t>Gerarda van der Plas</a:t>
            </a:r>
          </a:p>
          <a:p>
            <a:pPr algn="l"/>
            <a:r>
              <a:rPr lang="en-US" sz="1200" i="1" dirty="0"/>
              <a:t>Francis Vrielink</a:t>
            </a:r>
            <a:endParaRPr lang="nl-NL" sz="1200" i="1" dirty="0"/>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76256" y="0"/>
            <a:ext cx="2267744" cy="113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3664183"/>
            <a:ext cx="9144000" cy="3231654"/>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experimenteren</a:t>
            </a:r>
            <a:r>
              <a:rPr lang="nl-NL" sz="8000" dirty="0">
                <a:solidFill>
                  <a:prstClr val="black"/>
                </a:solidFill>
                <a:latin typeface="Trebuchet MS" panose="020B0603020202020204" pitchFamily="34" charset="0"/>
              </a:rPr>
              <a:t> </a:t>
            </a:r>
            <a:r>
              <a:rPr lang="nl-NL" sz="4400" dirty="0">
                <a:solidFill>
                  <a:prstClr val="black"/>
                </a:solidFill>
                <a:latin typeface="Trebuchet MS" panose="020B0603020202020204" pitchFamily="34" charset="0"/>
              </a:rPr>
              <a:t>= uitproberen</a:t>
            </a:r>
          </a:p>
          <a:p>
            <a:pPr lvl="0"/>
            <a:endParaRPr lang="nl-NL" sz="1600" dirty="0">
              <a:solidFill>
                <a:prstClr val="black"/>
              </a:solidFill>
              <a:latin typeface="Trebuchet MS" panose="020B0603020202020204" pitchFamily="34" charset="0"/>
            </a:endParaRPr>
          </a:p>
          <a:p>
            <a:pPr lvl="0"/>
            <a:r>
              <a:rPr lang="nl-NL" sz="3200" dirty="0">
                <a:solidFill>
                  <a:srgbClr val="00B050"/>
                </a:solidFill>
                <a:latin typeface="Trebuchet MS" panose="020B0603020202020204" pitchFamily="34" charset="0"/>
              </a:rPr>
              <a:t>Tijdens het oefenen hebben </a:t>
            </a:r>
          </a:p>
          <a:p>
            <a:pPr lvl="0"/>
            <a:r>
              <a:rPr lang="nl-NL" sz="3200" dirty="0">
                <a:solidFill>
                  <a:srgbClr val="00B050"/>
                </a:solidFill>
                <a:latin typeface="Trebuchet MS" panose="020B0603020202020204" pitchFamily="34" charset="0"/>
              </a:rPr>
              <a:t>we veel geëxperimenteerd.</a:t>
            </a:r>
            <a:endParaRPr lang="nl-NL" sz="3200" dirty="0">
              <a:solidFill>
                <a:prstClr val="black"/>
              </a:solidFill>
            </a:endParaRPr>
          </a:p>
        </p:txBody>
      </p:sp>
      <p:sp>
        <p:nvSpPr>
          <p:cNvPr id="5" name="AutoShape 6" descr="Afbeeldingsresultaat voor tuinkabou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8" descr="Afbeeldingsresultaat voor tuinkabou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Tekstvak 8"/>
          <p:cNvSpPr txBox="1"/>
          <p:nvPr/>
        </p:nvSpPr>
        <p:spPr>
          <a:xfrm>
            <a:off x="0" y="-5466"/>
            <a:ext cx="9144000" cy="3600986"/>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intensief</a:t>
            </a:r>
            <a:r>
              <a:rPr lang="nl-NL" sz="8000" dirty="0">
                <a:solidFill>
                  <a:prstClr val="black"/>
                </a:solidFill>
                <a:latin typeface="Trebuchet MS" panose="020B0603020202020204" pitchFamily="34" charset="0"/>
              </a:rPr>
              <a:t> </a:t>
            </a:r>
            <a:r>
              <a:rPr lang="nl-NL" sz="4000" dirty="0">
                <a:solidFill>
                  <a:prstClr val="black"/>
                </a:solidFill>
                <a:latin typeface="Trebuchet MS" panose="020B0603020202020204" pitchFamily="34" charset="0"/>
              </a:rPr>
              <a:t>= </a:t>
            </a:r>
            <a:r>
              <a:rPr lang="nl-NL" sz="4400" dirty="0">
                <a:solidFill>
                  <a:prstClr val="black"/>
                </a:solidFill>
                <a:latin typeface="Trebuchet MS" panose="020B0603020202020204" pitchFamily="34" charset="0"/>
              </a:rPr>
              <a:t>iets wat veel aandacht kost, zwaar</a:t>
            </a:r>
          </a:p>
          <a:p>
            <a:pPr lvl="0"/>
            <a:endParaRPr lang="nl-NL" sz="4000" dirty="0">
              <a:solidFill>
                <a:prstClr val="black"/>
              </a:solidFill>
              <a:latin typeface="Trebuchet MS" panose="020B0603020202020204" pitchFamily="34" charset="0"/>
            </a:endParaRPr>
          </a:p>
          <a:p>
            <a:pPr lvl="0"/>
            <a:r>
              <a:rPr lang="nl-NL" sz="3200" dirty="0">
                <a:solidFill>
                  <a:srgbClr val="00B050"/>
                </a:solidFill>
                <a:latin typeface="Trebuchet MS" panose="020B0603020202020204" pitchFamily="34" charset="0"/>
              </a:rPr>
              <a:t>Het maken van het roze </a:t>
            </a:r>
          </a:p>
          <a:p>
            <a:pPr lvl="0"/>
            <a:r>
              <a:rPr lang="nl-NL" sz="3200" dirty="0">
                <a:solidFill>
                  <a:srgbClr val="00B050"/>
                </a:solidFill>
                <a:latin typeface="Trebuchet MS" panose="020B0603020202020204" pitchFamily="34" charset="0"/>
              </a:rPr>
              <a:t>pak was heel </a:t>
            </a:r>
            <a:r>
              <a:rPr lang="nl-NL" sz="3200" u="sng" dirty="0">
                <a:solidFill>
                  <a:srgbClr val="00B050"/>
                </a:solidFill>
                <a:latin typeface="Trebuchet MS" panose="020B0603020202020204" pitchFamily="34" charset="0"/>
              </a:rPr>
              <a:t>intensief</a:t>
            </a:r>
            <a:r>
              <a:rPr lang="nl-NL" sz="3200" dirty="0">
                <a:solidFill>
                  <a:srgbClr val="00B050"/>
                </a:solidFill>
                <a:latin typeface="Trebuchet MS" panose="020B0603020202020204" pitchFamily="34" charset="0"/>
              </a:rPr>
              <a:t>.</a:t>
            </a:r>
            <a:endParaRPr lang="nl-NL" sz="3200" dirty="0">
              <a:solidFill>
                <a:prstClr val="black"/>
              </a:solidFill>
            </a:endParaRPr>
          </a:p>
        </p:txBody>
      </p:sp>
      <p:pic>
        <p:nvPicPr>
          <p:cNvPr id="8" name="Picture 4" descr="Afbeeldingsresultaat voor kentali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81181" y="6253105"/>
            <a:ext cx="1162819" cy="6048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 descr="C:\Users\Kosterm\Downloads\shutterstock_65351803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6845" y="1916832"/>
            <a:ext cx="302433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06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07975" y="25814"/>
            <a:ext cx="9120473" cy="1323439"/>
          </a:xfrm>
          <a:prstGeom prst="rect">
            <a:avLst/>
          </a:prstGeom>
          <a:noFill/>
        </p:spPr>
        <p:txBody>
          <a:bodyPr wrap="square" rtlCol="0">
            <a:spAutoFit/>
          </a:bodyPr>
          <a:lstStyle/>
          <a:p>
            <a:r>
              <a:rPr lang="nl-NL" sz="8000" b="1" u="sng" dirty="0"/>
              <a:t>uitsluitend</a:t>
            </a:r>
          </a:p>
        </p:txBody>
      </p:sp>
      <p:pic>
        <p:nvPicPr>
          <p:cNvPr id="2050" name="Picture 2" descr="C:\Users\Kosterm\Downloads\shutterstock_2780531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1" y="2204864"/>
            <a:ext cx="4736757" cy="28323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osterm\Downloads\shutterstock_1238461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8578" y="1623717"/>
            <a:ext cx="4383718" cy="36774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Onderwijs\MPO-0470_TME-GRON\MET WOORDEN IN DE WEER\9. Licentievrije plaatjes\kruisen\xmark-red6.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1893" y="1604120"/>
            <a:ext cx="3312368" cy="411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a:t>in première gaan</a:t>
            </a:r>
          </a:p>
        </p:txBody>
      </p:sp>
      <p:pic>
        <p:nvPicPr>
          <p:cNvPr id="5122" name="Picture 2" descr="C:\Users\Kosterm\Downloads\shutterstock_7378139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603883"/>
            <a:ext cx="7308304" cy="487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6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a:t>uiteraard</a:t>
            </a:r>
          </a:p>
        </p:txBody>
      </p:sp>
      <p:pic>
        <p:nvPicPr>
          <p:cNvPr id="3" name="Picture 2" descr="C:\Users\Kosterm\Downloads\shutterstock_2722543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6" y="1362625"/>
            <a:ext cx="7668344" cy="511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8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sp>
        <p:nvSpPr>
          <p:cNvPr id="6" name="Tekstvak 5"/>
          <p:cNvSpPr txBox="1"/>
          <p:nvPr/>
        </p:nvSpPr>
        <p:spPr>
          <a:xfrm>
            <a:off x="348071" y="0"/>
            <a:ext cx="9120473" cy="1323439"/>
          </a:xfrm>
          <a:prstGeom prst="rect">
            <a:avLst/>
          </a:prstGeom>
          <a:noFill/>
        </p:spPr>
        <p:txBody>
          <a:bodyPr wrap="square" rtlCol="0">
            <a:spAutoFit/>
          </a:bodyPr>
          <a:lstStyle/>
          <a:p>
            <a:r>
              <a:rPr lang="nl-NL" sz="8000" b="1" u="sng" dirty="0">
                <a:solidFill>
                  <a:prstClr val="black"/>
                </a:solidFill>
              </a:rPr>
              <a:t>iets op zich nemen</a:t>
            </a:r>
          </a:p>
        </p:txBody>
      </p:sp>
      <p:pic>
        <p:nvPicPr>
          <p:cNvPr id="11266" name="Picture 2" descr="C:\Users\Kosterm\Downloads\shutterstock_62183229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064" y="1508786"/>
            <a:ext cx="7452320" cy="496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7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48071" y="-7021"/>
            <a:ext cx="9120473" cy="1323439"/>
          </a:xfrm>
          <a:prstGeom prst="rect">
            <a:avLst/>
          </a:prstGeom>
          <a:noFill/>
        </p:spPr>
        <p:txBody>
          <a:bodyPr wrap="square" rtlCol="0">
            <a:spAutoFit/>
          </a:bodyPr>
          <a:lstStyle/>
          <a:p>
            <a:r>
              <a:rPr lang="nl-NL" sz="8000" b="1" u="sng" dirty="0"/>
              <a:t>de creatie</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0072" y="1124743"/>
            <a:ext cx="2520280" cy="5660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a:t>handmatig</a:t>
            </a:r>
          </a:p>
        </p:txBody>
      </p:sp>
      <p:pic>
        <p:nvPicPr>
          <p:cNvPr id="9218" name="Picture 2" descr="C:\Users\Kosterm\Downloads\shutterstock_52104988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446662"/>
            <a:ext cx="9144000" cy="503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54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a:t>intensief</a:t>
            </a:r>
          </a:p>
        </p:txBody>
      </p:sp>
      <p:pic>
        <p:nvPicPr>
          <p:cNvPr id="13314" name="Picture 2" descr="C:\Users\Kosterm\Downloads\shutterstock_6535180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5" y="1556792"/>
            <a:ext cx="7560841"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8145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13015</TotalTime>
  <Words>472</Words>
  <Application>Microsoft Office PowerPoint</Application>
  <PresentationFormat>Diavoorstelling (4:3)</PresentationFormat>
  <Paragraphs>63</Paragraphs>
  <Slides>20</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Trebuchet MS</vt:lpstr>
      <vt:lpstr>Kantoorthema</vt:lpstr>
      <vt:lpstr>PowerPoint-presentatie</vt:lpstr>
      <vt:lpstr>Weerwoord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Bolding - Koster, Mariët</cp:lastModifiedBy>
  <cp:revision>1419</cp:revision>
  <cp:lastPrinted>2018-05-14T06:34:36Z</cp:lastPrinted>
  <dcterms:created xsi:type="dcterms:W3CDTF">2014-06-10T08:03:16Z</dcterms:created>
  <dcterms:modified xsi:type="dcterms:W3CDTF">2021-03-23T08:52:14Z</dcterms:modified>
</cp:coreProperties>
</file>