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50" r:id="rId2"/>
    <p:sldId id="548" r:id="rId3"/>
    <p:sldId id="738" r:id="rId4"/>
    <p:sldId id="754" r:id="rId5"/>
    <p:sldId id="698" r:id="rId6"/>
    <p:sldId id="793" r:id="rId7"/>
    <p:sldId id="755" r:id="rId8"/>
    <p:sldId id="771" r:id="rId9"/>
    <p:sldId id="774" r:id="rId10"/>
    <p:sldId id="795" r:id="rId11"/>
    <p:sldId id="791" r:id="rId12"/>
    <p:sldId id="405" r:id="rId13"/>
    <p:sldId id="717" r:id="rId14"/>
    <p:sldId id="778" r:id="rId15"/>
    <p:sldId id="796" r:id="rId16"/>
    <p:sldId id="776" r:id="rId17"/>
    <p:sldId id="792" r:id="rId18"/>
    <p:sldId id="799" r:id="rId19"/>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350"/>
            <p14:sldId id="548"/>
            <p14:sldId id="738"/>
            <p14:sldId id="754"/>
            <p14:sldId id="698"/>
            <p14:sldId id="793"/>
            <p14:sldId id="755"/>
            <p14:sldId id="771"/>
            <p14:sldId id="774"/>
            <p14:sldId id="795"/>
            <p14:sldId id="791"/>
            <p14:sldId id="405"/>
            <p14:sldId id="717"/>
            <p14:sldId id="778"/>
            <p14:sldId id="796"/>
            <p14:sldId id="776"/>
            <p14:sldId id="792"/>
            <p14:sldId id="7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5100" autoAdjust="0"/>
  </p:normalViewPr>
  <p:slideViewPr>
    <p:cSldViewPr>
      <p:cViewPr>
        <p:scale>
          <a:sx n="70" d="100"/>
          <a:sy n="70" d="100"/>
        </p:scale>
        <p:origin x="-2814" y="-9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17-1-2019</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17-1-2019</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5"/>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5"/>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0.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smtClean="0"/>
              <a:t>Semantisatieverhaal:</a:t>
            </a:r>
          </a:p>
          <a:p>
            <a:pPr marL="0" indent="0" fontAlgn="b">
              <a:buNone/>
            </a:pPr>
            <a:r>
              <a:rPr lang="nl-NL" sz="2000" dirty="0" smtClean="0"/>
              <a:t>Weet je wat ik deze vakantie heb gedaan? Ik heb de zolder opgeruimd. Ik hou niet zo van opruimen, dus de zolder ruim ik </a:t>
            </a:r>
            <a:r>
              <a:rPr lang="nl-NL" sz="2000" b="1" u="sng" dirty="0" smtClean="0"/>
              <a:t>zelden</a:t>
            </a:r>
            <a:r>
              <a:rPr lang="nl-NL" sz="2000" dirty="0" smtClean="0"/>
              <a:t> op, </a:t>
            </a:r>
            <a:r>
              <a:rPr lang="nl-NL" sz="2000" b="1" i="1" dirty="0" smtClean="0"/>
              <a:t>bijna nooit</a:t>
            </a:r>
            <a:r>
              <a:rPr lang="nl-NL" sz="2000" dirty="0" smtClean="0"/>
              <a:t>. De zolder lag nu </a:t>
            </a:r>
            <a:r>
              <a:rPr lang="nl-NL" sz="2000" b="1" u="sng" dirty="0" smtClean="0"/>
              <a:t>bezaaid met</a:t>
            </a:r>
            <a:r>
              <a:rPr lang="nl-NL" sz="2000" dirty="0" smtClean="0"/>
              <a:t> spullen, </a:t>
            </a:r>
            <a:r>
              <a:rPr lang="nl-NL" sz="2000" b="1" i="1" dirty="0" smtClean="0"/>
              <a:t>vol met</a:t>
            </a:r>
            <a:r>
              <a:rPr lang="nl-NL" sz="2000" dirty="0" smtClean="0"/>
              <a:t> spullen. Mijn zolder is een goede plek om een beetje te </a:t>
            </a:r>
            <a:r>
              <a:rPr lang="nl-NL" sz="2000" b="1" u="sng" dirty="0" smtClean="0"/>
              <a:t>struinen</a:t>
            </a:r>
            <a:r>
              <a:rPr lang="nl-NL" sz="2000" dirty="0" smtClean="0"/>
              <a:t>, </a:t>
            </a:r>
            <a:r>
              <a:rPr lang="nl-NL" sz="2000" b="1" i="1" dirty="0" smtClean="0"/>
              <a:t>rond te lopen om te kijken of je iets kunt vinden wat je wilt hebben</a:t>
            </a:r>
            <a:r>
              <a:rPr lang="nl-NL" sz="2000" dirty="0" smtClean="0"/>
              <a:t>. Ik </a:t>
            </a:r>
            <a:r>
              <a:rPr lang="nl-NL" sz="2000" b="1" u="sng" dirty="0" smtClean="0"/>
              <a:t>beschik over </a:t>
            </a:r>
            <a:r>
              <a:rPr lang="nl-NL" sz="2000" dirty="0" smtClean="0"/>
              <a:t>heel veel spullen, ik </a:t>
            </a:r>
            <a:r>
              <a:rPr lang="nl-NL" sz="2000" b="1" i="1" dirty="0" smtClean="0"/>
              <a:t>heb</a:t>
            </a:r>
            <a:r>
              <a:rPr lang="nl-NL" sz="2000" dirty="0" smtClean="0"/>
              <a:t> heel veel spullen. Maar nu wilde ik me van de meeste spullen </a:t>
            </a:r>
            <a:r>
              <a:rPr lang="nl-NL" sz="2000" b="1" u="sng" dirty="0" smtClean="0"/>
              <a:t>ontdoen</a:t>
            </a:r>
            <a:r>
              <a:rPr lang="nl-NL" sz="2000" dirty="0" smtClean="0"/>
              <a:t>, ik wilde mij er</a:t>
            </a:r>
            <a:r>
              <a:rPr lang="nl-NL" sz="2000" b="1" i="1" dirty="0" smtClean="0"/>
              <a:t>van bevrijden</a:t>
            </a:r>
            <a:r>
              <a:rPr lang="nl-NL" sz="2000" dirty="0" smtClean="0"/>
              <a:t>. Ik ging dus de zolder opruimen. Tijdens het opruimen, </a:t>
            </a:r>
            <a:r>
              <a:rPr lang="nl-NL" sz="2000" b="1" u="sng" dirty="0" smtClean="0"/>
              <a:t>produceerde</a:t>
            </a:r>
            <a:r>
              <a:rPr lang="nl-NL" sz="2000" dirty="0" smtClean="0"/>
              <a:t> ik eerst alleen maar meer rommel. Ik maakte nog meer rommel. Ik vond allemaal kleding en de kleren vlogen </a:t>
            </a:r>
            <a:r>
              <a:rPr lang="nl-NL" sz="2000" b="1" u="sng" dirty="0" smtClean="0"/>
              <a:t>in groten getale</a:t>
            </a:r>
            <a:r>
              <a:rPr lang="nl-NL" sz="2000" dirty="0" smtClean="0"/>
              <a:t> door de lucht. In groten getale betekent </a:t>
            </a:r>
            <a:r>
              <a:rPr lang="nl-NL" sz="2000" b="1" i="1" dirty="0" smtClean="0"/>
              <a:t>met veel tegelijk</a:t>
            </a:r>
            <a:r>
              <a:rPr lang="nl-NL" sz="2000" dirty="0" smtClean="0"/>
              <a:t>. Zo hard was ik aan het opruimen. Het was best veel werk. Ik heb mijn vriend nog gevraagd of hij wilde </a:t>
            </a:r>
            <a:r>
              <a:rPr lang="nl-NL" sz="2000" b="1" u="sng" dirty="0" smtClean="0"/>
              <a:t>inspringen</a:t>
            </a:r>
            <a:r>
              <a:rPr lang="nl-NL" sz="2000" dirty="0" smtClean="0"/>
              <a:t>, omdat ik het anders niet af kreeg. Inspringen betekent </a:t>
            </a:r>
            <a:r>
              <a:rPr lang="nl-NL" sz="2000" b="1" i="1" dirty="0" smtClean="0"/>
              <a:t>ergens ineens moeten helpen</a:t>
            </a:r>
            <a:r>
              <a:rPr lang="nl-NL" sz="2000" dirty="0" smtClean="0"/>
              <a:t>. Mijn vriend wilde mij wel helpen, </a:t>
            </a:r>
            <a:r>
              <a:rPr lang="nl-NL" sz="2000" b="1" u="sng" dirty="0" smtClean="0"/>
              <a:t>mits</a:t>
            </a:r>
            <a:r>
              <a:rPr lang="nl-NL" sz="2000" dirty="0" smtClean="0"/>
              <a:t> we daarna samen een film zouden kijken. Mijn vriend wilde helpen, maar </a:t>
            </a:r>
            <a:r>
              <a:rPr lang="nl-NL" sz="2000" b="1" i="1" dirty="0" smtClean="0"/>
              <a:t>alleen als</a:t>
            </a:r>
            <a:r>
              <a:rPr lang="nl-NL" sz="2000" dirty="0" smtClean="0"/>
              <a:t> we daarna een film zouden kijken. Toen de zolder eindelijk opgeruimd was, hebben we een hele spannende film gekeken. We keken een film over een schip dat op zee zijn lading verloor. Alle spullen dreven in de zee. Toen de spullen </a:t>
            </a:r>
            <a:r>
              <a:rPr lang="nl-NL" sz="2000" b="1" u="sng" dirty="0" smtClean="0"/>
              <a:t>geborgen</a:t>
            </a:r>
            <a:r>
              <a:rPr lang="nl-NL" sz="2000" dirty="0" smtClean="0"/>
              <a:t> werden, ging er van alles mis. Bergen betekent </a:t>
            </a:r>
            <a:r>
              <a:rPr lang="nl-NL" sz="2000" b="1" i="1" dirty="0" smtClean="0"/>
              <a:t>spullen van een schip opsporen en opruimen</a:t>
            </a:r>
            <a:r>
              <a:rPr lang="nl-NL" sz="2000" dirty="0" smtClean="0"/>
              <a:t>. Gelukkig kwam het uiteindelijk allemaal goed. Het was dus een dag vol met opruimen voor mij! Opruimen van de zolder en opruimen in de film.</a:t>
            </a:r>
          </a:p>
        </p:txBody>
      </p:sp>
    </p:spTree>
    <p:extLst>
      <p:ext uri="{BB962C8B-B14F-4D97-AF65-F5344CB8AC3E}">
        <p14:creationId xmlns:p14="http://schemas.microsoft.com/office/powerpoint/2010/main" val="135978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r>
              <a:rPr lang="nl-NL" sz="8000" b="1" u="sng" dirty="0" smtClean="0"/>
              <a:t>mits</a:t>
            </a:r>
            <a:endParaRPr lang="nl-NL" sz="8000" b="1" u="sng"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14135"/>
            <a:ext cx="3443062"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JL-RECHTS 3"/>
          <p:cNvSpPr/>
          <p:nvPr/>
        </p:nvSpPr>
        <p:spPr>
          <a:xfrm>
            <a:off x="3747862" y="32199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286089"/>
            <a:ext cx="3523146" cy="235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985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bergen</a:t>
            </a:r>
            <a:endParaRPr lang="nl-NL" sz="8000" b="1" u="sng"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350132"/>
            <a:ext cx="7923350" cy="524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654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616" y="3769146"/>
            <a:ext cx="9282515" cy="715581"/>
          </a:xfrm>
          <a:prstGeom prst="rect">
            <a:avLst/>
          </a:prstGeom>
          <a:noFill/>
        </p:spPr>
        <p:txBody>
          <a:bodyPr wrap="square" rtlCol="0">
            <a:spAutoFit/>
          </a:bodyPr>
          <a:lstStyle/>
          <a:p>
            <a:endParaRPr lang="nl-NL" sz="3000" dirty="0" smtClean="0"/>
          </a:p>
          <a:p>
            <a:endParaRPr lang="nl-NL" sz="105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9" y="174146"/>
            <a:ext cx="9147728" cy="606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201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616" y="3769146"/>
            <a:ext cx="9282515" cy="715581"/>
          </a:xfrm>
          <a:prstGeom prst="rect">
            <a:avLst/>
          </a:prstGeom>
          <a:noFill/>
        </p:spPr>
        <p:txBody>
          <a:bodyPr wrap="square" rtlCol="0">
            <a:spAutoFit/>
          </a:bodyPr>
          <a:lstStyle/>
          <a:p>
            <a:endParaRPr lang="nl-NL" sz="3000" dirty="0" smtClean="0"/>
          </a:p>
          <a:p>
            <a:endParaRPr lang="nl-NL" sz="105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2" y="-27384"/>
            <a:ext cx="9079542" cy="628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9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3068960"/>
            <a:ext cx="9133383" cy="378565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struinen</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rondlopen om te kijken of je </a:t>
            </a:r>
            <a:r>
              <a:rPr lang="nl-NL" sz="4800" dirty="0" smtClean="0">
                <a:solidFill>
                  <a:prstClr val="black"/>
                </a:solidFill>
                <a:latin typeface="Trebuchet MS" panose="020B0603020202020204" pitchFamily="34" charset="0"/>
              </a:rPr>
              <a:t>iets kunt vinden wat je wilt hebben</a:t>
            </a:r>
            <a:endParaRPr lang="nl-NL" sz="4400" dirty="0">
              <a:solidFill>
                <a:srgbClr val="00B050"/>
              </a:solidFill>
              <a:latin typeface="Trebuchet MS" panose="020B0603020202020204" pitchFamily="34" charset="0"/>
            </a:endParaRPr>
          </a:p>
          <a:p>
            <a:pPr lvl="0"/>
            <a:r>
              <a:rPr lang="nl-NL" sz="3200" dirty="0" smtClean="0">
                <a:solidFill>
                  <a:srgbClr val="00B050"/>
                </a:solidFill>
                <a:latin typeface="Trebuchet MS" panose="020B0603020202020204" pitchFamily="34" charset="0"/>
              </a:rPr>
              <a:t>Mijn zolder is een goede plek</a:t>
            </a:r>
          </a:p>
          <a:p>
            <a:pPr lvl="0"/>
            <a:r>
              <a:rPr lang="nl-NL" sz="3200" dirty="0" smtClean="0">
                <a:solidFill>
                  <a:srgbClr val="00B050"/>
                </a:solidFill>
                <a:latin typeface="Trebuchet MS" panose="020B0603020202020204" pitchFamily="34" charset="0"/>
              </a:rPr>
              <a:t>om een beetje te </a:t>
            </a:r>
            <a:r>
              <a:rPr lang="nl-NL" sz="3200" u="sng" dirty="0" smtClean="0">
                <a:solidFill>
                  <a:srgbClr val="00B050"/>
                </a:solidFill>
                <a:latin typeface="Trebuchet MS" panose="020B0603020202020204" pitchFamily="34" charset="0"/>
              </a:rPr>
              <a:t>struinen</a:t>
            </a:r>
            <a:r>
              <a:rPr lang="nl-NL" sz="3200" dirty="0" smtClean="0">
                <a:solidFill>
                  <a:srgbClr val="00B050"/>
                </a:solidFill>
                <a:latin typeface="Trebuchet MS" panose="020B0603020202020204" pitchFamily="34" charset="0"/>
              </a:rPr>
              <a:t>.</a:t>
            </a:r>
            <a:endParaRPr lang="nl-NL" sz="3200" dirty="0">
              <a:solidFill>
                <a:prstClr val="black"/>
              </a:solidFill>
            </a:endParaRPr>
          </a:p>
        </p:txBody>
      </p:sp>
      <p:sp>
        <p:nvSpPr>
          <p:cNvPr id="7" name="Tekstvak 6"/>
          <p:cNvSpPr txBox="1"/>
          <p:nvPr/>
        </p:nvSpPr>
        <p:spPr>
          <a:xfrm>
            <a:off x="-10320" y="-27384"/>
            <a:ext cx="9478864" cy="2877711"/>
          </a:xfrm>
          <a:prstGeom prst="rect">
            <a:avLst/>
          </a:prstGeom>
          <a:noFill/>
        </p:spPr>
        <p:txBody>
          <a:bodyPr wrap="square" rtlCol="0">
            <a:spAutoFit/>
          </a:bodyPr>
          <a:lstStyle/>
          <a:p>
            <a:r>
              <a:rPr lang="nl-NL" sz="8000" b="1" u="sng" dirty="0" smtClean="0">
                <a:latin typeface="Trebuchet MS" panose="020B0603020202020204" pitchFamily="34" charset="0"/>
              </a:rPr>
              <a:t>bezaaid met</a:t>
            </a:r>
            <a:r>
              <a:rPr lang="nl-NL" sz="4800" dirty="0" smtClean="0">
                <a:latin typeface="Trebuchet MS" panose="020B0603020202020204" pitchFamily="34" charset="0"/>
              </a:rPr>
              <a:t> </a:t>
            </a:r>
            <a:r>
              <a:rPr lang="nl-NL" sz="5400" dirty="0" smtClean="0">
                <a:latin typeface="Trebuchet MS" panose="020B0603020202020204" pitchFamily="34" charset="0"/>
              </a:rPr>
              <a:t>=</a:t>
            </a:r>
            <a:r>
              <a:rPr lang="nl-NL" sz="4400" dirty="0" smtClean="0">
                <a:latin typeface="Trebuchet MS" panose="020B0603020202020204" pitchFamily="34" charset="0"/>
              </a:rPr>
              <a:t> </a:t>
            </a:r>
            <a:r>
              <a:rPr lang="nl-NL" sz="5400" dirty="0" smtClean="0">
                <a:latin typeface="Trebuchet MS" panose="020B0603020202020204" pitchFamily="34" charset="0"/>
              </a:rPr>
              <a:t>vol met</a:t>
            </a:r>
          </a:p>
          <a:p>
            <a:endParaRPr lang="nl-NL" sz="2400" dirty="0">
              <a:latin typeface="Trebuchet MS" panose="020B0603020202020204" pitchFamily="34" charset="0"/>
            </a:endParaRPr>
          </a:p>
          <a:p>
            <a:endParaRPr lang="nl-NL" sz="900" dirty="0" smtClean="0">
              <a:latin typeface="Trebuchet MS" panose="020B0603020202020204" pitchFamily="34" charset="0"/>
            </a:endParaRPr>
          </a:p>
          <a:p>
            <a:r>
              <a:rPr lang="nl-NL" sz="3200" dirty="0" smtClean="0">
                <a:solidFill>
                  <a:srgbClr val="00B050"/>
                </a:solidFill>
                <a:latin typeface="Trebuchet MS" panose="020B0603020202020204" pitchFamily="34" charset="0"/>
              </a:rPr>
              <a:t>Mijn zolder is </a:t>
            </a:r>
            <a:r>
              <a:rPr lang="nl-NL" sz="3200" u="sng" dirty="0" smtClean="0">
                <a:solidFill>
                  <a:srgbClr val="00B050"/>
                </a:solidFill>
                <a:latin typeface="Trebuchet MS" panose="020B0603020202020204" pitchFamily="34" charset="0"/>
              </a:rPr>
              <a:t>bezaaid </a:t>
            </a:r>
          </a:p>
          <a:p>
            <a:r>
              <a:rPr lang="nl-NL" sz="3200" u="sng" dirty="0" smtClean="0">
                <a:solidFill>
                  <a:srgbClr val="00B050"/>
                </a:solidFill>
                <a:latin typeface="Trebuchet MS" panose="020B0603020202020204" pitchFamily="34" charset="0"/>
              </a:rPr>
              <a:t>met</a:t>
            </a:r>
            <a:r>
              <a:rPr lang="nl-NL" sz="3200" dirty="0" smtClean="0">
                <a:solidFill>
                  <a:srgbClr val="00B050"/>
                </a:solidFill>
                <a:latin typeface="Trebuchet MS" panose="020B0603020202020204" pitchFamily="34" charset="0"/>
              </a:rPr>
              <a:t> spullen. </a:t>
            </a:r>
            <a:endParaRPr lang="nl-NL" sz="105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213" y="1268760"/>
            <a:ext cx="3771228" cy="225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395" y="5157192"/>
            <a:ext cx="2136949" cy="167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00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2955136"/>
            <a:ext cx="9133383" cy="3970318"/>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mits</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alleen als</a:t>
            </a:r>
          </a:p>
          <a:p>
            <a:pPr lvl="0"/>
            <a:endParaRPr lang="nl-NL" sz="7200" dirty="0">
              <a:solidFill>
                <a:prstClr val="black"/>
              </a:solidFill>
              <a:latin typeface="Trebuchet MS" panose="020B0603020202020204" pitchFamily="34" charset="0"/>
            </a:endParaRPr>
          </a:p>
          <a:p>
            <a:pPr lvl="0"/>
            <a:endParaRPr lang="nl-NL" sz="2800" dirty="0" smtClean="0">
              <a:solidFill>
                <a:prstClr val="black"/>
              </a:solidFill>
              <a:latin typeface="Trebuchet MS" panose="020B0603020202020204" pitchFamily="34" charset="0"/>
            </a:endParaRPr>
          </a:p>
          <a:p>
            <a:pPr lvl="0"/>
            <a:r>
              <a:rPr lang="nl-NL" sz="3200" dirty="0" smtClean="0">
                <a:solidFill>
                  <a:srgbClr val="00B050"/>
                </a:solidFill>
                <a:latin typeface="Trebuchet MS" panose="020B0603020202020204" pitchFamily="34" charset="0"/>
              </a:rPr>
              <a:t>Mijn vriend wilde helpen, </a:t>
            </a:r>
            <a:r>
              <a:rPr lang="nl-NL" sz="3200" u="sng" dirty="0" smtClean="0">
                <a:solidFill>
                  <a:srgbClr val="00B050"/>
                </a:solidFill>
                <a:latin typeface="Trebuchet MS" panose="020B0603020202020204" pitchFamily="34" charset="0"/>
              </a:rPr>
              <a:t>mits</a:t>
            </a:r>
            <a:r>
              <a:rPr lang="nl-NL" sz="3200" dirty="0" smtClean="0">
                <a:solidFill>
                  <a:srgbClr val="00B050"/>
                </a:solidFill>
                <a:latin typeface="Trebuchet MS" panose="020B0603020202020204" pitchFamily="34" charset="0"/>
              </a:rPr>
              <a:t> we daarna een film zouden kijken.</a:t>
            </a:r>
            <a:endParaRPr lang="nl-NL" sz="3200" dirty="0">
              <a:solidFill>
                <a:prstClr val="black"/>
              </a:solidFill>
            </a:endParaRPr>
          </a:p>
        </p:txBody>
      </p:sp>
      <p:sp>
        <p:nvSpPr>
          <p:cNvPr id="7" name="Tekstvak 6"/>
          <p:cNvSpPr txBox="1"/>
          <p:nvPr/>
        </p:nvSpPr>
        <p:spPr>
          <a:xfrm>
            <a:off x="0" y="-27384"/>
            <a:ext cx="9133382" cy="3139321"/>
          </a:xfrm>
          <a:prstGeom prst="rect">
            <a:avLst/>
          </a:prstGeom>
          <a:noFill/>
        </p:spPr>
        <p:txBody>
          <a:bodyPr wrap="square" rtlCol="0">
            <a:spAutoFit/>
          </a:bodyPr>
          <a:lstStyle/>
          <a:p>
            <a:r>
              <a:rPr lang="nl-NL" sz="8000" b="1" u="sng" dirty="0" smtClean="0">
                <a:latin typeface="Trebuchet MS" panose="020B0603020202020204" pitchFamily="34" charset="0"/>
              </a:rPr>
              <a:t>inspringen</a:t>
            </a:r>
            <a:r>
              <a:rPr lang="nl-NL" sz="8000" dirty="0" smtClean="0">
                <a:latin typeface="Trebuchet MS" panose="020B0603020202020204" pitchFamily="34" charset="0"/>
              </a:rPr>
              <a:t> </a:t>
            </a:r>
            <a:r>
              <a:rPr lang="nl-NL" sz="5400" dirty="0" smtClean="0">
                <a:latin typeface="Trebuchet MS" panose="020B0603020202020204" pitchFamily="34" charset="0"/>
              </a:rPr>
              <a:t>= ergens ineens moeten helpen</a:t>
            </a:r>
            <a:endParaRPr lang="nl-NL" sz="2000" dirty="0" smtClean="0">
              <a:latin typeface="Trebuchet MS" panose="020B0603020202020204" pitchFamily="34" charset="0"/>
            </a:endParaRPr>
          </a:p>
          <a:p>
            <a:r>
              <a:rPr lang="nl-NL" sz="3200" dirty="0" smtClean="0">
                <a:solidFill>
                  <a:srgbClr val="00B050"/>
                </a:solidFill>
                <a:latin typeface="Trebuchet MS" panose="020B0603020202020204" pitchFamily="34" charset="0"/>
              </a:rPr>
              <a:t>Mijn vriend moest </a:t>
            </a:r>
            <a:r>
              <a:rPr lang="nl-NL" sz="3200" u="sng" dirty="0" smtClean="0">
                <a:solidFill>
                  <a:srgbClr val="00B050"/>
                </a:solidFill>
                <a:latin typeface="Trebuchet MS" panose="020B0603020202020204" pitchFamily="34" charset="0"/>
              </a:rPr>
              <a:t>inspringen</a:t>
            </a:r>
            <a:r>
              <a:rPr lang="nl-NL" sz="3200" dirty="0" smtClean="0">
                <a:solidFill>
                  <a:srgbClr val="00B050"/>
                </a:solidFill>
                <a:latin typeface="Trebuchet MS" panose="020B0603020202020204" pitchFamily="34" charset="0"/>
              </a:rPr>
              <a:t>, </a:t>
            </a:r>
          </a:p>
          <a:p>
            <a:r>
              <a:rPr lang="nl-NL" sz="3200" dirty="0" smtClean="0">
                <a:solidFill>
                  <a:srgbClr val="00B050"/>
                </a:solidFill>
                <a:latin typeface="Trebuchet MS" panose="020B0603020202020204" pitchFamily="34" charset="0"/>
              </a:rPr>
              <a:t>omdat ik het anders niet af kreeg.</a:t>
            </a:r>
            <a:endParaRPr lang="nl-NL" sz="105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124743"/>
            <a:ext cx="2209713" cy="198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4056542"/>
            <a:ext cx="4815214" cy="176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712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0294" y="3520167"/>
            <a:ext cx="9133383" cy="3293209"/>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in groten getale</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met veel tegelijk</a:t>
            </a:r>
          </a:p>
          <a:p>
            <a:pPr lvl="0"/>
            <a:endParaRPr lang="nl-NL" sz="1000" dirty="0" smtClean="0">
              <a:solidFill>
                <a:srgbClr val="00B050"/>
              </a:solidFill>
              <a:latin typeface="Trebuchet MS" panose="020B0603020202020204" pitchFamily="34" charset="0"/>
            </a:endParaRPr>
          </a:p>
          <a:p>
            <a:pPr lvl="0"/>
            <a:r>
              <a:rPr lang="nl-NL" sz="3200" dirty="0" smtClean="0">
                <a:solidFill>
                  <a:srgbClr val="00B050"/>
                </a:solidFill>
                <a:latin typeface="Trebuchet MS" panose="020B0603020202020204" pitchFamily="34" charset="0"/>
              </a:rPr>
              <a:t>De kleren vlogen </a:t>
            </a:r>
            <a:r>
              <a:rPr lang="nl-NL" sz="3200" u="sng" dirty="0" smtClean="0">
                <a:solidFill>
                  <a:srgbClr val="00B050"/>
                </a:solidFill>
                <a:latin typeface="Trebuchet MS" panose="020B0603020202020204" pitchFamily="34" charset="0"/>
              </a:rPr>
              <a:t>in groten getale</a:t>
            </a:r>
            <a:r>
              <a:rPr lang="nl-NL" sz="3200" dirty="0" smtClean="0">
                <a:solidFill>
                  <a:srgbClr val="00B050"/>
                </a:solidFill>
                <a:latin typeface="Trebuchet MS" panose="020B0603020202020204" pitchFamily="34" charset="0"/>
              </a:rPr>
              <a:t> </a:t>
            </a:r>
          </a:p>
          <a:p>
            <a:pPr lvl="0"/>
            <a:r>
              <a:rPr lang="nl-NL" sz="3200" dirty="0" smtClean="0">
                <a:solidFill>
                  <a:srgbClr val="00B050"/>
                </a:solidFill>
                <a:latin typeface="Trebuchet MS" panose="020B0603020202020204" pitchFamily="34" charset="0"/>
              </a:rPr>
              <a:t>door de lucht.</a:t>
            </a:r>
            <a:endParaRPr lang="nl-NL" sz="3200" dirty="0">
              <a:solidFill>
                <a:prstClr val="black"/>
              </a:solidFill>
            </a:endParaRPr>
          </a:p>
        </p:txBody>
      </p:sp>
      <p:sp>
        <p:nvSpPr>
          <p:cNvPr id="7" name="Tekstvak 6"/>
          <p:cNvSpPr txBox="1"/>
          <p:nvPr/>
        </p:nvSpPr>
        <p:spPr>
          <a:xfrm>
            <a:off x="-2609" y="-31422"/>
            <a:ext cx="9133382" cy="4101123"/>
          </a:xfrm>
          <a:prstGeom prst="rect">
            <a:avLst/>
          </a:prstGeom>
          <a:noFill/>
        </p:spPr>
        <p:txBody>
          <a:bodyPr wrap="square" rtlCol="0">
            <a:spAutoFit/>
          </a:bodyPr>
          <a:lstStyle/>
          <a:p>
            <a:r>
              <a:rPr lang="nl-NL" sz="8000" b="1" u="sng" dirty="0" smtClean="0">
                <a:latin typeface="Trebuchet MS" panose="020B0603020202020204" pitchFamily="34" charset="0"/>
              </a:rPr>
              <a:t>produceren</a:t>
            </a:r>
            <a:r>
              <a:rPr lang="nl-NL" sz="8000" dirty="0" smtClean="0">
                <a:latin typeface="Trebuchet MS" panose="020B0603020202020204" pitchFamily="34" charset="0"/>
              </a:rPr>
              <a:t> </a:t>
            </a:r>
            <a:r>
              <a:rPr lang="nl-NL" sz="5400" dirty="0" smtClean="0">
                <a:latin typeface="Trebuchet MS" panose="020B0603020202020204" pitchFamily="34" charset="0"/>
              </a:rPr>
              <a:t>= </a:t>
            </a:r>
          </a:p>
          <a:p>
            <a:r>
              <a:rPr lang="nl-NL" sz="5400" dirty="0" smtClean="0">
                <a:latin typeface="Trebuchet MS" panose="020B0603020202020204" pitchFamily="34" charset="0"/>
              </a:rPr>
              <a:t>het maken</a:t>
            </a:r>
          </a:p>
          <a:p>
            <a:endParaRPr lang="nl-NL" sz="3200" dirty="0">
              <a:latin typeface="Trebuchet MS" panose="020B0603020202020204" pitchFamily="34" charset="0"/>
            </a:endParaRPr>
          </a:p>
          <a:p>
            <a:endParaRPr lang="nl-NL" sz="1200" dirty="0" smtClean="0">
              <a:latin typeface="Trebuchet MS" panose="020B0603020202020204" pitchFamily="34" charset="0"/>
            </a:endParaRPr>
          </a:p>
          <a:p>
            <a:r>
              <a:rPr lang="nl-NL" sz="3200" dirty="0" smtClean="0">
                <a:solidFill>
                  <a:srgbClr val="00B050"/>
                </a:solidFill>
                <a:latin typeface="Trebuchet MS" panose="020B0603020202020204" pitchFamily="34" charset="0"/>
              </a:rPr>
              <a:t>Tijdens het opruimen </a:t>
            </a:r>
            <a:r>
              <a:rPr lang="nl-NL" sz="3200" u="sng" dirty="0" smtClean="0">
                <a:solidFill>
                  <a:srgbClr val="00B050"/>
                </a:solidFill>
                <a:latin typeface="Trebuchet MS" panose="020B0603020202020204" pitchFamily="34" charset="0"/>
              </a:rPr>
              <a:t>produceerde</a:t>
            </a:r>
            <a:r>
              <a:rPr lang="nl-NL" sz="3200" dirty="0" smtClean="0">
                <a:solidFill>
                  <a:srgbClr val="00B050"/>
                </a:solidFill>
                <a:latin typeface="Trebuchet MS" panose="020B0603020202020204" pitchFamily="34" charset="0"/>
              </a:rPr>
              <a:t> ik steeds meer rommel.</a:t>
            </a:r>
            <a:endParaRPr lang="nl-NL" sz="3200" dirty="0" smtClean="0"/>
          </a:p>
          <a:p>
            <a:endParaRPr lang="nl-NL" sz="105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Afbeelding 8" descr="C:\Users\Kosterm\Downloads\shutterstock_1011809386.jpg"/>
          <p:cNvPicPr/>
          <p:nvPr/>
        </p:nvPicPr>
        <p:blipFill>
          <a:blip r:embed="rId3" cstate="print">
            <a:extLst>
              <a:ext uri="{BEBA8EAE-BF5A-486C-A8C5-ECC9F3942E4B}">
                <a14:imgProps xmlns:a14="http://schemas.microsoft.com/office/drawing/2010/main">
                  <a14:imgLayer r:embed="rId4">
                    <a14:imgEffect>
                      <a14:backgroundRemoval t="4400" b="96200" l="10000" r="93600"/>
                    </a14:imgEffect>
                  </a14:imgLayer>
                </a14:imgProps>
              </a:ext>
              <a:ext uri="{28A0092B-C50C-407E-A947-70E740481C1C}">
                <a14:useLocalDpi xmlns:a14="http://schemas.microsoft.com/office/drawing/2010/main" val="0"/>
              </a:ext>
            </a:extLst>
          </a:blip>
          <a:srcRect/>
          <a:stretch>
            <a:fillRect/>
          </a:stretch>
        </p:blipFill>
        <p:spPr bwMode="auto">
          <a:xfrm>
            <a:off x="6292002" y="0"/>
            <a:ext cx="2752684" cy="2708920"/>
          </a:xfrm>
          <a:prstGeom prst="rect">
            <a:avLst/>
          </a:prstGeom>
          <a:noFill/>
          <a:ln>
            <a:noFill/>
          </a:ln>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3" y="4869159"/>
            <a:ext cx="2431413" cy="137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494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2609" y="-31422"/>
            <a:ext cx="9133382" cy="6901889"/>
          </a:xfrm>
          <a:prstGeom prst="rect">
            <a:avLst/>
          </a:prstGeom>
          <a:noFill/>
        </p:spPr>
        <p:txBody>
          <a:bodyPr wrap="square" rtlCol="0">
            <a:spAutoFit/>
          </a:bodyPr>
          <a:lstStyle/>
          <a:p>
            <a:r>
              <a:rPr lang="nl-NL" sz="8000" b="1" u="sng" dirty="0" smtClean="0">
                <a:latin typeface="Trebuchet MS" panose="020B0603020202020204" pitchFamily="34" charset="0"/>
              </a:rPr>
              <a:t>bergen</a:t>
            </a:r>
            <a:r>
              <a:rPr lang="nl-NL" sz="8000" dirty="0" smtClean="0">
                <a:latin typeface="Trebuchet MS" panose="020B0603020202020204" pitchFamily="34" charset="0"/>
              </a:rPr>
              <a:t> </a:t>
            </a:r>
            <a:r>
              <a:rPr lang="nl-NL" sz="5400" dirty="0" smtClean="0">
                <a:latin typeface="Trebuchet MS" panose="020B0603020202020204" pitchFamily="34" charset="0"/>
              </a:rPr>
              <a:t>= spullen van een schip opsporen en opruimen</a:t>
            </a:r>
            <a:endParaRPr lang="nl-NL" sz="1200" dirty="0" smtClean="0">
              <a:latin typeface="Trebuchet MS" panose="020B0603020202020204" pitchFamily="34" charset="0"/>
            </a:endParaRPr>
          </a:p>
          <a:p>
            <a:endParaRPr lang="nl-NL" sz="1200" dirty="0">
              <a:latin typeface="Trebuchet MS" panose="020B0603020202020204" pitchFamily="34" charset="0"/>
            </a:endParaRPr>
          </a:p>
          <a:p>
            <a:endParaRPr lang="nl-NL" sz="1200" dirty="0" smtClean="0">
              <a:latin typeface="Trebuchet MS" panose="020B0603020202020204" pitchFamily="34" charset="0"/>
            </a:endParaRPr>
          </a:p>
          <a:p>
            <a:endParaRPr lang="nl-NL" sz="1200" dirty="0">
              <a:latin typeface="Trebuchet MS" panose="020B0603020202020204" pitchFamily="34" charset="0"/>
            </a:endParaRPr>
          </a:p>
          <a:p>
            <a:endParaRPr lang="nl-NL" sz="1200" dirty="0" smtClean="0">
              <a:latin typeface="Trebuchet MS" panose="020B0603020202020204" pitchFamily="34" charset="0"/>
            </a:endParaRPr>
          </a:p>
          <a:p>
            <a:endParaRPr lang="nl-NL" sz="1200" dirty="0">
              <a:latin typeface="Trebuchet MS" panose="020B0603020202020204" pitchFamily="34" charset="0"/>
            </a:endParaRPr>
          </a:p>
          <a:p>
            <a:endParaRPr lang="nl-NL" sz="1200" dirty="0" smtClean="0">
              <a:latin typeface="Trebuchet MS" panose="020B0603020202020204" pitchFamily="34" charset="0"/>
            </a:endParaRPr>
          </a:p>
          <a:p>
            <a:endParaRPr lang="nl-NL" sz="1200" dirty="0">
              <a:latin typeface="Trebuchet MS" panose="020B0603020202020204" pitchFamily="34" charset="0"/>
            </a:endParaRPr>
          </a:p>
          <a:p>
            <a:endParaRPr lang="nl-NL" sz="1200" dirty="0" smtClean="0">
              <a:latin typeface="Trebuchet MS" panose="020B0603020202020204" pitchFamily="34" charset="0"/>
            </a:endParaRPr>
          </a:p>
          <a:p>
            <a:endParaRPr lang="nl-NL" sz="1200" dirty="0">
              <a:latin typeface="Trebuchet MS" panose="020B0603020202020204" pitchFamily="34" charset="0"/>
            </a:endParaRPr>
          </a:p>
          <a:p>
            <a:endParaRPr lang="nl-NL" sz="1200" dirty="0" smtClean="0">
              <a:latin typeface="Trebuchet MS" panose="020B0603020202020204" pitchFamily="34" charset="0"/>
            </a:endParaRPr>
          </a:p>
          <a:p>
            <a:endParaRPr lang="nl-NL" sz="1200" dirty="0">
              <a:latin typeface="Trebuchet MS" panose="020B0603020202020204" pitchFamily="34" charset="0"/>
            </a:endParaRPr>
          </a:p>
          <a:p>
            <a:endParaRPr lang="nl-NL" sz="1200" dirty="0" smtClean="0">
              <a:latin typeface="Trebuchet MS" panose="020B0603020202020204" pitchFamily="34" charset="0"/>
            </a:endParaRPr>
          </a:p>
          <a:p>
            <a:endParaRPr lang="nl-NL" sz="1200" dirty="0">
              <a:latin typeface="Trebuchet MS" panose="020B0603020202020204" pitchFamily="34" charset="0"/>
            </a:endParaRPr>
          </a:p>
          <a:p>
            <a:endParaRPr lang="nl-NL" sz="1200" dirty="0" smtClean="0">
              <a:latin typeface="Trebuchet MS" panose="020B0603020202020204" pitchFamily="34" charset="0"/>
            </a:endParaRPr>
          </a:p>
          <a:p>
            <a:endParaRPr lang="nl-NL" sz="1200" dirty="0" smtClean="0">
              <a:latin typeface="Trebuchet MS" panose="020B0603020202020204" pitchFamily="34" charset="0"/>
            </a:endParaRPr>
          </a:p>
          <a:p>
            <a:r>
              <a:rPr lang="nl-NL" sz="3200" dirty="0" smtClean="0">
                <a:solidFill>
                  <a:srgbClr val="00B050"/>
                </a:solidFill>
                <a:latin typeface="Trebuchet MS" panose="020B0603020202020204" pitchFamily="34" charset="0"/>
              </a:rPr>
              <a:t>Toen de spullen </a:t>
            </a:r>
            <a:r>
              <a:rPr lang="nl-NL" sz="3200" u="sng" dirty="0" smtClean="0">
                <a:solidFill>
                  <a:srgbClr val="00B050"/>
                </a:solidFill>
                <a:latin typeface="Trebuchet MS" panose="020B0603020202020204" pitchFamily="34" charset="0"/>
              </a:rPr>
              <a:t>geborgen</a:t>
            </a:r>
            <a:r>
              <a:rPr lang="nl-NL" sz="3200" dirty="0" smtClean="0">
                <a:solidFill>
                  <a:srgbClr val="00B050"/>
                </a:solidFill>
                <a:latin typeface="Trebuchet MS" panose="020B0603020202020204" pitchFamily="34" charset="0"/>
              </a:rPr>
              <a:t> werden, ging er van alles mis in de film.</a:t>
            </a:r>
            <a:endParaRPr lang="nl-NL" sz="3200" dirty="0" smtClean="0"/>
          </a:p>
          <a:p>
            <a:endParaRPr lang="nl-NL" sz="105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204864"/>
            <a:ext cx="5184576" cy="343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777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a:t>
            </a:r>
            <a:r>
              <a:rPr lang="nl-NL" dirty="0">
                <a:solidFill>
                  <a:srgbClr val="C00000"/>
                </a:solidFill>
              </a:rPr>
              <a:t>2</a:t>
            </a:r>
            <a:r>
              <a:rPr lang="nl-NL" dirty="0" smtClean="0">
                <a:solidFill>
                  <a:srgbClr val="C00000"/>
                </a:solidFill>
              </a:rPr>
              <a:t> – 8 januari </a:t>
            </a:r>
            <a:r>
              <a:rPr lang="nl-NL" dirty="0" smtClean="0">
                <a:solidFill>
                  <a:srgbClr val="C00000"/>
                </a:solidFill>
              </a:rPr>
              <a:t>2019</a:t>
            </a:r>
            <a:endParaRPr lang="nl-NL" dirty="0" smtClean="0">
              <a:solidFill>
                <a:srgbClr val="C00000"/>
              </a:solidFill>
            </a:endParaRP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9" y="390170"/>
            <a:ext cx="9147728" cy="606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24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t>bezaaid met</a:t>
            </a:r>
            <a:endParaRPr lang="nl-NL" sz="8000" b="1"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79" y="1422063"/>
            <a:ext cx="7178327" cy="538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fbeelding 8" descr="C:\Users\Kosterm\Downloads\shutterstock_1011809386.jpg"/>
          <p:cNvPicPr/>
          <p:nvPr/>
        </p:nvPicPr>
        <p:blipFill>
          <a:blip r:embed="rId3" cstate="print">
            <a:extLst>
              <a:ext uri="{BEBA8EAE-BF5A-486C-A8C5-ECC9F3942E4B}">
                <a14:imgProps xmlns:a14="http://schemas.microsoft.com/office/drawing/2010/main">
                  <a14:imgLayer r:embed="rId4">
                    <a14:imgEffect>
                      <a14:backgroundRemoval t="4400" b="96200" l="10000" r="93600"/>
                    </a14:imgEffect>
                  </a14:imgLayer>
                </a14:imgProps>
              </a:ext>
              <a:ext uri="{28A0092B-C50C-407E-A947-70E740481C1C}">
                <a14:useLocalDpi xmlns:a14="http://schemas.microsoft.com/office/drawing/2010/main" val="0"/>
              </a:ext>
            </a:extLst>
          </a:blip>
          <a:srcRect/>
          <a:stretch>
            <a:fillRect/>
          </a:stretch>
        </p:blipFill>
        <p:spPr bwMode="auto">
          <a:xfrm>
            <a:off x="460375" y="4797152"/>
            <a:ext cx="1807369" cy="1888485"/>
          </a:xfrm>
          <a:prstGeom prst="rect">
            <a:avLst/>
          </a:prstGeom>
          <a:noFill/>
          <a:ln>
            <a:noFill/>
          </a:ln>
        </p:spPr>
      </p:pic>
      <p:pic>
        <p:nvPicPr>
          <p:cNvPr id="10" name="Afbeelding 9" descr="C:\Users\Kosterm\Downloads\shutterstock_1011809386.jpg"/>
          <p:cNvPicPr/>
          <p:nvPr/>
        </p:nvPicPr>
        <p:blipFill>
          <a:blip r:embed="rId5" cstate="print">
            <a:extLst>
              <a:ext uri="{BEBA8EAE-BF5A-486C-A8C5-ECC9F3942E4B}">
                <a14:imgProps xmlns:a14="http://schemas.microsoft.com/office/drawing/2010/main">
                  <a14:imgLayer r:embed="rId6">
                    <a14:imgEffect>
                      <a14:backgroundRemoval t="4400" b="96200" l="10000" r="93600"/>
                    </a14:imgEffect>
                  </a14:imgLayer>
                </a14:imgProps>
              </a:ext>
              <a:ext uri="{28A0092B-C50C-407E-A947-70E740481C1C}">
                <a14:useLocalDpi xmlns:a14="http://schemas.microsoft.com/office/drawing/2010/main" val="0"/>
              </a:ext>
            </a:extLst>
          </a:blip>
          <a:srcRect/>
          <a:stretch>
            <a:fillRect/>
          </a:stretch>
        </p:blipFill>
        <p:spPr bwMode="auto">
          <a:xfrm>
            <a:off x="5268044" y="5242490"/>
            <a:ext cx="1528445" cy="1528445"/>
          </a:xfrm>
          <a:prstGeom prst="rect">
            <a:avLst/>
          </a:prstGeom>
          <a:noFill/>
          <a:ln>
            <a:noFill/>
          </a:ln>
        </p:spPr>
      </p:pic>
      <p:pic>
        <p:nvPicPr>
          <p:cNvPr id="11" name="Afbeelding 10" descr="C:\Users\Kosterm\Downloads\shutterstock_1011809386.jpg"/>
          <p:cNvPicPr/>
          <p:nvPr/>
        </p:nvPicPr>
        <p:blipFill>
          <a:blip r:embed="rId7" cstate="print">
            <a:extLst>
              <a:ext uri="{BEBA8EAE-BF5A-486C-A8C5-ECC9F3942E4B}">
                <a14:imgProps xmlns:a14="http://schemas.microsoft.com/office/drawing/2010/main">
                  <a14:imgLayer r:embed="rId8">
                    <a14:imgEffect>
                      <a14:backgroundRemoval t="4400" b="96200" l="10000" r="93600"/>
                    </a14:imgEffect>
                  </a14:imgLayer>
                </a14:imgProps>
              </a:ext>
              <a:ext uri="{28A0092B-C50C-407E-A947-70E740481C1C}">
                <a14:useLocalDpi xmlns:a14="http://schemas.microsoft.com/office/drawing/2010/main" val="0"/>
              </a:ext>
            </a:extLst>
          </a:blip>
          <a:srcRect/>
          <a:stretch>
            <a:fillRect/>
          </a:stretch>
        </p:blipFill>
        <p:spPr bwMode="auto">
          <a:xfrm>
            <a:off x="2627784" y="4797153"/>
            <a:ext cx="1672461" cy="1708464"/>
          </a:xfrm>
          <a:prstGeom prst="rect">
            <a:avLst/>
          </a:prstGeom>
          <a:noFill/>
          <a:ln>
            <a:noFill/>
          </a:ln>
        </p:spPr>
      </p:pic>
      <p:pic>
        <p:nvPicPr>
          <p:cNvPr id="12" name="Afbeelding 11" descr="C:\Users\Kosterm\Downloads\shutterstock_1011809386.jpg"/>
          <p:cNvPicPr/>
          <p:nvPr/>
        </p:nvPicPr>
        <p:blipFill>
          <a:blip r:embed="rId5" cstate="print">
            <a:extLst>
              <a:ext uri="{BEBA8EAE-BF5A-486C-A8C5-ECC9F3942E4B}">
                <a14:imgProps xmlns:a14="http://schemas.microsoft.com/office/drawing/2010/main">
                  <a14:imgLayer r:embed="rId6">
                    <a14:imgEffect>
                      <a14:backgroundRemoval t="4400" b="96200" l="10000" r="93600"/>
                    </a14:imgEffect>
                  </a14:imgLayer>
                </a14:imgProps>
              </a:ext>
              <a:ext uri="{28A0092B-C50C-407E-A947-70E740481C1C}">
                <a14:useLocalDpi xmlns:a14="http://schemas.microsoft.com/office/drawing/2010/main" val="0"/>
              </a:ext>
            </a:extLst>
          </a:blip>
          <a:srcRect/>
          <a:stretch>
            <a:fillRect/>
          </a:stretch>
        </p:blipFill>
        <p:spPr bwMode="auto">
          <a:xfrm>
            <a:off x="5436096" y="3861048"/>
            <a:ext cx="1528445" cy="1528445"/>
          </a:xfrm>
          <a:prstGeom prst="rect">
            <a:avLst/>
          </a:prstGeom>
          <a:noFill/>
          <a:ln>
            <a:noFill/>
          </a:ln>
        </p:spPr>
      </p:pic>
    </p:spTree>
    <p:extLst>
      <p:ext uri="{BB962C8B-B14F-4D97-AF65-F5344CB8AC3E}">
        <p14:creationId xmlns:p14="http://schemas.microsoft.com/office/powerpoint/2010/main" val="1194661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smtClean="0"/>
              <a:t>struinen</a:t>
            </a:r>
            <a:endParaRPr lang="nl-NL" sz="8000" b="1" u="sng"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93" y="1349253"/>
            <a:ext cx="663047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280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28962" y="172198"/>
            <a:ext cx="4539771" cy="628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4568732" y="172198"/>
            <a:ext cx="4539771" cy="628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43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smtClean="0"/>
              <a:t>produceren</a:t>
            </a:r>
            <a:endParaRPr lang="nl-NL" sz="8000" b="1" u="sng" dirty="0"/>
          </a:p>
        </p:txBody>
      </p:sp>
      <p:pic>
        <p:nvPicPr>
          <p:cNvPr id="14" name="Afbeelding 13" descr="C:\Users\Kosterm\Downloads\shutterstock_1011809386.jpg"/>
          <p:cNvPicPr/>
          <p:nvPr/>
        </p:nvPicPr>
        <p:blipFill>
          <a:blip r:embed="rId3" cstate="print">
            <a:extLst>
              <a:ext uri="{BEBA8EAE-BF5A-486C-A8C5-ECC9F3942E4B}">
                <a14:imgProps xmlns:a14="http://schemas.microsoft.com/office/drawing/2010/main">
                  <a14:imgLayer r:embed="rId4">
                    <a14:imgEffect>
                      <a14:backgroundRemoval t="4400" b="96200" l="10000" r="93600"/>
                    </a14:imgEffect>
                  </a14:imgLayer>
                </a14:imgProps>
              </a:ext>
              <a:ext uri="{28A0092B-C50C-407E-A947-70E740481C1C}">
                <a14:useLocalDpi xmlns:a14="http://schemas.microsoft.com/office/drawing/2010/main" val="0"/>
              </a:ext>
            </a:extLst>
          </a:blip>
          <a:srcRect/>
          <a:stretch>
            <a:fillRect/>
          </a:stretch>
        </p:blipFill>
        <p:spPr bwMode="auto">
          <a:xfrm>
            <a:off x="152400" y="1196752"/>
            <a:ext cx="5355704" cy="5308865"/>
          </a:xfrm>
          <a:prstGeom prst="rect">
            <a:avLst/>
          </a:prstGeom>
          <a:noFill/>
          <a:ln>
            <a:noFill/>
          </a:ln>
        </p:spPr>
      </p:pic>
    </p:spTree>
    <p:extLst>
      <p:ext uri="{BB962C8B-B14F-4D97-AF65-F5344CB8AC3E}">
        <p14:creationId xmlns:p14="http://schemas.microsoft.com/office/powerpoint/2010/main" val="3750545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in groten getale</a:t>
            </a:r>
            <a:endParaRPr lang="nl-NL" sz="8000" b="1" u="sng"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31" y="1700808"/>
            <a:ext cx="8673483" cy="490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581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48071" y="-7021"/>
            <a:ext cx="9120473" cy="1323439"/>
          </a:xfrm>
          <a:prstGeom prst="rect">
            <a:avLst/>
          </a:prstGeom>
          <a:noFill/>
        </p:spPr>
        <p:txBody>
          <a:bodyPr wrap="square" rtlCol="0">
            <a:spAutoFit/>
          </a:bodyPr>
          <a:lstStyle/>
          <a:p>
            <a:r>
              <a:rPr lang="nl-NL" sz="8000" b="1" u="sng" dirty="0" smtClean="0"/>
              <a:t>inspringen</a:t>
            </a:r>
            <a:endParaRPr lang="nl-NL" sz="8000" b="1" u="sng"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4660"/>
            <a:ext cx="5920943" cy="532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2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14085</TotalTime>
  <Words>477</Words>
  <Application>Microsoft Office PowerPoint</Application>
  <PresentationFormat>Diavoorstelling (4:3)</PresentationFormat>
  <Paragraphs>65</Paragraphs>
  <Slides>18</Slides>
  <Notes>8</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1562</cp:revision>
  <cp:lastPrinted>2018-05-14T06:34:36Z</cp:lastPrinted>
  <dcterms:created xsi:type="dcterms:W3CDTF">2014-06-10T08:03:16Z</dcterms:created>
  <dcterms:modified xsi:type="dcterms:W3CDTF">2019-01-17T12:20:11Z</dcterms:modified>
</cp:coreProperties>
</file>